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4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56" r:id="rId2"/>
    <p:sldId id="258" r:id="rId3"/>
    <p:sldId id="257" r:id="rId4"/>
    <p:sldId id="334" r:id="rId5"/>
    <p:sldId id="292" r:id="rId6"/>
    <p:sldId id="335" r:id="rId7"/>
    <p:sldId id="286" r:id="rId8"/>
    <p:sldId id="260" r:id="rId9"/>
    <p:sldId id="284" r:id="rId10"/>
    <p:sldId id="291" r:id="rId11"/>
    <p:sldId id="290" r:id="rId12"/>
    <p:sldId id="312" r:id="rId13"/>
    <p:sldId id="314" r:id="rId14"/>
    <p:sldId id="299" r:id="rId15"/>
    <p:sldId id="263" r:id="rId16"/>
    <p:sldId id="289" r:id="rId17"/>
    <p:sldId id="294" r:id="rId18"/>
    <p:sldId id="265" r:id="rId19"/>
    <p:sldId id="266" r:id="rId20"/>
    <p:sldId id="298" r:id="rId21"/>
    <p:sldId id="336" r:id="rId22"/>
    <p:sldId id="267" r:id="rId23"/>
    <p:sldId id="300" r:id="rId24"/>
    <p:sldId id="301" r:id="rId25"/>
    <p:sldId id="281" r:id="rId26"/>
    <p:sldId id="270" r:id="rId27"/>
    <p:sldId id="272" r:id="rId28"/>
    <p:sldId id="295" r:id="rId29"/>
    <p:sldId id="296" r:id="rId30"/>
    <p:sldId id="274" r:id="rId31"/>
    <p:sldId id="309" r:id="rId32"/>
    <p:sldId id="307" r:id="rId33"/>
    <p:sldId id="308" r:id="rId34"/>
    <p:sldId id="316" r:id="rId35"/>
    <p:sldId id="275" r:id="rId36"/>
    <p:sldId id="317" r:id="rId37"/>
    <p:sldId id="318" r:id="rId38"/>
    <p:sldId id="319" r:id="rId39"/>
    <p:sldId id="337" r:id="rId40"/>
    <p:sldId id="277" r:id="rId41"/>
    <p:sldId id="322" r:id="rId42"/>
    <p:sldId id="324" r:id="rId43"/>
    <p:sldId id="278" r:id="rId44"/>
    <p:sldId id="325" r:id="rId45"/>
    <p:sldId id="326" r:id="rId46"/>
    <p:sldId id="280" r:id="rId47"/>
    <p:sldId id="328" r:id="rId48"/>
    <p:sldId id="323" r:id="rId49"/>
    <p:sldId id="338" r:id="rId50"/>
    <p:sldId id="287" r:id="rId51"/>
    <p:sldId id="310" r:id="rId52"/>
    <p:sldId id="332" r:id="rId53"/>
    <p:sldId id="320" r:id="rId54"/>
    <p:sldId id="282" r:id="rId55"/>
    <p:sldId id="331" r:id="rId56"/>
    <p:sldId id="283" r:id="rId57"/>
    <p:sldId id="333" r:id="rId5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DB74B3-A1F0-743C-8767-28194DC52D27}" name="Ewelina Badziak" initials="EB" userId="S::ewelina.badziak@paih.gov.pl::f116c803-58d8-412c-bd40-a365c019de0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4B45"/>
    <a:srgbClr val="B01E28"/>
    <a:srgbClr val="A4A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Styl pośredni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799B23B-EC83-4686-B30A-512413B5E67A}" styleName="Styl jasny 3 — Ak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Styl z motywem 1 — Ak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Styl pośredni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71" autoAdjust="0"/>
    <p:restoredTop sz="88758" autoAdjust="0"/>
  </p:normalViewPr>
  <p:slideViewPr>
    <p:cSldViewPr snapToGrid="0">
      <p:cViewPr varScale="1">
        <p:scale>
          <a:sx n="70" d="100"/>
          <a:sy n="70" d="100"/>
        </p:scale>
        <p:origin x="137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microsoft.com/office/2018/10/relationships/authors" Target="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C5709C-9398-4383-B0B0-655985D8911F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l-PL"/>
        </a:p>
      </dgm:t>
    </dgm:pt>
    <dgm:pt modelId="{78D7EB73-0C1F-43FB-9FBF-6FBF413F9707}">
      <dgm:prSet phldrT="[Teks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pl-PL" sz="2000" dirty="0">
              <a:solidFill>
                <a:schemeClr val="tx1"/>
              </a:solidFill>
              <a:latin typeface="+mj-lt"/>
            </a:rPr>
            <a:t>Nowe rynki zbytu</a:t>
          </a:r>
        </a:p>
      </dgm:t>
    </dgm:pt>
    <dgm:pt modelId="{F03F09F3-1C7A-4B13-840B-A18098D523ED}" type="parTrans" cxnId="{EFA3A8CE-EA47-4849-805C-4658287BC2E1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j-lt"/>
          </a:endParaRPr>
        </a:p>
      </dgm:t>
    </dgm:pt>
    <dgm:pt modelId="{C13FF771-B60E-451C-9F46-6B3788AB997F}" type="sibTrans" cxnId="{EFA3A8CE-EA47-4849-805C-4658287BC2E1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j-lt"/>
          </a:endParaRPr>
        </a:p>
      </dgm:t>
    </dgm:pt>
    <dgm:pt modelId="{BE3E4EFF-AA8F-4370-9D69-7849FEAFA17B}">
      <dgm:prSet phldrT="[Tekst]" custT="1"/>
      <dgm:spPr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363624" tIns="60960" rIns="60960" bIns="6096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+mj-lt"/>
              <a:ea typeface="+mn-ea"/>
              <a:cs typeface="+mn-cs"/>
            </a:rPr>
            <a:t>Ryzyko rozłożone na wiele rynków</a:t>
          </a:r>
        </a:p>
      </dgm:t>
    </dgm:pt>
    <dgm:pt modelId="{ABC5648A-0E1E-42D5-93EC-D5214712B6DE}" type="parTrans" cxnId="{56F72720-8B12-4656-8195-003246CCA977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j-lt"/>
          </a:endParaRPr>
        </a:p>
      </dgm:t>
    </dgm:pt>
    <dgm:pt modelId="{F14F3F73-6CAE-495C-B518-4104EF7D9E3A}" type="sibTrans" cxnId="{56F72720-8B12-4656-8195-003246CCA977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j-lt"/>
          </a:endParaRPr>
        </a:p>
      </dgm:t>
    </dgm:pt>
    <dgm:pt modelId="{137594E5-B980-4EAF-BAAF-84B99C3178DC}">
      <dgm:prSet phldrT="[Teks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pl-PL" sz="2000" dirty="0">
              <a:solidFill>
                <a:schemeClr val="tx1"/>
              </a:solidFill>
              <a:latin typeface="+mj-lt"/>
            </a:rPr>
            <a:t>Pogłębienie wiedzy i doświadczenia (know-how)</a:t>
          </a:r>
        </a:p>
      </dgm:t>
    </dgm:pt>
    <dgm:pt modelId="{D78739CE-E37E-4E51-A1AB-13C04BE6B8AB}" type="parTrans" cxnId="{43251839-58F5-4FAC-AD1D-43036F672F1B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j-lt"/>
          </a:endParaRPr>
        </a:p>
      </dgm:t>
    </dgm:pt>
    <dgm:pt modelId="{091E2071-7916-4BE3-BA04-BAAA55528669}" type="sibTrans" cxnId="{43251839-58F5-4FAC-AD1D-43036F672F1B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j-lt"/>
          </a:endParaRPr>
        </a:p>
      </dgm:t>
    </dgm:pt>
    <dgm:pt modelId="{22B337F5-0D10-4BD6-AF3F-DBA8FEFD9D57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pl-PL" sz="2000" dirty="0">
              <a:solidFill>
                <a:schemeClr val="tx1"/>
              </a:solidFill>
              <a:latin typeface="+mj-lt"/>
            </a:rPr>
            <a:t>Przedłużenie cyklu życia produktu</a:t>
          </a:r>
        </a:p>
      </dgm:t>
    </dgm:pt>
    <dgm:pt modelId="{A819F6C7-F102-48C5-B75D-E28186D4A263}" type="parTrans" cxnId="{BB30CB00-E133-49AE-B837-6EB18B3FE1DF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j-lt"/>
          </a:endParaRPr>
        </a:p>
      </dgm:t>
    </dgm:pt>
    <dgm:pt modelId="{BDC7FB90-35A6-4191-B91C-1BDA42949A3D}" type="sibTrans" cxnId="{BB30CB00-E133-49AE-B837-6EB18B3FE1DF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j-lt"/>
          </a:endParaRPr>
        </a:p>
      </dgm:t>
    </dgm:pt>
    <dgm:pt modelId="{B69B5EE3-59D8-4C77-9B0E-C1A0FA0B274C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pl-PL" sz="2000" dirty="0">
              <a:solidFill>
                <a:schemeClr val="tx1"/>
              </a:solidFill>
              <a:latin typeface="+mj-lt"/>
            </a:rPr>
            <a:t>Korzystny wizerunek firmy</a:t>
          </a:r>
        </a:p>
      </dgm:t>
    </dgm:pt>
    <dgm:pt modelId="{96C8D855-4D3C-4988-A001-2B4129229793}" type="parTrans" cxnId="{E4D7A8C7-C6E8-4641-A78D-4CD83A93FABA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j-lt"/>
          </a:endParaRPr>
        </a:p>
      </dgm:t>
    </dgm:pt>
    <dgm:pt modelId="{D9AE7A14-3E53-4561-8EDE-69F032D85FC8}" type="sibTrans" cxnId="{E4D7A8C7-C6E8-4641-A78D-4CD83A93FABA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j-lt"/>
          </a:endParaRPr>
        </a:p>
      </dgm:t>
    </dgm:pt>
    <dgm:pt modelId="{90E8224A-5C2C-4C17-BEC4-3769AF11417C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pl-PL" sz="2000" dirty="0">
              <a:solidFill>
                <a:schemeClr val="tx1"/>
              </a:solidFill>
              <a:latin typeface="+mj-lt"/>
            </a:rPr>
            <a:t>Szansa dla producentów towarów sezonowych</a:t>
          </a:r>
        </a:p>
      </dgm:t>
    </dgm:pt>
    <dgm:pt modelId="{89623825-0613-4649-9032-66DE999911E4}" type="parTrans" cxnId="{D7589CBE-BFC1-46C2-A823-EABA6B9C4E62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j-lt"/>
          </a:endParaRPr>
        </a:p>
      </dgm:t>
    </dgm:pt>
    <dgm:pt modelId="{A5BFFDF3-1D78-4A2C-BBF9-5DFC9C5742CB}" type="sibTrans" cxnId="{D7589CBE-BFC1-46C2-A823-EABA6B9C4E62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j-lt"/>
          </a:endParaRPr>
        </a:p>
      </dgm:t>
    </dgm:pt>
    <dgm:pt modelId="{F92E2796-8D02-478E-A76E-7883C6DDC1FF}" type="pres">
      <dgm:prSet presAssocID="{99C5709C-9398-4383-B0B0-655985D8911F}" presName="Name0" presStyleCnt="0">
        <dgm:presLayoutVars>
          <dgm:chMax val="7"/>
          <dgm:chPref val="7"/>
          <dgm:dir/>
        </dgm:presLayoutVars>
      </dgm:prSet>
      <dgm:spPr/>
    </dgm:pt>
    <dgm:pt modelId="{33F9E6A9-8603-44AA-86D4-286B061AF4CC}" type="pres">
      <dgm:prSet presAssocID="{99C5709C-9398-4383-B0B0-655985D8911F}" presName="Name1" presStyleCnt="0"/>
      <dgm:spPr/>
    </dgm:pt>
    <dgm:pt modelId="{4030FFAB-4246-4A6C-AAB2-565603201775}" type="pres">
      <dgm:prSet presAssocID="{99C5709C-9398-4383-B0B0-655985D8911F}" presName="cycle" presStyleCnt="0"/>
      <dgm:spPr/>
    </dgm:pt>
    <dgm:pt modelId="{E2F2EDC8-6D98-4797-BA47-0D61269813C5}" type="pres">
      <dgm:prSet presAssocID="{99C5709C-9398-4383-B0B0-655985D8911F}" presName="srcNode" presStyleLbl="node1" presStyleIdx="0" presStyleCnt="6"/>
      <dgm:spPr/>
    </dgm:pt>
    <dgm:pt modelId="{87B88513-423F-474C-B604-ABD8E8AD997D}" type="pres">
      <dgm:prSet presAssocID="{99C5709C-9398-4383-B0B0-655985D8911F}" presName="conn" presStyleLbl="parChTrans1D2" presStyleIdx="0" presStyleCnt="1"/>
      <dgm:spPr/>
    </dgm:pt>
    <dgm:pt modelId="{494F819C-3E1C-45F1-A0A0-7E1E94C61A33}" type="pres">
      <dgm:prSet presAssocID="{99C5709C-9398-4383-B0B0-655985D8911F}" presName="extraNode" presStyleLbl="node1" presStyleIdx="0" presStyleCnt="6"/>
      <dgm:spPr/>
    </dgm:pt>
    <dgm:pt modelId="{1A87627A-B889-4210-9100-9B8C561B4439}" type="pres">
      <dgm:prSet presAssocID="{99C5709C-9398-4383-B0B0-655985D8911F}" presName="dstNode" presStyleLbl="node1" presStyleIdx="0" presStyleCnt="6"/>
      <dgm:spPr/>
    </dgm:pt>
    <dgm:pt modelId="{F4039F79-EA6A-4BB3-8903-83BA0304371A}" type="pres">
      <dgm:prSet presAssocID="{78D7EB73-0C1F-43FB-9FBF-6FBF413F9707}" presName="text_1" presStyleLbl="node1" presStyleIdx="0" presStyleCnt="6">
        <dgm:presLayoutVars>
          <dgm:bulletEnabled val="1"/>
        </dgm:presLayoutVars>
      </dgm:prSet>
      <dgm:spPr/>
    </dgm:pt>
    <dgm:pt modelId="{9F5AE182-6E2B-4239-A822-7C7096731169}" type="pres">
      <dgm:prSet presAssocID="{78D7EB73-0C1F-43FB-9FBF-6FBF413F9707}" presName="accent_1" presStyleCnt="0"/>
      <dgm:spPr/>
    </dgm:pt>
    <dgm:pt modelId="{3A40DCC8-0951-42E9-884D-E1169DB57CCC}" type="pres">
      <dgm:prSet presAssocID="{78D7EB73-0C1F-43FB-9FBF-6FBF413F9707}" presName="accentRepeatNode" presStyleLbl="solidFgAcc1" presStyleIdx="0" presStyleCnt="6"/>
      <dgm:spPr>
        <a:solidFill>
          <a:srgbClr val="C34B45"/>
        </a:solidFill>
        <a:ln>
          <a:noFill/>
        </a:ln>
      </dgm:spPr>
    </dgm:pt>
    <dgm:pt modelId="{B858E350-2B3F-4029-8789-60C7E4359D4E}" type="pres">
      <dgm:prSet presAssocID="{BE3E4EFF-AA8F-4370-9D69-7849FEAFA17B}" presName="text_2" presStyleLbl="node1" presStyleIdx="1" presStyleCnt="6">
        <dgm:presLayoutVars>
          <dgm:bulletEnabled val="1"/>
        </dgm:presLayoutVars>
      </dgm:prSet>
      <dgm:spPr>
        <a:xfrm>
          <a:off x="727432" y="916217"/>
          <a:ext cx="9728442" cy="458108"/>
        </a:xfrm>
        <a:prstGeom prst="rect">
          <a:avLst/>
        </a:prstGeom>
      </dgm:spPr>
    </dgm:pt>
    <dgm:pt modelId="{5E260938-7734-4EF5-B508-3EFDD00C7404}" type="pres">
      <dgm:prSet presAssocID="{BE3E4EFF-AA8F-4370-9D69-7849FEAFA17B}" presName="accent_2" presStyleCnt="0"/>
      <dgm:spPr/>
    </dgm:pt>
    <dgm:pt modelId="{4EEC4418-D1F4-42E6-8CC0-4F3076B7AC9E}" type="pres">
      <dgm:prSet presAssocID="{BE3E4EFF-AA8F-4370-9D69-7849FEAFA17B}" presName="accentRepeatNode" presStyleLbl="solidFgAcc1" presStyleIdx="1" presStyleCnt="6"/>
      <dgm:spPr>
        <a:xfrm>
          <a:off x="441114" y="858954"/>
          <a:ext cx="572636" cy="572636"/>
        </a:xfrm>
        <a:prstGeom prst="ellipse">
          <a:avLst/>
        </a:prstGeom>
        <a:solidFill>
          <a:srgbClr val="C34B45"/>
        </a:solidFill>
        <a:ln w="12700" cap="flat" cmpd="sng" algn="ctr">
          <a:noFill/>
          <a:prstDash val="solid"/>
          <a:miter lim="800000"/>
        </a:ln>
        <a:effectLst/>
      </dgm:spPr>
    </dgm:pt>
    <dgm:pt modelId="{7E10968E-F130-4DCA-963A-65FC896B6C88}" type="pres">
      <dgm:prSet presAssocID="{137594E5-B980-4EAF-BAAF-84B99C3178DC}" presName="text_3" presStyleLbl="node1" presStyleIdx="2" presStyleCnt="6">
        <dgm:presLayoutVars>
          <dgm:bulletEnabled val="1"/>
        </dgm:presLayoutVars>
      </dgm:prSet>
      <dgm:spPr/>
    </dgm:pt>
    <dgm:pt modelId="{7EB5C3F2-AE66-4182-BA5C-9465F85DDF7E}" type="pres">
      <dgm:prSet presAssocID="{137594E5-B980-4EAF-BAAF-84B99C3178DC}" presName="accent_3" presStyleCnt="0"/>
      <dgm:spPr/>
    </dgm:pt>
    <dgm:pt modelId="{D5D849A0-F402-428F-9ACD-359CD421A700}" type="pres">
      <dgm:prSet presAssocID="{137594E5-B980-4EAF-BAAF-84B99C3178DC}" presName="accentRepeatNode" presStyleLbl="solidFgAcc1" presStyleIdx="2" presStyleCnt="6"/>
      <dgm:spPr>
        <a:solidFill>
          <a:srgbClr val="C34B45"/>
        </a:solidFill>
        <a:ln>
          <a:noFill/>
        </a:ln>
      </dgm:spPr>
    </dgm:pt>
    <dgm:pt modelId="{22BD2F18-F279-4F0F-BB65-AB5CF226EA74}" type="pres">
      <dgm:prSet presAssocID="{22B337F5-0D10-4BD6-AF3F-DBA8FEFD9D57}" presName="text_4" presStyleLbl="node1" presStyleIdx="3" presStyleCnt="6">
        <dgm:presLayoutVars>
          <dgm:bulletEnabled val="1"/>
        </dgm:presLayoutVars>
      </dgm:prSet>
      <dgm:spPr/>
    </dgm:pt>
    <dgm:pt modelId="{0C56CB48-8B43-414C-80F6-84CCFE262F72}" type="pres">
      <dgm:prSet presAssocID="{22B337F5-0D10-4BD6-AF3F-DBA8FEFD9D57}" presName="accent_4" presStyleCnt="0"/>
      <dgm:spPr/>
    </dgm:pt>
    <dgm:pt modelId="{230C6C96-05F6-4FFE-9B22-9F3880544EE8}" type="pres">
      <dgm:prSet presAssocID="{22B337F5-0D10-4BD6-AF3F-DBA8FEFD9D57}" presName="accentRepeatNode" presStyleLbl="solidFgAcc1" presStyleIdx="3" presStyleCnt="6"/>
      <dgm:spPr>
        <a:solidFill>
          <a:srgbClr val="C34B45"/>
        </a:solidFill>
        <a:ln>
          <a:noFill/>
        </a:ln>
      </dgm:spPr>
    </dgm:pt>
    <dgm:pt modelId="{EE015773-89F4-4A8A-BA73-943102390746}" type="pres">
      <dgm:prSet presAssocID="{B69B5EE3-59D8-4C77-9B0E-C1A0FA0B274C}" presName="text_5" presStyleLbl="node1" presStyleIdx="4" presStyleCnt="6">
        <dgm:presLayoutVars>
          <dgm:bulletEnabled val="1"/>
        </dgm:presLayoutVars>
      </dgm:prSet>
      <dgm:spPr/>
    </dgm:pt>
    <dgm:pt modelId="{1ECE212C-C80F-4DA3-AEB7-0B79F5254233}" type="pres">
      <dgm:prSet presAssocID="{B69B5EE3-59D8-4C77-9B0E-C1A0FA0B274C}" presName="accent_5" presStyleCnt="0"/>
      <dgm:spPr/>
    </dgm:pt>
    <dgm:pt modelId="{57551CC3-168D-4C7C-A513-1AEBD0BFC335}" type="pres">
      <dgm:prSet presAssocID="{B69B5EE3-59D8-4C77-9B0E-C1A0FA0B274C}" presName="accentRepeatNode" presStyleLbl="solidFgAcc1" presStyleIdx="4" presStyleCnt="6"/>
      <dgm:spPr>
        <a:solidFill>
          <a:srgbClr val="C34B45"/>
        </a:solidFill>
        <a:ln>
          <a:noFill/>
        </a:ln>
      </dgm:spPr>
    </dgm:pt>
    <dgm:pt modelId="{37D5B94B-AD8B-48E9-8EFB-04A1BF89E529}" type="pres">
      <dgm:prSet presAssocID="{90E8224A-5C2C-4C17-BEC4-3769AF11417C}" presName="text_6" presStyleLbl="node1" presStyleIdx="5" presStyleCnt="6">
        <dgm:presLayoutVars>
          <dgm:bulletEnabled val="1"/>
        </dgm:presLayoutVars>
      </dgm:prSet>
      <dgm:spPr/>
    </dgm:pt>
    <dgm:pt modelId="{29C6E2BA-50A4-49B0-B980-046F73E41F9F}" type="pres">
      <dgm:prSet presAssocID="{90E8224A-5C2C-4C17-BEC4-3769AF11417C}" presName="accent_6" presStyleCnt="0"/>
      <dgm:spPr/>
    </dgm:pt>
    <dgm:pt modelId="{8B865220-15B3-45B7-9F8E-BA58B37BD07F}" type="pres">
      <dgm:prSet presAssocID="{90E8224A-5C2C-4C17-BEC4-3769AF11417C}" presName="accentRepeatNode" presStyleLbl="solidFgAcc1" presStyleIdx="5" presStyleCnt="6"/>
      <dgm:spPr>
        <a:solidFill>
          <a:srgbClr val="C34B45"/>
        </a:solidFill>
        <a:ln>
          <a:noFill/>
        </a:ln>
      </dgm:spPr>
    </dgm:pt>
  </dgm:ptLst>
  <dgm:cxnLst>
    <dgm:cxn modelId="{BB30CB00-E133-49AE-B837-6EB18B3FE1DF}" srcId="{99C5709C-9398-4383-B0B0-655985D8911F}" destId="{22B337F5-0D10-4BD6-AF3F-DBA8FEFD9D57}" srcOrd="3" destOrd="0" parTransId="{A819F6C7-F102-48C5-B75D-E28186D4A263}" sibTransId="{BDC7FB90-35A6-4191-B91C-1BDA42949A3D}"/>
    <dgm:cxn modelId="{D76BD907-26EB-43BA-989B-996E0F5FF516}" type="presOf" srcId="{C13FF771-B60E-451C-9F46-6B3788AB997F}" destId="{87B88513-423F-474C-B604-ABD8E8AD997D}" srcOrd="0" destOrd="0" presId="urn:microsoft.com/office/officeart/2008/layout/VerticalCurvedList"/>
    <dgm:cxn modelId="{56F72720-8B12-4656-8195-003246CCA977}" srcId="{99C5709C-9398-4383-B0B0-655985D8911F}" destId="{BE3E4EFF-AA8F-4370-9D69-7849FEAFA17B}" srcOrd="1" destOrd="0" parTransId="{ABC5648A-0E1E-42D5-93EC-D5214712B6DE}" sibTransId="{F14F3F73-6CAE-495C-B518-4104EF7D9E3A}"/>
    <dgm:cxn modelId="{FEE2242B-144A-44BB-8628-A7B407DA819C}" type="presOf" srcId="{90E8224A-5C2C-4C17-BEC4-3769AF11417C}" destId="{37D5B94B-AD8B-48E9-8EFB-04A1BF89E529}" srcOrd="0" destOrd="0" presId="urn:microsoft.com/office/officeart/2008/layout/VerticalCurvedList"/>
    <dgm:cxn modelId="{43251839-58F5-4FAC-AD1D-43036F672F1B}" srcId="{99C5709C-9398-4383-B0B0-655985D8911F}" destId="{137594E5-B980-4EAF-BAAF-84B99C3178DC}" srcOrd="2" destOrd="0" parTransId="{D78739CE-E37E-4E51-A1AB-13C04BE6B8AB}" sibTransId="{091E2071-7916-4BE3-BA04-BAAA55528669}"/>
    <dgm:cxn modelId="{4CE71360-C7E4-4C79-9DF5-03DFE610052D}" type="presOf" srcId="{99C5709C-9398-4383-B0B0-655985D8911F}" destId="{F92E2796-8D02-478E-A76E-7883C6DDC1FF}" srcOrd="0" destOrd="0" presId="urn:microsoft.com/office/officeart/2008/layout/VerticalCurvedList"/>
    <dgm:cxn modelId="{91827351-487A-495A-B030-7057785728C0}" type="presOf" srcId="{B69B5EE3-59D8-4C77-9B0E-C1A0FA0B274C}" destId="{EE015773-89F4-4A8A-BA73-943102390746}" srcOrd="0" destOrd="0" presId="urn:microsoft.com/office/officeart/2008/layout/VerticalCurvedList"/>
    <dgm:cxn modelId="{C3A13094-7A31-4236-B3F9-FF8701F3182F}" type="presOf" srcId="{22B337F5-0D10-4BD6-AF3F-DBA8FEFD9D57}" destId="{22BD2F18-F279-4F0F-BB65-AB5CF226EA74}" srcOrd="0" destOrd="0" presId="urn:microsoft.com/office/officeart/2008/layout/VerticalCurvedList"/>
    <dgm:cxn modelId="{0DE73C99-F7A4-4C5B-BFD1-3B61A1159139}" type="presOf" srcId="{78D7EB73-0C1F-43FB-9FBF-6FBF413F9707}" destId="{F4039F79-EA6A-4BB3-8903-83BA0304371A}" srcOrd="0" destOrd="0" presId="urn:microsoft.com/office/officeart/2008/layout/VerticalCurvedList"/>
    <dgm:cxn modelId="{8DFCA2AD-A5CA-48C1-B621-A8EB91C70F36}" type="presOf" srcId="{137594E5-B980-4EAF-BAAF-84B99C3178DC}" destId="{7E10968E-F130-4DCA-963A-65FC896B6C88}" srcOrd="0" destOrd="0" presId="urn:microsoft.com/office/officeart/2008/layout/VerticalCurvedList"/>
    <dgm:cxn modelId="{D7589CBE-BFC1-46C2-A823-EABA6B9C4E62}" srcId="{99C5709C-9398-4383-B0B0-655985D8911F}" destId="{90E8224A-5C2C-4C17-BEC4-3769AF11417C}" srcOrd="5" destOrd="0" parTransId="{89623825-0613-4649-9032-66DE999911E4}" sibTransId="{A5BFFDF3-1D78-4A2C-BBF9-5DFC9C5742CB}"/>
    <dgm:cxn modelId="{E4D7A8C7-C6E8-4641-A78D-4CD83A93FABA}" srcId="{99C5709C-9398-4383-B0B0-655985D8911F}" destId="{B69B5EE3-59D8-4C77-9B0E-C1A0FA0B274C}" srcOrd="4" destOrd="0" parTransId="{96C8D855-4D3C-4988-A001-2B4129229793}" sibTransId="{D9AE7A14-3E53-4561-8EDE-69F032D85FC8}"/>
    <dgm:cxn modelId="{EFA3A8CE-EA47-4849-805C-4658287BC2E1}" srcId="{99C5709C-9398-4383-B0B0-655985D8911F}" destId="{78D7EB73-0C1F-43FB-9FBF-6FBF413F9707}" srcOrd="0" destOrd="0" parTransId="{F03F09F3-1C7A-4B13-840B-A18098D523ED}" sibTransId="{C13FF771-B60E-451C-9F46-6B3788AB997F}"/>
    <dgm:cxn modelId="{C5F846E3-D1EE-4364-A3B2-E03D87C3A7B0}" type="presOf" srcId="{BE3E4EFF-AA8F-4370-9D69-7849FEAFA17B}" destId="{B858E350-2B3F-4029-8789-60C7E4359D4E}" srcOrd="0" destOrd="0" presId="urn:microsoft.com/office/officeart/2008/layout/VerticalCurvedList"/>
    <dgm:cxn modelId="{FAB091E0-0A62-4DC7-9DA6-D0B3ECD14ECD}" type="presParOf" srcId="{F92E2796-8D02-478E-A76E-7883C6DDC1FF}" destId="{33F9E6A9-8603-44AA-86D4-286B061AF4CC}" srcOrd="0" destOrd="0" presId="urn:microsoft.com/office/officeart/2008/layout/VerticalCurvedList"/>
    <dgm:cxn modelId="{8FEDD4F2-456D-4063-9C44-7FEB1E71300F}" type="presParOf" srcId="{33F9E6A9-8603-44AA-86D4-286B061AF4CC}" destId="{4030FFAB-4246-4A6C-AAB2-565603201775}" srcOrd="0" destOrd="0" presId="urn:microsoft.com/office/officeart/2008/layout/VerticalCurvedList"/>
    <dgm:cxn modelId="{8C5BA74B-E604-4075-BB53-3742855EADAD}" type="presParOf" srcId="{4030FFAB-4246-4A6C-AAB2-565603201775}" destId="{E2F2EDC8-6D98-4797-BA47-0D61269813C5}" srcOrd="0" destOrd="0" presId="urn:microsoft.com/office/officeart/2008/layout/VerticalCurvedList"/>
    <dgm:cxn modelId="{4AD91C7B-A70C-4EF1-9012-3CAE8C92D8DB}" type="presParOf" srcId="{4030FFAB-4246-4A6C-AAB2-565603201775}" destId="{87B88513-423F-474C-B604-ABD8E8AD997D}" srcOrd="1" destOrd="0" presId="urn:microsoft.com/office/officeart/2008/layout/VerticalCurvedList"/>
    <dgm:cxn modelId="{B929736E-65F9-4D7D-9833-B52FFCC146B0}" type="presParOf" srcId="{4030FFAB-4246-4A6C-AAB2-565603201775}" destId="{494F819C-3E1C-45F1-A0A0-7E1E94C61A33}" srcOrd="2" destOrd="0" presId="urn:microsoft.com/office/officeart/2008/layout/VerticalCurvedList"/>
    <dgm:cxn modelId="{5E7D979C-1D64-45E7-879B-03A78AC5E719}" type="presParOf" srcId="{4030FFAB-4246-4A6C-AAB2-565603201775}" destId="{1A87627A-B889-4210-9100-9B8C561B4439}" srcOrd="3" destOrd="0" presId="urn:microsoft.com/office/officeart/2008/layout/VerticalCurvedList"/>
    <dgm:cxn modelId="{E00FA762-4D9E-47C2-913B-4D959A897AE0}" type="presParOf" srcId="{33F9E6A9-8603-44AA-86D4-286B061AF4CC}" destId="{F4039F79-EA6A-4BB3-8903-83BA0304371A}" srcOrd="1" destOrd="0" presId="urn:microsoft.com/office/officeart/2008/layout/VerticalCurvedList"/>
    <dgm:cxn modelId="{D4A575D2-43D5-4C33-AE01-F4D223554C18}" type="presParOf" srcId="{33F9E6A9-8603-44AA-86D4-286B061AF4CC}" destId="{9F5AE182-6E2B-4239-A822-7C7096731169}" srcOrd="2" destOrd="0" presId="urn:microsoft.com/office/officeart/2008/layout/VerticalCurvedList"/>
    <dgm:cxn modelId="{1ABC8255-C0C5-4380-BC3A-19D0ABA1676E}" type="presParOf" srcId="{9F5AE182-6E2B-4239-A822-7C7096731169}" destId="{3A40DCC8-0951-42E9-884D-E1169DB57CCC}" srcOrd="0" destOrd="0" presId="urn:microsoft.com/office/officeart/2008/layout/VerticalCurvedList"/>
    <dgm:cxn modelId="{80F2AEE6-4A24-4498-9A08-EF6F7756604C}" type="presParOf" srcId="{33F9E6A9-8603-44AA-86D4-286B061AF4CC}" destId="{B858E350-2B3F-4029-8789-60C7E4359D4E}" srcOrd="3" destOrd="0" presId="urn:microsoft.com/office/officeart/2008/layout/VerticalCurvedList"/>
    <dgm:cxn modelId="{EA9ADDB9-8BEC-4D02-8925-FE4D0B4E6AB7}" type="presParOf" srcId="{33F9E6A9-8603-44AA-86D4-286B061AF4CC}" destId="{5E260938-7734-4EF5-B508-3EFDD00C7404}" srcOrd="4" destOrd="0" presId="urn:microsoft.com/office/officeart/2008/layout/VerticalCurvedList"/>
    <dgm:cxn modelId="{4F9A255A-87DB-4CE9-A016-8336985A9B2E}" type="presParOf" srcId="{5E260938-7734-4EF5-B508-3EFDD00C7404}" destId="{4EEC4418-D1F4-42E6-8CC0-4F3076B7AC9E}" srcOrd="0" destOrd="0" presId="urn:microsoft.com/office/officeart/2008/layout/VerticalCurvedList"/>
    <dgm:cxn modelId="{8486978D-57D2-4FC1-B1D9-02F8692C1287}" type="presParOf" srcId="{33F9E6A9-8603-44AA-86D4-286B061AF4CC}" destId="{7E10968E-F130-4DCA-963A-65FC896B6C88}" srcOrd="5" destOrd="0" presId="urn:microsoft.com/office/officeart/2008/layout/VerticalCurvedList"/>
    <dgm:cxn modelId="{B3AEA4E9-B234-4D59-A78E-F334E19C9595}" type="presParOf" srcId="{33F9E6A9-8603-44AA-86D4-286B061AF4CC}" destId="{7EB5C3F2-AE66-4182-BA5C-9465F85DDF7E}" srcOrd="6" destOrd="0" presId="urn:microsoft.com/office/officeart/2008/layout/VerticalCurvedList"/>
    <dgm:cxn modelId="{24E75B88-FB8E-4281-811B-665E6D7DB6C5}" type="presParOf" srcId="{7EB5C3F2-AE66-4182-BA5C-9465F85DDF7E}" destId="{D5D849A0-F402-428F-9ACD-359CD421A700}" srcOrd="0" destOrd="0" presId="urn:microsoft.com/office/officeart/2008/layout/VerticalCurvedList"/>
    <dgm:cxn modelId="{A94750F5-C9E8-45F5-A95D-6003173E9329}" type="presParOf" srcId="{33F9E6A9-8603-44AA-86D4-286B061AF4CC}" destId="{22BD2F18-F279-4F0F-BB65-AB5CF226EA74}" srcOrd="7" destOrd="0" presId="urn:microsoft.com/office/officeart/2008/layout/VerticalCurvedList"/>
    <dgm:cxn modelId="{109BA779-9F0C-4E6B-A804-B1C2C95F6E0D}" type="presParOf" srcId="{33F9E6A9-8603-44AA-86D4-286B061AF4CC}" destId="{0C56CB48-8B43-414C-80F6-84CCFE262F72}" srcOrd="8" destOrd="0" presId="urn:microsoft.com/office/officeart/2008/layout/VerticalCurvedList"/>
    <dgm:cxn modelId="{994B6A29-2E70-4A6F-B593-BFDD1BB1749A}" type="presParOf" srcId="{0C56CB48-8B43-414C-80F6-84CCFE262F72}" destId="{230C6C96-05F6-4FFE-9B22-9F3880544EE8}" srcOrd="0" destOrd="0" presId="urn:microsoft.com/office/officeart/2008/layout/VerticalCurvedList"/>
    <dgm:cxn modelId="{6C7AB925-0636-4108-9279-172DC2D867F1}" type="presParOf" srcId="{33F9E6A9-8603-44AA-86D4-286B061AF4CC}" destId="{EE015773-89F4-4A8A-BA73-943102390746}" srcOrd="9" destOrd="0" presId="urn:microsoft.com/office/officeart/2008/layout/VerticalCurvedList"/>
    <dgm:cxn modelId="{82FD25B9-8A78-47CA-95D6-DFDAF412FC45}" type="presParOf" srcId="{33F9E6A9-8603-44AA-86D4-286B061AF4CC}" destId="{1ECE212C-C80F-4DA3-AEB7-0B79F5254233}" srcOrd="10" destOrd="0" presId="urn:microsoft.com/office/officeart/2008/layout/VerticalCurvedList"/>
    <dgm:cxn modelId="{90C4E3B9-5DE4-451F-9404-DA8689183944}" type="presParOf" srcId="{1ECE212C-C80F-4DA3-AEB7-0B79F5254233}" destId="{57551CC3-168D-4C7C-A513-1AEBD0BFC335}" srcOrd="0" destOrd="0" presId="urn:microsoft.com/office/officeart/2008/layout/VerticalCurvedList"/>
    <dgm:cxn modelId="{038CC6A1-D609-4B96-9718-D749DB9AB100}" type="presParOf" srcId="{33F9E6A9-8603-44AA-86D4-286B061AF4CC}" destId="{37D5B94B-AD8B-48E9-8EFB-04A1BF89E529}" srcOrd="11" destOrd="0" presId="urn:microsoft.com/office/officeart/2008/layout/VerticalCurvedList"/>
    <dgm:cxn modelId="{35684D67-9BCC-47D9-B5F1-3B47AB6D965B}" type="presParOf" srcId="{33F9E6A9-8603-44AA-86D4-286B061AF4CC}" destId="{29C6E2BA-50A4-49B0-B980-046F73E41F9F}" srcOrd="12" destOrd="0" presId="urn:microsoft.com/office/officeart/2008/layout/VerticalCurvedList"/>
    <dgm:cxn modelId="{789E2043-B0A2-4C5B-BED2-21C89A3AB696}" type="presParOf" srcId="{29C6E2BA-50A4-49B0-B980-046F73E41F9F}" destId="{8B865220-15B3-45B7-9F8E-BA58B37BD07F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6D294EF-FAD5-47A7-8AB9-E7F79E7091A6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05C6AF52-069B-4874-8491-B508BD4B6D9D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C34B45"/>
        </a:solidFill>
        <a:ln>
          <a:solidFill>
            <a:srgbClr val="C000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l-PL" sz="1800" b="1" dirty="0">
              <a:solidFill>
                <a:schemeClr val="bg1"/>
              </a:solidFill>
              <a:latin typeface="+mn-lt"/>
            </a:rPr>
            <a:t>F</a:t>
          </a:r>
          <a:r>
            <a:rPr lang="en-US" sz="1800" b="1" dirty="0" err="1">
              <a:solidFill>
                <a:schemeClr val="bg1"/>
              </a:solidFill>
              <a:latin typeface="+mn-lt"/>
            </a:rPr>
            <a:t>inansowanie</a:t>
          </a:r>
          <a:r>
            <a:rPr lang="en-US" sz="1800" b="1" dirty="0">
              <a:solidFill>
                <a:schemeClr val="bg1"/>
              </a:solidFill>
              <a:latin typeface="+mn-lt"/>
            </a:rPr>
            <a:t> </a:t>
          </a:r>
          <a:r>
            <a:rPr lang="en-US" sz="1800" b="1" dirty="0" err="1">
              <a:solidFill>
                <a:schemeClr val="bg1"/>
              </a:solidFill>
              <a:latin typeface="+mn-lt"/>
            </a:rPr>
            <a:t>własne</a:t>
          </a:r>
          <a:endParaRPr lang="pl-PL" sz="1800" b="1" dirty="0">
            <a:solidFill>
              <a:schemeClr val="bg1"/>
            </a:solidFill>
            <a:latin typeface="+mn-lt"/>
          </a:endParaRPr>
        </a:p>
      </dgm:t>
    </dgm:pt>
    <dgm:pt modelId="{A82759AC-FB54-4BE7-B419-807AA4DCAAB0}" type="parTrans" cxnId="{B2BF7FA3-DC38-43E0-A467-39272DDA98C2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AB51AE2A-7702-441E-AE4D-462091450B06}" type="sibTrans" cxnId="{B2BF7FA3-DC38-43E0-A467-39272DDA98C2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7F4240A7-2457-4E96-800D-3C36580262B6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C34B45"/>
        </a:solidFill>
        <a:ln>
          <a:solidFill>
            <a:srgbClr val="C000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1800" b="1" dirty="0">
              <a:solidFill>
                <a:schemeClr val="bg1"/>
              </a:solidFill>
              <a:latin typeface="+mn-lt"/>
            </a:rPr>
            <a:t>Ź</a:t>
          </a:r>
          <a:r>
            <a:rPr lang="en-US" sz="1800" b="1" dirty="0" err="1">
              <a:solidFill>
                <a:schemeClr val="bg1"/>
              </a:solidFill>
              <a:latin typeface="+mn-lt"/>
            </a:rPr>
            <a:t>ródł</a:t>
          </a:r>
          <a:r>
            <a:rPr lang="pl-PL" sz="1800" b="1" dirty="0">
              <a:solidFill>
                <a:schemeClr val="bg1"/>
              </a:solidFill>
              <a:latin typeface="+mn-lt"/>
            </a:rPr>
            <a:t>a</a:t>
          </a:r>
          <a:r>
            <a:rPr lang="en-US" sz="1800" b="1" dirty="0">
              <a:solidFill>
                <a:schemeClr val="bg1"/>
              </a:solidFill>
              <a:latin typeface="+mn-lt"/>
            </a:rPr>
            <a:t> </a:t>
          </a:r>
          <a:r>
            <a:rPr lang="pl-PL" sz="1800" b="1" dirty="0">
              <a:solidFill>
                <a:schemeClr val="bg1"/>
              </a:solidFill>
              <a:latin typeface="+mn-lt"/>
            </a:rPr>
            <a:t>z</a:t>
          </a:r>
          <a:r>
            <a:rPr lang="en-US" sz="1800" b="1" dirty="0" err="1">
              <a:solidFill>
                <a:schemeClr val="bg1"/>
              </a:solidFill>
              <a:latin typeface="+mn-lt"/>
            </a:rPr>
            <a:t>ewnętrzn</a:t>
          </a:r>
          <a:r>
            <a:rPr lang="pl-PL" sz="1800" b="1" dirty="0">
              <a:solidFill>
                <a:schemeClr val="bg1"/>
              </a:solidFill>
              <a:latin typeface="+mn-lt"/>
            </a:rPr>
            <a:t>e</a:t>
          </a:r>
        </a:p>
      </dgm:t>
    </dgm:pt>
    <dgm:pt modelId="{47C93C7B-5BB9-43EA-A664-AAE563D8FF87}" type="parTrans" cxnId="{A09AE5F5-9F47-44DC-9A86-BDA461FC36C4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97D0B67F-6A35-43FB-875B-E48F2A1CC169}" type="sibTrans" cxnId="{A09AE5F5-9F47-44DC-9A86-BDA461FC36C4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CFD87143-0E9B-4643-AF36-4E8DBA320BC9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1200"/>
            </a:spcAft>
            <a:buClrTx/>
            <a:buSzTx/>
            <a:buFontTx/>
            <a:buNone/>
            <a:tabLst/>
            <a:defRPr/>
          </a:pPr>
          <a:r>
            <a:rPr lang="pl-PL" sz="1400" b="0" i="0" dirty="0">
              <a:latin typeface="+mn-lt"/>
            </a:rPr>
            <a:t>W Polsce oficjalne wsparcie finansowania eksportu jest realizowane w następujących formach:</a:t>
          </a:r>
          <a:endParaRPr lang="pl-PL" sz="1400" dirty="0">
            <a:latin typeface="+mn-lt"/>
          </a:endParaRPr>
        </a:p>
      </dgm:t>
    </dgm:pt>
    <dgm:pt modelId="{E1B0AE2C-AD9C-445C-9D26-271CEBE901B7}" type="parTrans" cxnId="{6493A137-896B-4CBC-B650-7277E89470BE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7CEC4592-C22F-42CA-91E5-4198D5FD45F6}" type="sibTrans" cxnId="{6493A137-896B-4CBC-B650-7277E89470BE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9FBE2A6F-7E60-4341-BF37-2942D6CF0BE3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120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pl-PL" sz="1400" b="0" i="0" dirty="0">
              <a:latin typeface="+mn-lt"/>
            </a:rPr>
            <a:t> dopłat do oprocentowania kredytów eksportowych o stałych stopach procentowych udzielanych przez Bank Gospodarstwa Krajowego,</a:t>
          </a:r>
          <a:endParaRPr lang="pl-PL" sz="1400" dirty="0">
            <a:latin typeface="+mn-lt"/>
          </a:endParaRPr>
        </a:p>
      </dgm:t>
    </dgm:pt>
    <dgm:pt modelId="{EB64EAED-6253-40F5-BA1C-03E75A787FF9}" type="parTrans" cxnId="{27B246EA-F20F-4FAC-BB4C-EAEDD8196C15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C16B1AF7-27AD-4916-8352-9303E7A93064}" type="sibTrans" cxnId="{27B246EA-F20F-4FAC-BB4C-EAEDD8196C15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FCF2BF04-50EA-4F9E-A08F-3ACB7D3DF680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120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pl-PL" sz="1400" b="0" i="0" dirty="0">
              <a:latin typeface="+mn-lt"/>
            </a:rPr>
            <a:t> ubezpieczeń eksportowych realizowanych przez Korporację Ubezpieczeń Kredytów Eksportowych S.A. </a:t>
          </a:r>
          <a:endParaRPr lang="pl-PL" sz="1400" dirty="0">
            <a:latin typeface="+mn-lt"/>
          </a:endParaRPr>
        </a:p>
      </dgm:t>
    </dgm:pt>
    <dgm:pt modelId="{6F4CAC1C-AE7A-4DE8-A467-EAFC692FDE11}" type="parTrans" cxnId="{8563F9B2-B19B-4321-A0E2-34F32B43D1BC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92CAE156-BD13-4B57-A8C9-24DDA4499883}" type="sibTrans" cxnId="{8563F9B2-B19B-4321-A0E2-34F32B43D1BC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7FF41175-6643-423D-A9F1-98A175B0EBF0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120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pl-PL" sz="1400" b="0" i="0" dirty="0">
              <a:latin typeface="+mn-lt"/>
            </a:rPr>
            <a:t> kredytów eksportowych udzielanych przez Bank Gospodarstwa Krajowego,</a:t>
          </a:r>
          <a:endParaRPr lang="pl-PL" sz="1400" dirty="0">
            <a:latin typeface="+mn-lt"/>
          </a:endParaRPr>
        </a:p>
      </dgm:t>
    </dgm:pt>
    <dgm:pt modelId="{B701C7CB-4814-4431-90EC-C29D55ED5073}" type="parTrans" cxnId="{0E9A13D2-25C5-4D1E-8ED3-67B95C21D775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86EEF8DD-9CD2-46E2-BF83-06093FA77B33}" type="sibTrans" cxnId="{0E9A13D2-25C5-4D1E-8ED3-67B95C21D775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6DF9D836-229F-453C-B7B5-5D8A649C4CE5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pPr>
            <a:buNone/>
          </a:pPr>
          <a:r>
            <a:rPr lang="pl-PL" sz="1400" dirty="0">
              <a:latin typeface="+mn-lt"/>
            </a:rPr>
            <a:t>Wykorzystanie zasobów własnych - oszczędności</a:t>
          </a:r>
          <a:endParaRPr lang="pl-PL" sz="1400" dirty="0">
            <a:solidFill>
              <a:schemeClr val="tx1"/>
            </a:solidFill>
            <a:latin typeface="+mn-lt"/>
          </a:endParaRPr>
        </a:p>
      </dgm:t>
    </dgm:pt>
    <dgm:pt modelId="{8BA28ECB-D83D-42B2-A31E-723DB399DA27}" type="parTrans" cxnId="{3FE7E9CD-AC15-45B7-BC42-2685C8FE770D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D23C346A-E857-4B1A-B759-F47D44A26A47}" type="sibTrans" cxnId="{3FE7E9CD-AC15-45B7-BC42-2685C8FE770D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37A20189-1945-4301-BC37-A97158209483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120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pl-PL" sz="1400" dirty="0">
              <a:latin typeface="+mn-lt"/>
            </a:rPr>
            <a:t> programy grantowe – dotacje na rozwój działalności eksportowej</a:t>
          </a:r>
        </a:p>
      </dgm:t>
    </dgm:pt>
    <dgm:pt modelId="{DE7E9CCD-3FA6-4863-BA3F-6AC5AC713E56}" type="parTrans" cxnId="{719BCA8C-D780-4331-8E90-E17B355987D8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4380E8CF-9A77-426B-A14E-A08003EA32C8}" type="sibTrans" cxnId="{719BCA8C-D780-4331-8E90-E17B355987D8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FA76E9AC-2B2B-4EC4-B0C7-1DF10ACCBA61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120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pl-PL" sz="1400" b="0" i="0" dirty="0">
              <a:latin typeface="+mn-lt"/>
            </a:rPr>
            <a:t> kredytów rządowych,</a:t>
          </a:r>
          <a:endParaRPr lang="pl-PL" sz="1400" dirty="0">
            <a:latin typeface="+mn-lt"/>
          </a:endParaRPr>
        </a:p>
      </dgm:t>
    </dgm:pt>
    <dgm:pt modelId="{BE21BBFE-F194-4654-A40B-2B6574F02D59}" type="parTrans" cxnId="{FCDEB997-C0A0-4DB8-AEB8-097A90C89DF0}">
      <dgm:prSet/>
      <dgm:spPr/>
      <dgm:t>
        <a:bodyPr/>
        <a:lstStyle/>
        <a:p>
          <a:endParaRPr lang="pl-PL"/>
        </a:p>
      </dgm:t>
    </dgm:pt>
    <dgm:pt modelId="{314C5486-EA9A-4D74-ABE3-661A96C3F291}" type="sibTrans" cxnId="{FCDEB997-C0A0-4DB8-AEB8-097A90C89DF0}">
      <dgm:prSet/>
      <dgm:spPr/>
      <dgm:t>
        <a:bodyPr/>
        <a:lstStyle/>
        <a:p>
          <a:endParaRPr lang="pl-PL"/>
        </a:p>
      </dgm:t>
    </dgm:pt>
    <dgm:pt modelId="{32DEC372-F243-4433-8D82-4DB0BAED26C3}" type="pres">
      <dgm:prSet presAssocID="{36D294EF-FAD5-47A7-8AB9-E7F79E7091A6}" presName="linear" presStyleCnt="0">
        <dgm:presLayoutVars>
          <dgm:dir/>
          <dgm:animLvl val="lvl"/>
          <dgm:resizeHandles val="exact"/>
        </dgm:presLayoutVars>
      </dgm:prSet>
      <dgm:spPr/>
    </dgm:pt>
    <dgm:pt modelId="{DB08C6D1-2D72-4D53-A9CD-DF63D65E9805}" type="pres">
      <dgm:prSet presAssocID="{05C6AF52-069B-4874-8491-B508BD4B6D9D}" presName="parentLin" presStyleCnt="0"/>
      <dgm:spPr/>
    </dgm:pt>
    <dgm:pt modelId="{05ACEFD0-971D-4249-B84B-2ACB46E4C00A}" type="pres">
      <dgm:prSet presAssocID="{05C6AF52-069B-4874-8491-B508BD4B6D9D}" presName="parentLeftMargin" presStyleLbl="node1" presStyleIdx="0" presStyleCnt="2"/>
      <dgm:spPr/>
    </dgm:pt>
    <dgm:pt modelId="{B2BD00E0-26BF-4129-96E5-576D5FA37E22}" type="pres">
      <dgm:prSet presAssocID="{05C6AF52-069B-4874-8491-B508BD4B6D9D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F0235FE-3679-4E91-BB12-D6F6E98DFD06}" type="pres">
      <dgm:prSet presAssocID="{05C6AF52-069B-4874-8491-B508BD4B6D9D}" presName="negativeSpace" presStyleCnt="0"/>
      <dgm:spPr/>
    </dgm:pt>
    <dgm:pt modelId="{F716BD33-C959-47CF-ADC6-93504F6EF4B8}" type="pres">
      <dgm:prSet presAssocID="{05C6AF52-069B-4874-8491-B508BD4B6D9D}" presName="childText" presStyleLbl="conFgAcc1" presStyleIdx="0" presStyleCnt="2">
        <dgm:presLayoutVars>
          <dgm:bulletEnabled val="1"/>
        </dgm:presLayoutVars>
      </dgm:prSet>
      <dgm:spPr/>
    </dgm:pt>
    <dgm:pt modelId="{BC02FDE1-F58E-43FC-9B5C-6D1F8EFB46B1}" type="pres">
      <dgm:prSet presAssocID="{AB51AE2A-7702-441E-AE4D-462091450B06}" presName="spaceBetweenRectangles" presStyleCnt="0"/>
      <dgm:spPr/>
    </dgm:pt>
    <dgm:pt modelId="{3F742C0E-2E9D-40DA-AF6F-E4E815DF7279}" type="pres">
      <dgm:prSet presAssocID="{7F4240A7-2457-4E96-800D-3C36580262B6}" presName="parentLin" presStyleCnt="0"/>
      <dgm:spPr/>
    </dgm:pt>
    <dgm:pt modelId="{7C24ECB4-D966-4540-80C3-8072CF232175}" type="pres">
      <dgm:prSet presAssocID="{7F4240A7-2457-4E96-800D-3C36580262B6}" presName="parentLeftMargin" presStyleLbl="node1" presStyleIdx="0" presStyleCnt="2"/>
      <dgm:spPr/>
    </dgm:pt>
    <dgm:pt modelId="{D55610A3-82A6-495E-8A08-3C7988072360}" type="pres">
      <dgm:prSet presAssocID="{7F4240A7-2457-4E96-800D-3C36580262B6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D10450EA-22E9-4787-969D-A7A77638FC2A}" type="pres">
      <dgm:prSet presAssocID="{7F4240A7-2457-4E96-800D-3C36580262B6}" presName="negativeSpace" presStyleCnt="0"/>
      <dgm:spPr/>
    </dgm:pt>
    <dgm:pt modelId="{E5CB155B-F726-4584-9E9A-195709700A0D}" type="pres">
      <dgm:prSet presAssocID="{7F4240A7-2457-4E96-800D-3C36580262B6}" presName="childText" presStyleLbl="conFgAcc1" presStyleIdx="1" presStyleCnt="2" custScaleX="100000">
        <dgm:presLayoutVars>
          <dgm:bulletEnabled val="1"/>
        </dgm:presLayoutVars>
      </dgm:prSet>
      <dgm:spPr/>
    </dgm:pt>
  </dgm:ptLst>
  <dgm:cxnLst>
    <dgm:cxn modelId="{E405A60B-0C24-449D-9ABA-377EE343A525}" type="presOf" srcId="{05C6AF52-069B-4874-8491-B508BD4B6D9D}" destId="{05ACEFD0-971D-4249-B84B-2ACB46E4C00A}" srcOrd="0" destOrd="0" presId="urn:microsoft.com/office/officeart/2005/8/layout/list1"/>
    <dgm:cxn modelId="{77093F0E-D54C-4AC8-AC2B-CCAAA07E4CB1}" type="presOf" srcId="{37A20189-1945-4301-BC37-A97158209483}" destId="{E5CB155B-F726-4584-9E9A-195709700A0D}" srcOrd="0" destOrd="5" presId="urn:microsoft.com/office/officeart/2005/8/layout/list1"/>
    <dgm:cxn modelId="{E3F1F41F-1CF6-47CF-98EE-E44AC8B3B6EA}" type="presOf" srcId="{FA76E9AC-2B2B-4EC4-B0C7-1DF10ACCBA61}" destId="{E5CB155B-F726-4584-9E9A-195709700A0D}" srcOrd="0" destOrd="1" presId="urn:microsoft.com/office/officeart/2005/8/layout/list1"/>
    <dgm:cxn modelId="{6493A137-896B-4CBC-B650-7277E89470BE}" srcId="{7F4240A7-2457-4E96-800D-3C36580262B6}" destId="{CFD87143-0E9B-4643-AF36-4E8DBA320BC9}" srcOrd="0" destOrd="0" parTransId="{E1B0AE2C-AD9C-445C-9D26-271CEBE901B7}" sibTransId="{7CEC4592-C22F-42CA-91E5-4198D5FD45F6}"/>
    <dgm:cxn modelId="{5020F639-83DE-4F1F-99C4-B68591B3BEB8}" type="presOf" srcId="{7FF41175-6643-423D-A9F1-98A175B0EBF0}" destId="{E5CB155B-F726-4584-9E9A-195709700A0D}" srcOrd="0" destOrd="2" presId="urn:microsoft.com/office/officeart/2005/8/layout/list1"/>
    <dgm:cxn modelId="{0D62E540-9EDE-458B-9796-8A9B4104E446}" type="presOf" srcId="{6DF9D836-229F-453C-B7B5-5D8A649C4CE5}" destId="{F716BD33-C959-47CF-ADC6-93504F6EF4B8}" srcOrd="0" destOrd="0" presId="urn:microsoft.com/office/officeart/2005/8/layout/list1"/>
    <dgm:cxn modelId="{8F751269-119C-47B2-A48E-393CD45F81FB}" type="presOf" srcId="{7F4240A7-2457-4E96-800D-3C36580262B6}" destId="{D55610A3-82A6-495E-8A08-3C7988072360}" srcOrd="1" destOrd="0" presId="urn:microsoft.com/office/officeart/2005/8/layout/list1"/>
    <dgm:cxn modelId="{43CD3F77-7324-4A5A-AA2A-2A176F30CC96}" type="presOf" srcId="{FCF2BF04-50EA-4F9E-A08F-3ACB7D3DF680}" destId="{E5CB155B-F726-4584-9E9A-195709700A0D}" srcOrd="0" destOrd="4" presId="urn:microsoft.com/office/officeart/2005/8/layout/list1"/>
    <dgm:cxn modelId="{E38C475A-6CC5-4CE4-8E25-A7BD45945337}" type="presOf" srcId="{CFD87143-0E9B-4643-AF36-4E8DBA320BC9}" destId="{E5CB155B-F726-4584-9E9A-195709700A0D}" srcOrd="0" destOrd="0" presId="urn:microsoft.com/office/officeart/2005/8/layout/list1"/>
    <dgm:cxn modelId="{719BCA8C-D780-4331-8E90-E17B355987D8}" srcId="{7F4240A7-2457-4E96-800D-3C36580262B6}" destId="{37A20189-1945-4301-BC37-A97158209483}" srcOrd="5" destOrd="0" parTransId="{DE7E9CCD-3FA6-4863-BA3F-6AC5AC713E56}" sibTransId="{4380E8CF-9A77-426B-A14E-A08003EA32C8}"/>
    <dgm:cxn modelId="{FCDEB997-C0A0-4DB8-AEB8-097A90C89DF0}" srcId="{7F4240A7-2457-4E96-800D-3C36580262B6}" destId="{FA76E9AC-2B2B-4EC4-B0C7-1DF10ACCBA61}" srcOrd="1" destOrd="0" parTransId="{BE21BBFE-F194-4654-A40B-2B6574F02D59}" sibTransId="{314C5486-EA9A-4D74-ABE3-661A96C3F291}"/>
    <dgm:cxn modelId="{16E22B9F-266E-40DE-A40F-375C84C65B29}" type="presOf" srcId="{9FBE2A6F-7E60-4341-BF37-2942D6CF0BE3}" destId="{E5CB155B-F726-4584-9E9A-195709700A0D}" srcOrd="0" destOrd="3" presId="urn:microsoft.com/office/officeart/2005/8/layout/list1"/>
    <dgm:cxn modelId="{2AE5DCA2-03E5-4853-A9EF-BF640435E328}" type="presOf" srcId="{7F4240A7-2457-4E96-800D-3C36580262B6}" destId="{7C24ECB4-D966-4540-80C3-8072CF232175}" srcOrd="0" destOrd="0" presId="urn:microsoft.com/office/officeart/2005/8/layout/list1"/>
    <dgm:cxn modelId="{B2BF7FA3-DC38-43E0-A467-39272DDA98C2}" srcId="{36D294EF-FAD5-47A7-8AB9-E7F79E7091A6}" destId="{05C6AF52-069B-4874-8491-B508BD4B6D9D}" srcOrd="0" destOrd="0" parTransId="{A82759AC-FB54-4BE7-B419-807AA4DCAAB0}" sibTransId="{AB51AE2A-7702-441E-AE4D-462091450B06}"/>
    <dgm:cxn modelId="{8563F9B2-B19B-4321-A0E2-34F32B43D1BC}" srcId="{7F4240A7-2457-4E96-800D-3C36580262B6}" destId="{FCF2BF04-50EA-4F9E-A08F-3ACB7D3DF680}" srcOrd="4" destOrd="0" parTransId="{6F4CAC1C-AE7A-4DE8-A467-EAFC692FDE11}" sibTransId="{92CAE156-BD13-4B57-A8C9-24DDA4499883}"/>
    <dgm:cxn modelId="{3FE7E9CD-AC15-45B7-BC42-2685C8FE770D}" srcId="{05C6AF52-069B-4874-8491-B508BD4B6D9D}" destId="{6DF9D836-229F-453C-B7B5-5D8A649C4CE5}" srcOrd="0" destOrd="0" parTransId="{8BA28ECB-D83D-42B2-A31E-723DB399DA27}" sibTransId="{D23C346A-E857-4B1A-B759-F47D44A26A47}"/>
    <dgm:cxn modelId="{0E9A13D2-25C5-4D1E-8ED3-67B95C21D775}" srcId="{7F4240A7-2457-4E96-800D-3C36580262B6}" destId="{7FF41175-6643-423D-A9F1-98A175B0EBF0}" srcOrd="2" destOrd="0" parTransId="{B701C7CB-4814-4431-90EC-C29D55ED5073}" sibTransId="{86EEF8DD-9CD2-46E2-BF83-06093FA77B33}"/>
    <dgm:cxn modelId="{9F3F48E4-B095-4C4A-B379-373AB7E0466E}" type="presOf" srcId="{36D294EF-FAD5-47A7-8AB9-E7F79E7091A6}" destId="{32DEC372-F243-4433-8D82-4DB0BAED26C3}" srcOrd="0" destOrd="0" presId="urn:microsoft.com/office/officeart/2005/8/layout/list1"/>
    <dgm:cxn modelId="{27B246EA-F20F-4FAC-BB4C-EAEDD8196C15}" srcId="{7F4240A7-2457-4E96-800D-3C36580262B6}" destId="{9FBE2A6F-7E60-4341-BF37-2942D6CF0BE3}" srcOrd="3" destOrd="0" parTransId="{EB64EAED-6253-40F5-BA1C-03E75A787FF9}" sibTransId="{C16B1AF7-27AD-4916-8352-9303E7A93064}"/>
    <dgm:cxn modelId="{93E7B7EE-098C-481B-A948-A9B879285BF3}" type="presOf" srcId="{05C6AF52-069B-4874-8491-B508BD4B6D9D}" destId="{B2BD00E0-26BF-4129-96E5-576D5FA37E22}" srcOrd="1" destOrd="0" presId="urn:microsoft.com/office/officeart/2005/8/layout/list1"/>
    <dgm:cxn modelId="{A09AE5F5-9F47-44DC-9A86-BDA461FC36C4}" srcId="{36D294EF-FAD5-47A7-8AB9-E7F79E7091A6}" destId="{7F4240A7-2457-4E96-800D-3C36580262B6}" srcOrd="1" destOrd="0" parTransId="{47C93C7B-5BB9-43EA-A664-AAE563D8FF87}" sibTransId="{97D0B67F-6A35-43FB-875B-E48F2A1CC169}"/>
    <dgm:cxn modelId="{88F285FB-ADA9-41CA-BB20-7DBBB1A4C7E8}" type="presParOf" srcId="{32DEC372-F243-4433-8D82-4DB0BAED26C3}" destId="{DB08C6D1-2D72-4D53-A9CD-DF63D65E9805}" srcOrd="0" destOrd="0" presId="urn:microsoft.com/office/officeart/2005/8/layout/list1"/>
    <dgm:cxn modelId="{4A3BE5C5-F379-4653-A4A1-85C553BBB69B}" type="presParOf" srcId="{DB08C6D1-2D72-4D53-A9CD-DF63D65E9805}" destId="{05ACEFD0-971D-4249-B84B-2ACB46E4C00A}" srcOrd="0" destOrd="0" presId="urn:microsoft.com/office/officeart/2005/8/layout/list1"/>
    <dgm:cxn modelId="{26A11063-3F50-4482-9D48-F7F8BDFD4423}" type="presParOf" srcId="{DB08C6D1-2D72-4D53-A9CD-DF63D65E9805}" destId="{B2BD00E0-26BF-4129-96E5-576D5FA37E22}" srcOrd="1" destOrd="0" presId="urn:microsoft.com/office/officeart/2005/8/layout/list1"/>
    <dgm:cxn modelId="{A6BB2771-CCA1-4362-A4B0-004CBE3A892C}" type="presParOf" srcId="{32DEC372-F243-4433-8D82-4DB0BAED26C3}" destId="{CF0235FE-3679-4E91-BB12-D6F6E98DFD06}" srcOrd="1" destOrd="0" presId="urn:microsoft.com/office/officeart/2005/8/layout/list1"/>
    <dgm:cxn modelId="{F454DB21-95C1-4C5E-8E82-2DAB7F1993E7}" type="presParOf" srcId="{32DEC372-F243-4433-8D82-4DB0BAED26C3}" destId="{F716BD33-C959-47CF-ADC6-93504F6EF4B8}" srcOrd="2" destOrd="0" presId="urn:microsoft.com/office/officeart/2005/8/layout/list1"/>
    <dgm:cxn modelId="{76F50B26-766F-4322-9ACB-0082570DB014}" type="presParOf" srcId="{32DEC372-F243-4433-8D82-4DB0BAED26C3}" destId="{BC02FDE1-F58E-43FC-9B5C-6D1F8EFB46B1}" srcOrd="3" destOrd="0" presId="urn:microsoft.com/office/officeart/2005/8/layout/list1"/>
    <dgm:cxn modelId="{4FA7BBC5-11AB-40D9-BF36-2A9479BBCF56}" type="presParOf" srcId="{32DEC372-F243-4433-8D82-4DB0BAED26C3}" destId="{3F742C0E-2E9D-40DA-AF6F-E4E815DF7279}" srcOrd="4" destOrd="0" presId="urn:microsoft.com/office/officeart/2005/8/layout/list1"/>
    <dgm:cxn modelId="{983C6594-FD35-4A35-93BC-25B0B6A0629B}" type="presParOf" srcId="{3F742C0E-2E9D-40DA-AF6F-E4E815DF7279}" destId="{7C24ECB4-D966-4540-80C3-8072CF232175}" srcOrd="0" destOrd="0" presId="urn:microsoft.com/office/officeart/2005/8/layout/list1"/>
    <dgm:cxn modelId="{916E69D6-F810-4447-B415-4B8F1967BFB8}" type="presParOf" srcId="{3F742C0E-2E9D-40DA-AF6F-E4E815DF7279}" destId="{D55610A3-82A6-495E-8A08-3C7988072360}" srcOrd="1" destOrd="0" presId="urn:microsoft.com/office/officeart/2005/8/layout/list1"/>
    <dgm:cxn modelId="{AC5CA8B7-86BE-4E28-A8E5-BEA661282A7C}" type="presParOf" srcId="{32DEC372-F243-4433-8D82-4DB0BAED26C3}" destId="{D10450EA-22E9-4787-969D-A7A77638FC2A}" srcOrd="5" destOrd="0" presId="urn:microsoft.com/office/officeart/2005/8/layout/list1"/>
    <dgm:cxn modelId="{9FF67BD4-7496-4EB8-9F12-CF43BA8639AD}" type="presParOf" srcId="{32DEC372-F243-4433-8D82-4DB0BAED26C3}" destId="{E5CB155B-F726-4584-9E9A-195709700A0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E947ED8-AD31-428F-A854-31F419CFFA3C}" type="doc">
      <dgm:prSet loTypeId="urn:microsoft.com/office/officeart/2005/8/layout/pyramid2" loCatId="pyramid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l-PL"/>
        </a:p>
      </dgm:t>
    </dgm:pt>
    <dgm:pt modelId="{FA767FC0-456B-4FFC-A7E0-0A2CF35D5510}">
      <dgm:prSet custT="1"/>
      <dgm:spPr>
        <a:solidFill>
          <a:schemeClr val="bg1">
            <a:lumMod val="95000"/>
            <a:alpha val="90000"/>
          </a:schemeClr>
        </a:solidFill>
        <a:ln>
          <a:solidFill>
            <a:srgbClr val="B01E28"/>
          </a:solidFill>
        </a:ln>
      </dgm:spPr>
      <dgm:t>
        <a:bodyPr/>
        <a:lstStyle/>
        <a:p>
          <a:r>
            <a:rPr lang="pl-PL" sz="1400" dirty="0"/>
            <a:t>Stworzenie organizacji produktowej lub geograficznej </a:t>
          </a:r>
        </a:p>
      </dgm:t>
    </dgm:pt>
    <dgm:pt modelId="{C5813E8D-FC45-49F1-8054-C8DAD3F45617}" type="parTrans" cxnId="{AFCE272A-669F-4272-A148-0A871AF476F5}">
      <dgm:prSet/>
      <dgm:spPr/>
      <dgm:t>
        <a:bodyPr/>
        <a:lstStyle/>
        <a:p>
          <a:endParaRPr lang="pl-PL" sz="1800"/>
        </a:p>
      </dgm:t>
    </dgm:pt>
    <dgm:pt modelId="{3A639D8F-2F13-4F39-B15D-202971F90E98}" type="sibTrans" cxnId="{AFCE272A-669F-4272-A148-0A871AF476F5}">
      <dgm:prSet/>
      <dgm:spPr/>
      <dgm:t>
        <a:bodyPr/>
        <a:lstStyle/>
        <a:p>
          <a:endParaRPr lang="pl-PL" sz="1800"/>
        </a:p>
      </dgm:t>
    </dgm:pt>
    <dgm:pt modelId="{D748E51E-048F-4BC9-A07C-A757728CE723}">
      <dgm:prSet custT="1"/>
      <dgm:spPr>
        <a:solidFill>
          <a:schemeClr val="bg1">
            <a:lumMod val="95000"/>
            <a:alpha val="90000"/>
          </a:schemeClr>
        </a:solidFill>
        <a:ln>
          <a:solidFill>
            <a:srgbClr val="B01E28"/>
          </a:solidFill>
        </a:ln>
      </dgm:spPr>
      <dgm:t>
        <a:bodyPr/>
        <a:lstStyle/>
        <a:p>
          <a:r>
            <a:rPr lang="pl-PL" sz="1400" dirty="0"/>
            <a:t>Stworzenie pionu zagranicznego </a:t>
          </a:r>
        </a:p>
      </dgm:t>
    </dgm:pt>
    <dgm:pt modelId="{8A4F9D2F-637B-41C6-A4C6-B586684D0123}" type="parTrans" cxnId="{E9ABF294-9F9B-4F9C-8610-86596E09249F}">
      <dgm:prSet/>
      <dgm:spPr/>
      <dgm:t>
        <a:bodyPr/>
        <a:lstStyle/>
        <a:p>
          <a:endParaRPr lang="pl-PL" sz="1800"/>
        </a:p>
      </dgm:t>
    </dgm:pt>
    <dgm:pt modelId="{2127C370-5074-441C-915D-46FD7F38F1A2}" type="sibTrans" cxnId="{E9ABF294-9F9B-4F9C-8610-86596E09249F}">
      <dgm:prSet/>
      <dgm:spPr/>
      <dgm:t>
        <a:bodyPr/>
        <a:lstStyle/>
        <a:p>
          <a:endParaRPr lang="pl-PL" sz="1800"/>
        </a:p>
      </dgm:t>
    </dgm:pt>
    <dgm:pt modelId="{3CEE6A0C-28A5-4D87-AEAA-7E40C557F2CA}">
      <dgm:prSet custT="1"/>
      <dgm:spPr>
        <a:solidFill>
          <a:schemeClr val="bg1">
            <a:lumMod val="95000"/>
            <a:alpha val="90000"/>
          </a:schemeClr>
        </a:solidFill>
        <a:ln>
          <a:solidFill>
            <a:srgbClr val="B01E28"/>
          </a:solidFill>
        </a:ln>
      </dgm:spPr>
      <dgm:t>
        <a:bodyPr/>
        <a:lstStyle/>
        <a:p>
          <a:r>
            <a:rPr lang="pl-PL" sz="1800" dirty="0"/>
            <a:t> </a:t>
          </a:r>
          <a:r>
            <a:rPr lang="pl-PL" sz="1400" dirty="0"/>
            <a:t>Stworzenie działu </a:t>
          </a:r>
          <a:br>
            <a:rPr lang="pl-PL" sz="1400" dirty="0"/>
          </a:br>
          <a:r>
            <a:rPr lang="pl-PL" sz="1400" dirty="0"/>
            <a:t>operacji zagranicznych</a:t>
          </a:r>
          <a:endParaRPr lang="pl-PL" sz="1800" dirty="0"/>
        </a:p>
      </dgm:t>
    </dgm:pt>
    <dgm:pt modelId="{683CDB11-9CA9-44EE-AD10-18C4A4165994}" type="parTrans" cxnId="{6E9ADB17-6009-4571-9147-6263E1D641CD}">
      <dgm:prSet/>
      <dgm:spPr/>
      <dgm:t>
        <a:bodyPr/>
        <a:lstStyle/>
        <a:p>
          <a:endParaRPr lang="pl-PL" sz="1800"/>
        </a:p>
      </dgm:t>
    </dgm:pt>
    <dgm:pt modelId="{4DDC4951-A41D-4F6F-BF7A-5BEDB0A09F3C}" type="sibTrans" cxnId="{6E9ADB17-6009-4571-9147-6263E1D641CD}">
      <dgm:prSet/>
      <dgm:spPr/>
      <dgm:t>
        <a:bodyPr/>
        <a:lstStyle/>
        <a:p>
          <a:endParaRPr lang="pl-PL" sz="1800"/>
        </a:p>
      </dgm:t>
    </dgm:pt>
    <dgm:pt modelId="{6D8BF22D-5549-4E44-849B-4026F41EE0FF}">
      <dgm:prSet custT="1"/>
      <dgm:spPr>
        <a:solidFill>
          <a:schemeClr val="bg1">
            <a:lumMod val="95000"/>
            <a:alpha val="90000"/>
          </a:schemeClr>
        </a:solidFill>
        <a:ln>
          <a:solidFill>
            <a:srgbClr val="B01E28"/>
          </a:solidFill>
        </a:ln>
      </dgm:spPr>
      <dgm:t>
        <a:bodyPr/>
        <a:lstStyle/>
        <a:p>
          <a:r>
            <a:rPr lang="pl-PL" sz="1400" dirty="0"/>
            <a:t>Stworzenie komórki eksportowej</a:t>
          </a:r>
        </a:p>
      </dgm:t>
    </dgm:pt>
    <dgm:pt modelId="{04C773E4-4709-4C50-850F-CA01E12B0AFD}" type="sibTrans" cxnId="{2FAAA60D-839F-4088-AC48-C7E129D1D973}">
      <dgm:prSet/>
      <dgm:spPr/>
      <dgm:t>
        <a:bodyPr/>
        <a:lstStyle/>
        <a:p>
          <a:endParaRPr lang="pl-PL" sz="1800"/>
        </a:p>
      </dgm:t>
    </dgm:pt>
    <dgm:pt modelId="{1B8B1140-9F88-43C1-9BB0-1427F638A0B4}" type="parTrans" cxnId="{2FAAA60D-839F-4088-AC48-C7E129D1D973}">
      <dgm:prSet/>
      <dgm:spPr/>
      <dgm:t>
        <a:bodyPr/>
        <a:lstStyle/>
        <a:p>
          <a:endParaRPr lang="pl-PL" sz="1800"/>
        </a:p>
      </dgm:t>
    </dgm:pt>
    <dgm:pt modelId="{C566AEF0-8413-4F42-88B6-EE714A925929}" type="pres">
      <dgm:prSet presAssocID="{2E947ED8-AD31-428F-A854-31F419CFFA3C}" presName="compositeShape" presStyleCnt="0">
        <dgm:presLayoutVars>
          <dgm:dir/>
          <dgm:resizeHandles/>
        </dgm:presLayoutVars>
      </dgm:prSet>
      <dgm:spPr/>
    </dgm:pt>
    <dgm:pt modelId="{CD4A7278-3A73-4772-8479-FB4FEC23C0C4}" type="pres">
      <dgm:prSet presAssocID="{2E947ED8-AD31-428F-A854-31F419CFFA3C}" presName="pyramid" presStyleLbl="node1" presStyleIdx="0" presStyleCnt="1"/>
      <dgm:spPr>
        <a:solidFill>
          <a:srgbClr val="C34B45"/>
        </a:solidFill>
      </dgm:spPr>
    </dgm:pt>
    <dgm:pt modelId="{2465A850-C203-47C8-A2FD-46A88FD13107}" type="pres">
      <dgm:prSet presAssocID="{2E947ED8-AD31-428F-A854-31F419CFFA3C}" presName="theList" presStyleCnt="0"/>
      <dgm:spPr/>
    </dgm:pt>
    <dgm:pt modelId="{5FDAB23A-A0FB-4514-B837-15FFA643F6B9}" type="pres">
      <dgm:prSet presAssocID="{FA767FC0-456B-4FFC-A7E0-0A2CF35D5510}" presName="aNode" presStyleLbl="fgAcc1" presStyleIdx="0" presStyleCnt="4">
        <dgm:presLayoutVars>
          <dgm:bulletEnabled val="1"/>
        </dgm:presLayoutVars>
      </dgm:prSet>
      <dgm:spPr/>
    </dgm:pt>
    <dgm:pt modelId="{E121BF07-CB75-4E93-9DCD-4C329E647876}" type="pres">
      <dgm:prSet presAssocID="{FA767FC0-456B-4FFC-A7E0-0A2CF35D5510}" presName="aSpace" presStyleCnt="0"/>
      <dgm:spPr/>
    </dgm:pt>
    <dgm:pt modelId="{FDCD1492-2875-41F4-BB64-C7CCD53CB560}" type="pres">
      <dgm:prSet presAssocID="{D748E51E-048F-4BC9-A07C-A757728CE723}" presName="aNode" presStyleLbl="fgAcc1" presStyleIdx="1" presStyleCnt="4">
        <dgm:presLayoutVars>
          <dgm:bulletEnabled val="1"/>
        </dgm:presLayoutVars>
      </dgm:prSet>
      <dgm:spPr/>
    </dgm:pt>
    <dgm:pt modelId="{E0C55386-6403-49E1-B248-6287A7099EC0}" type="pres">
      <dgm:prSet presAssocID="{D748E51E-048F-4BC9-A07C-A757728CE723}" presName="aSpace" presStyleCnt="0"/>
      <dgm:spPr/>
    </dgm:pt>
    <dgm:pt modelId="{22E2D38E-1237-43B3-A930-B7A4DDF3035D}" type="pres">
      <dgm:prSet presAssocID="{3CEE6A0C-28A5-4D87-AEAA-7E40C557F2CA}" presName="aNode" presStyleLbl="fgAcc1" presStyleIdx="2" presStyleCnt="4">
        <dgm:presLayoutVars>
          <dgm:bulletEnabled val="1"/>
        </dgm:presLayoutVars>
      </dgm:prSet>
      <dgm:spPr/>
    </dgm:pt>
    <dgm:pt modelId="{FD1FEF8E-29CD-4714-8039-711BE2013B8D}" type="pres">
      <dgm:prSet presAssocID="{3CEE6A0C-28A5-4D87-AEAA-7E40C557F2CA}" presName="aSpace" presStyleCnt="0"/>
      <dgm:spPr/>
    </dgm:pt>
    <dgm:pt modelId="{D38096E4-A757-42CB-A46E-61F0EC760938}" type="pres">
      <dgm:prSet presAssocID="{6D8BF22D-5549-4E44-849B-4026F41EE0FF}" presName="aNode" presStyleLbl="fgAcc1" presStyleIdx="3" presStyleCnt="4">
        <dgm:presLayoutVars>
          <dgm:bulletEnabled val="1"/>
        </dgm:presLayoutVars>
      </dgm:prSet>
      <dgm:spPr/>
    </dgm:pt>
    <dgm:pt modelId="{24B1E69A-ACB6-446A-84D3-6DBC338AD94E}" type="pres">
      <dgm:prSet presAssocID="{6D8BF22D-5549-4E44-849B-4026F41EE0FF}" presName="aSpace" presStyleCnt="0"/>
      <dgm:spPr/>
    </dgm:pt>
  </dgm:ptLst>
  <dgm:cxnLst>
    <dgm:cxn modelId="{2FAAA60D-839F-4088-AC48-C7E129D1D973}" srcId="{2E947ED8-AD31-428F-A854-31F419CFFA3C}" destId="{6D8BF22D-5549-4E44-849B-4026F41EE0FF}" srcOrd="3" destOrd="0" parTransId="{1B8B1140-9F88-43C1-9BB0-1427F638A0B4}" sibTransId="{04C773E4-4709-4C50-850F-CA01E12B0AFD}"/>
    <dgm:cxn modelId="{6E9ADB17-6009-4571-9147-6263E1D641CD}" srcId="{2E947ED8-AD31-428F-A854-31F419CFFA3C}" destId="{3CEE6A0C-28A5-4D87-AEAA-7E40C557F2CA}" srcOrd="2" destOrd="0" parTransId="{683CDB11-9CA9-44EE-AD10-18C4A4165994}" sibTransId="{4DDC4951-A41D-4F6F-BF7A-5BEDB0A09F3C}"/>
    <dgm:cxn modelId="{89F9EE26-3655-42D6-B6E1-94B2CEE9BA1A}" type="presOf" srcId="{2E947ED8-AD31-428F-A854-31F419CFFA3C}" destId="{C566AEF0-8413-4F42-88B6-EE714A925929}" srcOrd="0" destOrd="0" presId="urn:microsoft.com/office/officeart/2005/8/layout/pyramid2"/>
    <dgm:cxn modelId="{AFCE272A-669F-4272-A148-0A871AF476F5}" srcId="{2E947ED8-AD31-428F-A854-31F419CFFA3C}" destId="{FA767FC0-456B-4FFC-A7E0-0A2CF35D5510}" srcOrd="0" destOrd="0" parTransId="{C5813E8D-FC45-49F1-8054-C8DAD3F45617}" sibTransId="{3A639D8F-2F13-4F39-B15D-202971F90E98}"/>
    <dgm:cxn modelId="{2BEBE74C-635C-498B-8F67-0130C9743803}" type="presOf" srcId="{D748E51E-048F-4BC9-A07C-A757728CE723}" destId="{FDCD1492-2875-41F4-BB64-C7CCD53CB560}" srcOrd="0" destOrd="0" presId="urn:microsoft.com/office/officeart/2005/8/layout/pyramid2"/>
    <dgm:cxn modelId="{E9ABF294-9F9B-4F9C-8610-86596E09249F}" srcId="{2E947ED8-AD31-428F-A854-31F419CFFA3C}" destId="{D748E51E-048F-4BC9-A07C-A757728CE723}" srcOrd="1" destOrd="0" parTransId="{8A4F9D2F-637B-41C6-A4C6-B586684D0123}" sibTransId="{2127C370-5074-441C-915D-46FD7F38F1A2}"/>
    <dgm:cxn modelId="{D49D98AA-9FA3-4B78-86B4-7FABA01D531A}" type="presOf" srcId="{6D8BF22D-5549-4E44-849B-4026F41EE0FF}" destId="{D38096E4-A757-42CB-A46E-61F0EC760938}" srcOrd="0" destOrd="0" presId="urn:microsoft.com/office/officeart/2005/8/layout/pyramid2"/>
    <dgm:cxn modelId="{5313D5BF-285F-4E2D-9FEC-DCF10C8338F5}" type="presOf" srcId="{3CEE6A0C-28A5-4D87-AEAA-7E40C557F2CA}" destId="{22E2D38E-1237-43B3-A930-B7A4DDF3035D}" srcOrd="0" destOrd="0" presId="urn:microsoft.com/office/officeart/2005/8/layout/pyramid2"/>
    <dgm:cxn modelId="{C198AFE1-D7F6-4451-A479-37F0724CE4CC}" type="presOf" srcId="{FA767FC0-456B-4FFC-A7E0-0A2CF35D5510}" destId="{5FDAB23A-A0FB-4514-B837-15FFA643F6B9}" srcOrd="0" destOrd="0" presId="urn:microsoft.com/office/officeart/2005/8/layout/pyramid2"/>
    <dgm:cxn modelId="{5FC33F27-52C8-4D16-9D79-1AE4F59BBE70}" type="presParOf" srcId="{C566AEF0-8413-4F42-88B6-EE714A925929}" destId="{CD4A7278-3A73-4772-8479-FB4FEC23C0C4}" srcOrd="0" destOrd="0" presId="urn:microsoft.com/office/officeart/2005/8/layout/pyramid2"/>
    <dgm:cxn modelId="{38E4212C-A28C-4E94-9687-28E505C4642C}" type="presParOf" srcId="{C566AEF0-8413-4F42-88B6-EE714A925929}" destId="{2465A850-C203-47C8-A2FD-46A88FD13107}" srcOrd="1" destOrd="0" presId="urn:microsoft.com/office/officeart/2005/8/layout/pyramid2"/>
    <dgm:cxn modelId="{F7201A6B-1B91-4EC1-9393-0BB1718B5F21}" type="presParOf" srcId="{2465A850-C203-47C8-A2FD-46A88FD13107}" destId="{5FDAB23A-A0FB-4514-B837-15FFA643F6B9}" srcOrd="0" destOrd="0" presId="urn:microsoft.com/office/officeart/2005/8/layout/pyramid2"/>
    <dgm:cxn modelId="{F9C7AB2F-CB59-416F-8C21-F2C6498229AF}" type="presParOf" srcId="{2465A850-C203-47C8-A2FD-46A88FD13107}" destId="{E121BF07-CB75-4E93-9DCD-4C329E647876}" srcOrd="1" destOrd="0" presId="urn:microsoft.com/office/officeart/2005/8/layout/pyramid2"/>
    <dgm:cxn modelId="{BC2BFE8D-817B-4D0E-BF29-9E840D43E6B5}" type="presParOf" srcId="{2465A850-C203-47C8-A2FD-46A88FD13107}" destId="{FDCD1492-2875-41F4-BB64-C7CCD53CB560}" srcOrd="2" destOrd="0" presId="urn:microsoft.com/office/officeart/2005/8/layout/pyramid2"/>
    <dgm:cxn modelId="{1AD48718-7131-4AE6-B997-4D514B73B61F}" type="presParOf" srcId="{2465A850-C203-47C8-A2FD-46A88FD13107}" destId="{E0C55386-6403-49E1-B248-6287A7099EC0}" srcOrd="3" destOrd="0" presId="urn:microsoft.com/office/officeart/2005/8/layout/pyramid2"/>
    <dgm:cxn modelId="{B31F6075-3257-4996-AA85-F9480D66F4B9}" type="presParOf" srcId="{2465A850-C203-47C8-A2FD-46A88FD13107}" destId="{22E2D38E-1237-43B3-A930-B7A4DDF3035D}" srcOrd="4" destOrd="0" presId="urn:microsoft.com/office/officeart/2005/8/layout/pyramid2"/>
    <dgm:cxn modelId="{16462CA5-E21C-47AB-88F4-EE011ED1D8F2}" type="presParOf" srcId="{2465A850-C203-47C8-A2FD-46A88FD13107}" destId="{FD1FEF8E-29CD-4714-8039-711BE2013B8D}" srcOrd="5" destOrd="0" presId="urn:microsoft.com/office/officeart/2005/8/layout/pyramid2"/>
    <dgm:cxn modelId="{2F6306D6-4422-4FC0-958C-98A764FE260C}" type="presParOf" srcId="{2465A850-C203-47C8-A2FD-46A88FD13107}" destId="{D38096E4-A757-42CB-A46E-61F0EC760938}" srcOrd="6" destOrd="0" presId="urn:microsoft.com/office/officeart/2005/8/layout/pyramid2"/>
    <dgm:cxn modelId="{819EEFBC-02F4-40B1-B73F-C5DA1D51BB00}" type="presParOf" srcId="{2465A850-C203-47C8-A2FD-46A88FD13107}" destId="{24B1E69A-ACB6-446A-84D3-6DBC338AD94E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C9261FE-D346-4D70-A597-AE3E2BF36F0B}" type="doc">
      <dgm:prSet loTypeId="urn:microsoft.com/office/officeart/2005/8/layout/orgChart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AA838416-820E-489F-B6B4-69DEAB8C6B6A}">
      <dgm:prSet custT="1"/>
      <dgm:spPr>
        <a:ln w="28575">
          <a:solidFill>
            <a:srgbClr val="B01E28"/>
          </a:solidFill>
        </a:ln>
      </dgm:spPr>
      <dgm:t>
        <a:bodyPr/>
        <a:lstStyle/>
        <a:p>
          <a:r>
            <a:rPr lang="pl-PL" sz="2000" dirty="0">
              <a:solidFill>
                <a:schemeClr val="tx1"/>
              </a:solidFill>
              <a:latin typeface="+mn-lt"/>
            </a:rPr>
            <a:t>Decyzje dotyczące:</a:t>
          </a:r>
        </a:p>
      </dgm:t>
    </dgm:pt>
    <dgm:pt modelId="{7EF3C735-D109-4CB6-9884-96404392F1DF}" type="parTrans" cxnId="{03C52B32-F52F-40D2-AB5F-A6A2AB149AF0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E6DDAF1A-C72E-4A9E-949C-4AD7CD6C34CE}" type="sibTrans" cxnId="{03C52B32-F52F-40D2-AB5F-A6A2AB149AF0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470CFB5E-C277-4128-B760-09E905B3D522}">
      <dgm:prSet custT="1"/>
      <dgm:spPr>
        <a:ln w="28575">
          <a:solidFill>
            <a:srgbClr val="B01E28"/>
          </a:solidFill>
        </a:ln>
      </dgm:spPr>
      <dgm:t>
        <a:bodyPr/>
        <a:lstStyle/>
        <a:p>
          <a:r>
            <a:rPr lang="pl-PL" sz="2000" dirty="0">
              <a:solidFill>
                <a:schemeClr val="tx1"/>
              </a:solidFill>
              <a:latin typeface="+mn-lt"/>
            </a:rPr>
            <a:t>wzornictwa </a:t>
          </a:r>
        </a:p>
      </dgm:t>
    </dgm:pt>
    <dgm:pt modelId="{BEB4193B-D0A9-4F2B-92DE-ED9CC0794DBE}" type="parTrans" cxnId="{7EC6F0DA-EA6F-446A-B8D8-F9505D52E962}">
      <dgm:prSet/>
      <dgm:spPr>
        <a:ln w="28575">
          <a:solidFill>
            <a:srgbClr val="B01E28"/>
          </a:solidFill>
        </a:ln>
      </dgm:spPr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8DC2A73C-843F-47ED-A33B-57C8CE8904A1}" type="sibTrans" cxnId="{7EC6F0DA-EA6F-446A-B8D8-F9505D52E962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EDA1B42D-6131-4D18-8A03-17A79AE899A3}">
      <dgm:prSet custT="1"/>
      <dgm:spPr>
        <a:ln w="28575">
          <a:solidFill>
            <a:srgbClr val="B01E28"/>
          </a:solidFill>
        </a:ln>
      </dgm:spPr>
      <dgm:t>
        <a:bodyPr/>
        <a:lstStyle/>
        <a:p>
          <a:r>
            <a:rPr lang="pl-PL" sz="2000" dirty="0">
              <a:solidFill>
                <a:schemeClr val="tx1"/>
              </a:solidFill>
              <a:latin typeface="+mn-lt"/>
            </a:rPr>
            <a:t>jakości</a:t>
          </a:r>
        </a:p>
      </dgm:t>
    </dgm:pt>
    <dgm:pt modelId="{10C0FDBB-CC1F-4673-8BB2-D81092039F70}" type="parTrans" cxnId="{236A55D4-7BEA-4F1F-B66C-C6B486274BF4}">
      <dgm:prSet/>
      <dgm:spPr>
        <a:ln w="38100">
          <a:solidFill>
            <a:srgbClr val="B01E28"/>
          </a:solidFill>
        </a:ln>
      </dgm:spPr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21577D32-8693-4BAE-8D6B-662C40A9BD9A}" type="sibTrans" cxnId="{236A55D4-7BEA-4F1F-B66C-C6B486274BF4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58B34720-0343-4FF2-8354-05EF0C66E13A}">
      <dgm:prSet custT="1"/>
      <dgm:spPr>
        <a:ln w="28575">
          <a:solidFill>
            <a:srgbClr val="B01E28"/>
          </a:solidFill>
        </a:ln>
      </dgm:spPr>
      <dgm:t>
        <a:bodyPr/>
        <a:lstStyle/>
        <a:p>
          <a:r>
            <a:rPr lang="pl-PL" sz="2000" dirty="0">
              <a:solidFill>
                <a:schemeClr val="tx1"/>
              </a:solidFill>
              <a:latin typeface="+mn-lt"/>
            </a:rPr>
            <a:t>cech</a:t>
          </a:r>
        </a:p>
      </dgm:t>
    </dgm:pt>
    <dgm:pt modelId="{5840ADE6-A91F-41AE-B9CE-680F5688C69A}" type="parTrans" cxnId="{5EF93D0A-8E98-4F86-BC19-9AB0F65C8298}">
      <dgm:prSet/>
      <dgm:spPr>
        <a:ln w="28575">
          <a:solidFill>
            <a:srgbClr val="B01E28"/>
          </a:solidFill>
        </a:ln>
      </dgm:spPr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159E1A11-0559-4525-8637-760A51956622}" type="sibTrans" cxnId="{5EF93D0A-8E98-4F86-BC19-9AB0F65C8298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ADEB20DC-483D-4A05-9BDF-40EF18FE91A3}">
      <dgm:prSet custT="1"/>
      <dgm:spPr>
        <a:ln w="28575">
          <a:solidFill>
            <a:srgbClr val="B01E28"/>
          </a:solidFill>
        </a:ln>
      </dgm:spPr>
      <dgm:t>
        <a:bodyPr/>
        <a:lstStyle/>
        <a:p>
          <a:r>
            <a:rPr lang="pl-PL" sz="2000" dirty="0">
              <a:solidFill>
                <a:schemeClr val="tx1"/>
              </a:solidFill>
              <a:latin typeface="+mn-lt"/>
            </a:rPr>
            <a:t>marki</a:t>
          </a:r>
        </a:p>
      </dgm:t>
    </dgm:pt>
    <dgm:pt modelId="{D4F3CE99-D505-4D84-8736-55E4EEE6CD8F}" type="parTrans" cxnId="{BF972C27-5F4D-4749-8A7C-3978F67A7634}">
      <dgm:prSet/>
      <dgm:spPr>
        <a:ln w="38100">
          <a:solidFill>
            <a:srgbClr val="B01E28"/>
          </a:solidFill>
        </a:ln>
      </dgm:spPr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F01BFE5C-98C8-4B0C-96C4-CEAC95B9BF89}" type="sibTrans" cxnId="{BF972C27-5F4D-4749-8A7C-3978F67A7634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F9E1AD85-7304-4608-8517-68A9336E7516}">
      <dgm:prSet custT="1"/>
      <dgm:spPr>
        <a:ln w="28575">
          <a:solidFill>
            <a:srgbClr val="B01E28"/>
          </a:solidFill>
        </a:ln>
      </dgm:spPr>
      <dgm:t>
        <a:bodyPr/>
        <a:lstStyle/>
        <a:p>
          <a:r>
            <a:rPr lang="pl-PL" sz="2000" dirty="0" err="1">
              <a:solidFill>
                <a:schemeClr val="tx1"/>
              </a:solidFill>
              <a:latin typeface="+mn-lt"/>
            </a:rPr>
            <a:t>brandingu</a:t>
          </a:r>
          <a:endParaRPr lang="pl-PL" sz="2000" dirty="0">
            <a:solidFill>
              <a:schemeClr val="tx1"/>
            </a:solidFill>
            <a:latin typeface="+mn-lt"/>
          </a:endParaRPr>
        </a:p>
      </dgm:t>
    </dgm:pt>
    <dgm:pt modelId="{FD3F5796-B821-41EB-B535-7911AC79C447}" type="parTrans" cxnId="{B8AC66F2-EF4D-4470-861F-84FD7EE1F096}">
      <dgm:prSet/>
      <dgm:spPr>
        <a:ln w="28575">
          <a:solidFill>
            <a:srgbClr val="B01E28"/>
          </a:solidFill>
        </a:ln>
      </dgm:spPr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31E90ABA-6112-46DA-9211-6AE011708D9F}" type="sibTrans" cxnId="{B8AC66F2-EF4D-4470-861F-84FD7EE1F096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CACB596F-BC8A-4BA7-A463-E95F9ED9711D}" type="pres">
      <dgm:prSet presAssocID="{1C9261FE-D346-4D70-A597-AE3E2BF36F0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3053C49-3D14-4CE6-8948-C9D14B8E6428}" type="pres">
      <dgm:prSet presAssocID="{AA838416-820E-489F-B6B4-69DEAB8C6B6A}" presName="hierRoot1" presStyleCnt="0">
        <dgm:presLayoutVars>
          <dgm:hierBranch val="init"/>
        </dgm:presLayoutVars>
      </dgm:prSet>
      <dgm:spPr/>
    </dgm:pt>
    <dgm:pt modelId="{96A769FD-9238-48B2-9217-18C654F31364}" type="pres">
      <dgm:prSet presAssocID="{AA838416-820E-489F-B6B4-69DEAB8C6B6A}" presName="rootComposite1" presStyleCnt="0"/>
      <dgm:spPr/>
    </dgm:pt>
    <dgm:pt modelId="{04DB1257-D6CD-4944-8514-DE0EC927ECFF}" type="pres">
      <dgm:prSet presAssocID="{AA838416-820E-489F-B6B4-69DEAB8C6B6A}" presName="rootText1" presStyleLbl="node0" presStyleIdx="0" presStyleCnt="1" custScaleX="138618">
        <dgm:presLayoutVars>
          <dgm:chPref val="3"/>
        </dgm:presLayoutVars>
      </dgm:prSet>
      <dgm:spPr/>
    </dgm:pt>
    <dgm:pt modelId="{E23EE797-8957-41F9-BEBB-1B51043490B1}" type="pres">
      <dgm:prSet presAssocID="{AA838416-820E-489F-B6B4-69DEAB8C6B6A}" presName="rootConnector1" presStyleLbl="node1" presStyleIdx="0" presStyleCnt="0"/>
      <dgm:spPr/>
    </dgm:pt>
    <dgm:pt modelId="{CEA12BAA-E6DB-4DBB-A8CF-3D17A47F6261}" type="pres">
      <dgm:prSet presAssocID="{AA838416-820E-489F-B6B4-69DEAB8C6B6A}" presName="hierChild2" presStyleCnt="0"/>
      <dgm:spPr/>
    </dgm:pt>
    <dgm:pt modelId="{4C3228C7-7538-4863-B5AB-A21ED04ACEBD}" type="pres">
      <dgm:prSet presAssocID="{BEB4193B-D0A9-4F2B-92DE-ED9CC0794DBE}" presName="Name37" presStyleLbl="parChTrans1D2" presStyleIdx="0" presStyleCnt="5"/>
      <dgm:spPr/>
    </dgm:pt>
    <dgm:pt modelId="{001C2219-247A-4AB1-9B05-B1778780A509}" type="pres">
      <dgm:prSet presAssocID="{470CFB5E-C277-4128-B760-09E905B3D522}" presName="hierRoot2" presStyleCnt="0">
        <dgm:presLayoutVars>
          <dgm:hierBranch val="init"/>
        </dgm:presLayoutVars>
      </dgm:prSet>
      <dgm:spPr/>
    </dgm:pt>
    <dgm:pt modelId="{8E250E72-50B5-43BF-AC1F-B3B63485C1AB}" type="pres">
      <dgm:prSet presAssocID="{470CFB5E-C277-4128-B760-09E905B3D522}" presName="rootComposite" presStyleCnt="0"/>
      <dgm:spPr/>
    </dgm:pt>
    <dgm:pt modelId="{15F9404C-E140-4A9F-98FB-45BB948129D4}" type="pres">
      <dgm:prSet presAssocID="{470CFB5E-C277-4128-B760-09E905B3D522}" presName="rootText" presStyleLbl="node2" presStyleIdx="0" presStyleCnt="5">
        <dgm:presLayoutVars>
          <dgm:chPref val="3"/>
        </dgm:presLayoutVars>
      </dgm:prSet>
      <dgm:spPr/>
    </dgm:pt>
    <dgm:pt modelId="{47C36141-61AA-492E-AF45-574AD2E9A8B7}" type="pres">
      <dgm:prSet presAssocID="{470CFB5E-C277-4128-B760-09E905B3D522}" presName="rootConnector" presStyleLbl="node2" presStyleIdx="0" presStyleCnt="5"/>
      <dgm:spPr/>
    </dgm:pt>
    <dgm:pt modelId="{B8DC5734-CB8E-43F5-8876-9918FC0FCC8A}" type="pres">
      <dgm:prSet presAssocID="{470CFB5E-C277-4128-B760-09E905B3D522}" presName="hierChild4" presStyleCnt="0"/>
      <dgm:spPr/>
    </dgm:pt>
    <dgm:pt modelId="{B4B6510E-4721-4B0D-94BC-B86E14D8A045}" type="pres">
      <dgm:prSet presAssocID="{470CFB5E-C277-4128-B760-09E905B3D522}" presName="hierChild5" presStyleCnt="0"/>
      <dgm:spPr/>
    </dgm:pt>
    <dgm:pt modelId="{A66B7FC9-24AF-459A-BDF3-DB8A60D1901B}" type="pres">
      <dgm:prSet presAssocID="{10C0FDBB-CC1F-4673-8BB2-D81092039F70}" presName="Name37" presStyleLbl="parChTrans1D2" presStyleIdx="1" presStyleCnt="5"/>
      <dgm:spPr/>
    </dgm:pt>
    <dgm:pt modelId="{6873079B-1567-4117-86E9-EB34A3AC74EE}" type="pres">
      <dgm:prSet presAssocID="{EDA1B42D-6131-4D18-8A03-17A79AE899A3}" presName="hierRoot2" presStyleCnt="0">
        <dgm:presLayoutVars>
          <dgm:hierBranch val="init"/>
        </dgm:presLayoutVars>
      </dgm:prSet>
      <dgm:spPr/>
    </dgm:pt>
    <dgm:pt modelId="{B815FFE0-9F97-455C-8386-DDCC1E0D3696}" type="pres">
      <dgm:prSet presAssocID="{EDA1B42D-6131-4D18-8A03-17A79AE899A3}" presName="rootComposite" presStyleCnt="0"/>
      <dgm:spPr/>
    </dgm:pt>
    <dgm:pt modelId="{550DF327-BE95-40BC-A118-8F590809D2CA}" type="pres">
      <dgm:prSet presAssocID="{EDA1B42D-6131-4D18-8A03-17A79AE899A3}" presName="rootText" presStyleLbl="node2" presStyleIdx="1" presStyleCnt="5">
        <dgm:presLayoutVars>
          <dgm:chPref val="3"/>
        </dgm:presLayoutVars>
      </dgm:prSet>
      <dgm:spPr/>
    </dgm:pt>
    <dgm:pt modelId="{91561006-F0A5-4FB5-8871-AF9CED51D2EC}" type="pres">
      <dgm:prSet presAssocID="{EDA1B42D-6131-4D18-8A03-17A79AE899A3}" presName="rootConnector" presStyleLbl="node2" presStyleIdx="1" presStyleCnt="5"/>
      <dgm:spPr/>
    </dgm:pt>
    <dgm:pt modelId="{E5FFF8F3-F525-4637-A6D2-C8B9DB489E09}" type="pres">
      <dgm:prSet presAssocID="{EDA1B42D-6131-4D18-8A03-17A79AE899A3}" presName="hierChild4" presStyleCnt="0"/>
      <dgm:spPr/>
    </dgm:pt>
    <dgm:pt modelId="{CFC23979-40B7-4ADF-9859-C20228350FE0}" type="pres">
      <dgm:prSet presAssocID="{EDA1B42D-6131-4D18-8A03-17A79AE899A3}" presName="hierChild5" presStyleCnt="0"/>
      <dgm:spPr/>
    </dgm:pt>
    <dgm:pt modelId="{FF728C7C-E4D2-4737-AC4D-8B90E3594EF7}" type="pres">
      <dgm:prSet presAssocID="{5840ADE6-A91F-41AE-B9CE-680F5688C69A}" presName="Name37" presStyleLbl="parChTrans1D2" presStyleIdx="2" presStyleCnt="5"/>
      <dgm:spPr/>
    </dgm:pt>
    <dgm:pt modelId="{408F4ACE-35B5-4A21-BC97-03ACE49D12F1}" type="pres">
      <dgm:prSet presAssocID="{58B34720-0343-4FF2-8354-05EF0C66E13A}" presName="hierRoot2" presStyleCnt="0">
        <dgm:presLayoutVars>
          <dgm:hierBranch val="init"/>
        </dgm:presLayoutVars>
      </dgm:prSet>
      <dgm:spPr/>
    </dgm:pt>
    <dgm:pt modelId="{347C3D1E-6D75-41A0-AFAD-E4372DF1B99B}" type="pres">
      <dgm:prSet presAssocID="{58B34720-0343-4FF2-8354-05EF0C66E13A}" presName="rootComposite" presStyleCnt="0"/>
      <dgm:spPr/>
    </dgm:pt>
    <dgm:pt modelId="{BC24F96E-35B4-4184-B158-3D2FE6865462}" type="pres">
      <dgm:prSet presAssocID="{58B34720-0343-4FF2-8354-05EF0C66E13A}" presName="rootText" presStyleLbl="node2" presStyleIdx="2" presStyleCnt="5">
        <dgm:presLayoutVars>
          <dgm:chPref val="3"/>
        </dgm:presLayoutVars>
      </dgm:prSet>
      <dgm:spPr/>
    </dgm:pt>
    <dgm:pt modelId="{F9FDC414-49CE-4671-ACCA-F5AA3B972E73}" type="pres">
      <dgm:prSet presAssocID="{58B34720-0343-4FF2-8354-05EF0C66E13A}" presName="rootConnector" presStyleLbl="node2" presStyleIdx="2" presStyleCnt="5"/>
      <dgm:spPr/>
    </dgm:pt>
    <dgm:pt modelId="{791A59C4-17A4-4365-B00E-3A603DB7DB17}" type="pres">
      <dgm:prSet presAssocID="{58B34720-0343-4FF2-8354-05EF0C66E13A}" presName="hierChild4" presStyleCnt="0"/>
      <dgm:spPr/>
    </dgm:pt>
    <dgm:pt modelId="{8F022FFF-F9D3-4432-A574-4BAD59833A83}" type="pres">
      <dgm:prSet presAssocID="{58B34720-0343-4FF2-8354-05EF0C66E13A}" presName="hierChild5" presStyleCnt="0"/>
      <dgm:spPr/>
    </dgm:pt>
    <dgm:pt modelId="{623ED2F5-5A32-474E-B173-C5A12D678E62}" type="pres">
      <dgm:prSet presAssocID="{D4F3CE99-D505-4D84-8736-55E4EEE6CD8F}" presName="Name37" presStyleLbl="parChTrans1D2" presStyleIdx="3" presStyleCnt="5"/>
      <dgm:spPr/>
    </dgm:pt>
    <dgm:pt modelId="{5B0E5A2C-97C7-4866-AA2C-EE52CFDF72B2}" type="pres">
      <dgm:prSet presAssocID="{ADEB20DC-483D-4A05-9BDF-40EF18FE91A3}" presName="hierRoot2" presStyleCnt="0">
        <dgm:presLayoutVars>
          <dgm:hierBranch val="init"/>
        </dgm:presLayoutVars>
      </dgm:prSet>
      <dgm:spPr/>
    </dgm:pt>
    <dgm:pt modelId="{9A3BF969-5090-470F-9B78-A8D518926EB1}" type="pres">
      <dgm:prSet presAssocID="{ADEB20DC-483D-4A05-9BDF-40EF18FE91A3}" presName="rootComposite" presStyleCnt="0"/>
      <dgm:spPr/>
    </dgm:pt>
    <dgm:pt modelId="{D6B71E49-292D-4B50-913F-E00DF94BD3F8}" type="pres">
      <dgm:prSet presAssocID="{ADEB20DC-483D-4A05-9BDF-40EF18FE91A3}" presName="rootText" presStyleLbl="node2" presStyleIdx="3" presStyleCnt="5">
        <dgm:presLayoutVars>
          <dgm:chPref val="3"/>
        </dgm:presLayoutVars>
      </dgm:prSet>
      <dgm:spPr/>
    </dgm:pt>
    <dgm:pt modelId="{FD4A500B-6B5B-45BC-A923-06CC900C9E02}" type="pres">
      <dgm:prSet presAssocID="{ADEB20DC-483D-4A05-9BDF-40EF18FE91A3}" presName="rootConnector" presStyleLbl="node2" presStyleIdx="3" presStyleCnt="5"/>
      <dgm:spPr/>
    </dgm:pt>
    <dgm:pt modelId="{2007337A-38C8-48CE-A7AC-4CDF78EBBF8F}" type="pres">
      <dgm:prSet presAssocID="{ADEB20DC-483D-4A05-9BDF-40EF18FE91A3}" presName="hierChild4" presStyleCnt="0"/>
      <dgm:spPr/>
    </dgm:pt>
    <dgm:pt modelId="{50783F50-8DFC-4EE4-97B3-2AD7F3CA35C8}" type="pres">
      <dgm:prSet presAssocID="{ADEB20DC-483D-4A05-9BDF-40EF18FE91A3}" presName="hierChild5" presStyleCnt="0"/>
      <dgm:spPr/>
    </dgm:pt>
    <dgm:pt modelId="{F0AA857F-29BF-42E0-BA2F-C06CF9C68DB0}" type="pres">
      <dgm:prSet presAssocID="{FD3F5796-B821-41EB-B535-7911AC79C447}" presName="Name37" presStyleLbl="parChTrans1D2" presStyleIdx="4" presStyleCnt="5"/>
      <dgm:spPr/>
    </dgm:pt>
    <dgm:pt modelId="{F3CDEC4B-A741-415C-833A-76DD03D3419E}" type="pres">
      <dgm:prSet presAssocID="{F9E1AD85-7304-4608-8517-68A9336E7516}" presName="hierRoot2" presStyleCnt="0">
        <dgm:presLayoutVars>
          <dgm:hierBranch val="init"/>
        </dgm:presLayoutVars>
      </dgm:prSet>
      <dgm:spPr/>
    </dgm:pt>
    <dgm:pt modelId="{90AB401D-28B4-485D-9ABF-CAF1E11063B8}" type="pres">
      <dgm:prSet presAssocID="{F9E1AD85-7304-4608-8517-68A9336E7516}" presName="rootComposite" presStyleCnt="0"/>
      <dgm:spPr/>
    </dgm:pt>
    <dgm:pt modelId="{60201087-3C19-441B-BEE2-4A1D673424CF}" type="pres">
      <dgm:prSet presAssocID="{F9E1AD85-7304-4608-8517-68A9336E7516}" presName="rootText" presStyleLbl="node2" presStyleIdx="4" presStyleCnt="5">
        <dgm:presLayoutVars>
          <dgm:chPref val="3"/>
        </dgm:presLayoutVars>
      </dgm:prSet>
      <dgm:spPr/>
    </dgm:pt>
    <dgm:pt modelId="{EFAF8D03-9F20-4B86-975F-560721C788E9}" type="pres">
      <dgm:prSet presAssocID="{F9E1AD85-7304-4608-8517-68A9336E7516}" presName="rootConnector" presStyleLbl="node2" presStyleIdx="4" presStyleCnt="5"/>
      <dgm:spPr/>
    </dgm:pt>
    <dgm:pt modelId="{EABD37C1-8799-44CA-81F9-5096DDEEB8E7}" type="pres">
      <dgm:prSet presAssocID="{F9E1AD85-7304-4608-8517-68A9336E7516}" presName="hierChild4" presStyleCnt="0"/>
      <dgm:spPr/>
    </dgm:pt>
    <dgm:pt modelId="{7AED1E41-58C2-4378-BD36-7B243E048227}" type="pres">
      <dgm:prSet presAssocID="{F9E1AD85-7304-4608-8517-68A9336E7516}" presName="hierChild5" presStyleCnt="0"/>
      <dgm:spPr/>
    </dgm:pt>
    <dgm:pt modelId="{18039C14-E37D-4949-A759-377674F44F44}" type="pres">
      <dgm:prSet presAssocID="{AA838416-820E-489F-B6B4-69DEAB8C6B6A}" presName="hierChild3" presStyleCnt="0"/>
      <dgm:spPr/>
    </dgm:pt>
  </dgm:ptLst>
  <dgm:cxnLst>
    <dgm:cxn modelId="{2A6F9704-F38C-425D-8CE8-745F95CBF2C7}" type="presOf" srcId="{ADEB20DC-483D-4A05-9BDF-40EF18FE91A3}" destId="{FD4A500B-6B5B-45BC-A923-06CC900C9E02}" srcOrd="1" destOrd="0" presId="urn:microsoft.com/office/officeart/2005/8/layout/orgChart1"/>
    <dgm:cxn modelId="{111C2909-350C-4878-B9AF-0907FF515168}" type="presOf" srcId="{58B34720-0343-4FF2-8354-05EF0C66E13A}" destId="{F9FDC414-49CE-4671-ACCA-F5AA3B972E73}" srcOrd="1" destOrd="0" presId="urn:microsoft.com/office/officeart/2005/8/layout/orgChart1"/>
    <dgm:cxn modelId="{5EF93D0A-8E98-4F86-BC19-9AB0F65C8298}" srcId="{AA838416-820E-489F-B6B4-69DEAB8C6B6A}" destId="{58B34720-0343-4FF2-8354-05EF0C66E13A}" srcOrd="2" destOrd="0" parTransId="{5840ADE6-A91F-41AE-B9CE-680F5688C69A}" sibTransId="{159E1A11-0559-4525-8637-760A51956622}"/>
    <dgm:cxn modelId="{7782D30C-20A0-482C-A375-5F4ACA8A54B6}" type="presOf" srcId="{1C9261FE-D346-4D70-A597-AE3E2BF36F0B}" destId="{CACB596F-BC8A-4BA7-A463-E95F9ED9711D}" srcOrd="0" destOrd="0" presId="urn:microsoft.com/office/officeart/2005/8/layout/orgChart1"/>
    <dgm:cxn modelId="{0C521E22-A950-4B43-AA5E-AEB75F91F0A9}" type="presOf" srcId="{ADEB20DC-483D-4A05-9BDF-40EF18FE91A3}" destId="{D6B71E49-292D-4B50-913F-E00DF94BD3F8}" srcOrd="0" destOrd="0" presId="urn:microsoft.com/office/officeart/2005/8/layout/orgChart1"/>
    <dgm:cxn modelId="{1F373C22-CD8B-4AB3-B314-D88E40B9696C}" type="presOf" srcId="{58B34720-0343-4FF2-8354-05EF0C66E13A}" destId="{BC24F96E-35B4-4184-B158-3D2FE6865462}" srcOrd="0" destOrd="0" presId="urn:microsoft.com/office/officeart/2005/8/layout/orgChart1"/>
    <dgm:cxn modelId="{BF972C27-5F4D-4749-8A7C-3978F67A7634}" srcId="{AA838416-820E-489F-B6B4-69DEAB8C6B6A}" destId="{ADEB20DC-483D-4A05-9BDF-40EF18FE91A3}" srcOrd="3" destOrd="0" parTransId="{D4F3CE99-D505-4D84-8736-55E4EEE6CD8F}" sibTransId="{F01BFE5C-98C8-4B0C-96C4-CEAC95B9BF89}"/>
    <dgm:cxn modelId="{03C52B32-F52F-40D2-AB5F-A6A2AB149AF0}" srcId="{1C9261FE-D346-4D70-A597-AE3E2BF36F0B}" destId="{AA838416-820E-489F-B6B4-69DEAB8C6B6A}" srcOrd="0" destOrd="0" parTransId="{7EF3C735-D109-4CB6-9884-96404392F1DF}" sibTransId="{E6DDAF1A-C72E-4A9E-949C-4AD7CD6C34CE}"/>
    <dgm:cxn modelId="{A2A8D435-D9E3-4015-9D8D-C90443468DF3}" type="presOf" srcId="{10C0FDBB-CC1F-4673-8BB2-D81092039F70}" destId="{A66B7FC9-24AF-459A-BDF3-DB8A60D1901B}" srcOrd="0" destOrd="0" presId="urn:microsoft.com/office/officeart/2005/8/layout/orgChart1"/>
    <dgm:cxn modelId="{F301FA36-B511-4BAE-A337-E8D9992650AC}" type="presOf" srcId="{5840ADE6-A91F-41AE-B9CE-680F5688C69A}" destId="{FF728C7C-E4D2-4737-AC4D-8B90E3594EF7}" srcOrd="0" destOrd="0" presId="urn:microsoft.com/office/officeart/2005/8/layout/orgChart1"/>
    <dgm:cxn modelId="{F2FAA239-FA1F-4949-9B5E-A04F07AA2B0F}" type="presOf" srcId="{EDA1B42D-6131-4D18-8A03-17A79AE899A3}" destId="{550DF327-BE95-40BC-A118-8F590809D2CA}" srcOrd="0" destOrd="0" presId="urn:microsoft.com/office/officeart/2005/8/layout/orgChart1"/>
    <dgm:cxn modelId="{CFB7843E-F301-41BD-825B-CC944AD43142}" type="presOf" srcId="{D4F3CE99-D505-4D84-8736-55E4EEE6CD8F}" destId="{623ED2F5-5A32-474E-B173-C5A12D678E62}" srcOrd="0" destOrd="0" presId="urn:microsoft.com/office/officeart/2005/8/layout/orgChart1"/>
    <dgm:cxn modelId="{05419C6C-378B-4DED-AC90-06A19097C1EE}" type="presOf" srcId="{BEB4193B-D0A9-4F2B-92DE-ED9CC0794DBE}" destId="{4C3228C7-7538-4863-B5AB-A21ED04ACEBD}" srcOrd="0" destOrd="0" presId="urn:microsoft.com/office/officeart/2005/8/layout/orgChart1"/>
    <dgm:cxn modelId="{14F89D83-BDAC-4C10-BAD4-B9E308BC111B}" type="presOf" srcId="{470CFB5E-C277-4128-B760-09E905B3D522}" destId="{47C36141-61AA-492E-AF45-574AD2E9A8B7}" srcOrd="1" destOrd="0" presId="urn:microsoft.com/office/officeart/2005/8/layout/orgChart1"/>
    <dgm:cxn modelId="{F239F984-F000-4845-BAD6-535B33ACC0C8}" type="presOf" srcId="{F9E1AD85-7304-4608-8517-68A9336E7516}" destId="{EFAF8D03-9F20-4B86-975F-560721C788E9}" srcOrd="1" destOrd="0" presId="urn:microsoft.com/office/officeart/2005/8/layout/orgChart1"/>
    <dgm:cxn modelId="{FEA9BFAD-4DC7-4AB2-8836-B87C04F030AA}" type="presOf" srcId="{EDA1B42D-6131-4D18-8A03-17A79AE899A3}" destId="{91561006-F0A5-4FB5-8871-AF9CED51D2EC}" srcOrd="1" destOrd="0" presId="urn:microsoft.com/office/officeart/2005/8/layout/orgChart1"/>
    <dgm:cxn modelId="{AB0EE4B5-1ABE-4B43-A613-A2D4A13D2476}" type="presOf" srcId="{AA838416-820E-489F-B6B4-69DEAB8C6B6A}" destId="{E23EE797-8957-41F9-BEBB-1B51043490B1}" srcOrd="1" destOrd="0" presId="urn:microsoft.com/office/officeart/2005/8/layout/orgChart1"/>
    <dgm:cxn modelId="{C5D8F6CE-5932-44D2-B5EE-F436CA33FD86}" type="presOf" srcId="{470CFB5E-C277-4128-B760-09E905B3D522}" destId="{15F9404C-E140-4A9F-98FB-45BB948129D4}" srcOrd="0" destOrd="0" presId="urn:microsoft.com/office/officeart/2005/8/layout/orgChart1"/>
    <dgm:cxn modelId="{236A55D4-7BEA-4F1F-B66C-C6B486274BF4}" srcId="{AA838416-820E-489F-B6B4-69DEAB8C6B6A}" destId="{EDA1B42D-6131-4D18-8A03-17A79AE899A3}" srcOrd="1" destOrd="0" parTransId="{10C0FDBB-CC1F-4673-8BB2-D81092039F70}" sibTransId="{21577D32-8693-4BAE-8D6B-662C40A9BD9A}"/>
    <dgm:cxn modelId="{7EC6F0DA-EA6F-446A-B8D8-F9505D52E962}" srcId="{AA838416-820E-489F-B6B4-69DEAB8C6B6A}" destId="{470CFB5E-C277-4128-B760-09E905B3D522}" srcOrd="0" destOrd="0" parTransId="{BEB4193B-D0A9-4F2B-92DE-ED9CC0794DBE}" sibTransId="{8DC2A73C-843F-47ED-A33B-57C8CE8904A1}"/>
    <dgm:cxn modelId="{49049AE3-CCD2-49CA-A7EC-346D052A689D}" type="presOf" srcId="{F9E1AD85-7304-4608-8517-68A9336E7516}" destId="{60201087-3C19-441B-BEE2-4A1D673424CF}" srcOrd="0" destOrd="0" presId="urn:microsoft.com/office/officeart/2005/8/layout/orgChart1"/>
    <dgm:cxn modelId="{11BF74EB-ABD4-45AE-BFE5-15C088E825F6}" type="presOf" srcId="{FD3F5796-B821-41EB-B535-7911AC79C447}" destId="{F0AA857F-29BF-42E0-BA2F-C06CF9C68DB0}" srcOrd="0" destOrd="0" presId="urn:microsoft.com/office/officeart/2005/8/layout/orgChart1"/>
    <dgm:cxn modelId="{B8AC66F2-EF4D-4470-861F-84FD7EE1F096}" srcId="{AA838416-820E-489F-B6B4-69DEAB8C6B6A}" destId="{F9E1AD85-7304-4608-8517-68A9336E7516}" srcOrd="4" destOrd="0" parTransId="{FD3F5796-B821-41EB-B535-7911AC79C447}" sibTransId="{31E90ABA-6112-46DA-9211-6AE011708D9F}"/>
    <dgm:cxn modelId="{FD5770FC-C45E-4722-9D05-33172C39F511}" type="presOf" srcId="{AA838416-820E-489F-B6B4-69DEAB8C6B6A}" destId="{04DB1257-D6CD-4944-8514-DE0EC927ECFF}" srcOrd="0" destOrd="0" presId="urn:microsoft.com/office/officeart/2005/8/layout/orgChart1"/>
    <dgm:cxn modelId="{A8A54B4F-163D-4622-8490-B9C32D22A7AD}" type="presParOf" srcId="{CACB596F-BC8A-4BA7-A463-E95F9ED9711D}" destId="{F3053C49-3D14-4CE6-8948-C9D14B8E6428}" srcOrd="0" destOrd="0" presId="urn:microsoft.com/office/officeart/2005/8/layout/orgChart1"/>
    <dgm:cxn modelId="{052D34C9-0B46-42C3-985F-0FDB1F6A6B17}" type="presParOf" srcId="{F3053C49-3D14-4CE6-8948-C9D14B8E6428}" destId="{96A769FD-9238-48B2-9217-18C654F31364}" srcOrd="0" destOrd="0" presId="urn:microsoft.com/office/officeart/2005/8/layout/orgChart1"/>
    <dgm:cxn modelId="{C48DBAFE-4B82-4F38-9D90-592643C072CA}" type="presParOf" srcId="{96A769FD-9238-48B2-9217-18C654F31364}" destId="{04DB1257-D6CD-4944-8514-DE0EC927ECFF}" srcOrd="0" destOrd="0" presId="urn:microsoft.com/office/officeart/2005/8/layout/orgChart1"/>
    <dgm:cxn modelId="{41405B1A-15CD-4CC6-81FD-3F6282969FCD}" type="presParOf" srcId="{96A769FD-9238-48B2-9217-18C654F31364}" destId="{E23EE797-8957-41F9-BEBB-1B51043490B1}" srcOrd="1" destOrd="0" presId="urn:microsoft.com/office/officeart/2005/8/layout/orgChart1"/>
    <dgm:cxn modelId="{FE149E08-3A36-48A1-A2E0-012EEA538A7E}" type="presParOf" srcId="{F3053C49-3D14-4CE6-8948-C9D14B8E6428}" destId="{CEA12BAA-E6DB-4DBB-A8CF-3D17A47F6261}" srcOrd="1" destOrd="0" presId="urn:microsoft.com/office/officeart/2005/8/layout/orgChart1"/>
    <dgm:cxn modelId="{CFF99A30-4F6B-4DD0-B0BF-BAFAE1E81077}" type="presParOf" srcId="{CEA12BAA-E6DB-4DBB-A8CF-3D17A47F6261}" destId="{4C3228C7-7538-4863-B5AB-A21ED04ACEBD}" srcOrd="0" destOrd="0" presId="urn:microsoft.com/office/officeart/2005/8/layout/orgChart1"/>
    <dgm:cxn modelId="{64EEABCE-1F2D-4BF5-962D-46734BB2F9AA}" type="presParOf" srcId="{CEA12BAA-E6DB-4DBB-A8CF-3D17A47F6261}" destId="{001C2219-247A-4AB1-9B05-B1778780A509}" srcOrd="1" destOrd="0" presId="urn:microsoft.com/office/officeart/2005/8/layout/orgChart1"/>
    <dgm:cxn modelId="{8965AEFE-838A-4F50-BE44-B95980D6D16C}" type="presParOf" srcId="{001C2219-247A-4AB1-9B05-B1778780A509}" destId="{8E250E72-50B5-43BF-AC1F-B3B63485C1AB}" srcOrd="0" destOrd="0" presId="urn:microsoft.com/office/officeart/2005/8/layout/orgChart1"/>
    <dgm:cxn modelId="{FCD6E1C0-E69A-4393-AAFE-ADF6A5735A8E}" type="presParOf" srcId="{8E250E72-50B5-43BF-AC1F-B3B63485C1AB}" destId="{15F9404C-E140-4A9F-98FB-45BB948129D4}" srcOrd="0" destOrd="0" presId="urn:microsoft.com/office/officeart/2005/8/layout/orgChart1"/>
    <dgm:cxn modelId="{849E3899-19ED-4D4B-AC8C-F44DA9032671}" type="presParOf" srcId="{8E250E72-50B5-43BF-AC1F-B3B63485C1AB}" destId="{47C36141-61AA-492E-AF45-574AD2E9A8B7}" srcOrd="1" destOrd="0" presId="urn:microsoft.com/office/officeart/2005/8/layout/orgChart1"/>
    <dgm:cxn modelId="{923D2B86-A1A5-44CB-B848-0E84FA5E5065}" type="presParOf" srcId="{001C2219-247A-4AB1-9B05-B1778780A509}" destId="{B8DC5734-CB8E-43F5-8876-9918FC0FCC8A}" srcOrd="1" destOrd="0" presId="urn:microsoft.com/office/officeart/2005/8/layout/orgChart1"/>
    <dgm:cxn modelId="{5E0BE5BF-6F58-4BAB-9EAA-07115B5C0B2A}" type="presParOf" srcId="{001C2219-247A-4AB1-9B05-B1778780A509}" destId="{B4B6510E-4721-4B0D-94BC-B86E14D8A045}" srcOrd="2" destOrd="0" presId="urn:microsoft.com/office/officeart/2005/8/layout/orgChart1"/>
    <dgm:cxn modelId="{69ABDB45-20EA-49ED-AC1E-61E9149F4AAD}" type="presParOf" srcId="{CEA12BAA-E6DB-4DBB-A8CF-3D17A47F6261}" destId="{A66B7FC9-24AF-459A-BDF3-DB8A60D1901B}" srcOrd="2" destOrd="0" presId="urn:microsoft.com/office/officeart/2005/8/layout/orgChart1"/>
    <dgm:cxn modelId="{D029672A-E599-4985-87B4-80C51298EF74}" type="presParOf" srcId="{CEA12BAA-E6DB-4DBB-A8CF-3D17A47F6261}" destId="{6873079B-1567-4117-86E9-EB34A3AC74EE}" srcOrd="3" destOrd="0" presId="urn:microsoft.com/office/officeart/2005/8/layout/orgChart1"/>
    <dgm:cxn modelId="{B1A0EDB9-F242-492E-A34A-422A0F9D4759}" type="presParOf" srcId="{6873079B-1567-4117-86E9-EB34A3AC74EE}" destId="{B815FFE0-9F97-455C-8386-DDCC1E0D3696}" srcOrd="0" destOrd="0" presId="urn:microsoft.com/office/officeart/2005/8/layout/orgChart1"/>
    <dgm:cxn modelId="{5E2BC251-DCDB-4C69-AB3B-5CE5743A4464}" type="presParOf" srcId="{B815FFE0-9F97-455C-8386-DDCC1E0D3696}" destId="{550DF327-BE95-40BC-A118-8F590809D2CA}" srcOrd="0" destOrd="0" presId="urn:microsoft.com/office/officeart/2005/8/layout/orgChart1"/>
    <dgm:cxn modelId="{5F4189FA-72E3-4E1B-822A-0C75934010D0}" type="presParOf" srcId="{B815FFE0-9F97-455C-8386-DDCC1E0D3696}" destId="{91561006-F0A5-4FB5-8871-AF9CED51D2EC}" srcOrd="1" destOrd="0" presId="urn:microsoft.com/office/officeart/2005/8/layout/orgChart1"/>
    <dgm:cxn modelId="{571B47A0-3865-42A9-B5CA-BBCDD68171D8}" type="presParOf" srcId="{6873079B-1567-4117-86E9-EB34A3AC74EE}" destId="{E5FFF8F3-F525-4637-A6D2-C8B9DB489E09}" srcOrd="1" destOrd="0" presId="urn:microsoft.com/office/officeart/2005/8/layout/orgChart1"/>
    <dgm:cxn modelId="{819CB238-683E-4F4C-AEEC-B2C09E8ED047}" type="presParOf" srcId="{6873079B-1567-4117-86E9-EB34A3AC74EE}" destId="{CFC23979-40B7-4ADF-9859-C20228350FE0}" srcOrd="2" destOrd="0" presId="urn:microsoft.com/office/officeart/2005/8/layout/orgChart1"/>
    <dgm:cxn modelId="{979D730F-27DD-4389-B959-EA23D91325C3}" type="presParOf" srcId="{CEA12BAA-E6DB-4DBB-A8CF-3D17A47F6261}" destId="{FF728C7C-E4D2-4737-AC4D-8B90E3594EF7}" srcOrd="4" destOrd="0" presId="urn:microsoft.com/office/officeart/2005/8/layout/orgChart1"/>
    <dgm:cxn modelId="{FBE5E516-7242-49F6-8A18-EACA872F969E}" type="presParOf" srcId="{CEA12BAA-E6DB-4DBB-A8CF-3D17A47F6261}" destId="{408F4ACE-35B5-4A21-BC97-03ACE49D12F1}" srcOrd="5" destOrd="0" presId="urn:microsoft.com/office/officeart/2005/8/layout/orgChart1"/>
    <dgm:cxn modelId="{49B475C0-75AC-4CEE-B065-3899C79A1637}" type="presParOf" srcId="{408F4ACE-35B5-4A21-BC97-03ACE49D12F1}" destId="{347C3D1E-6D75-41A0-AFAD-E4372DF1B99B}" srcOrd="0" destOrd="0" presId="urn:microsoft.com/office/officeart/2005/8/layout/orgChart1"/>
    <dgm:cxn modelId="{E28BD726-B7F0-46C1-AE91-28058A588FE6}" type="presParOf" srcId="{347C3D1E-6D75-41A0-AFAD-E4372DF1B99B}" destId="{BC24F96E-35B4-4184-B158-3D2FE6865462}" srcOrd="0" destOrd="0" presId="urn:microsoft.com/office/officeart/2005/8/layout/orgChart1"/>
    <dgm:cxn modelId="{22460678-53FC-402A-8B30-FB2F2A2B2E54}" type="presParOf" srcId="{347C3D1E-6D75-41A0-AFAD-E4372DF1B99B}" destId="{F9FDC414-49CE-4671-ACCA-F5AA3B972E73}" srcOrd="1" destOrd="0" presId="urn:microsoft.com/office/officeart/2005/8/layout/orgChart1"/>
    <dgm:cxn modelId="{6885AB82-5794-4B10-8DD1-975D717BEE1F}" type="presParOf" srcId="{408F4ACE-35B5-4A21-BC97-03ACE49D12F1}" destId="{791A59C4-17A4-4365-B00E-3A603DB7DB17}" srcOrd="1" destOrd="0" presId="urn:microsoft.com/office/officeart/2005/8/layout/orgChart1"/>
    <dgm:cxn modelId="{16B4CFE4-65C2-49F7-915B-9AE5D812DFA6}" type="presParOf" srcId="{408F4ACE-35B5-4A21-BC97-03ACE49D12F1}" destId="{8F022FFF-F9D3-4432-A574-4BAD59833A83}" srcOrd="2" destOrd="0" presId="urn:microsoft.com/office/officeart/2005/8/layout/orgChart1"/>
    <dgm:cxn modelId="{6F120D8A-5DB1-4827-98B3-CA51F8DE8690}" type="presParOf" srcId="{CEA12BAA-E6DB-4DBB-A8CF-3D17A47F6261}" destId="{623ED2F5-5A32-474E-B173-C5A12D678E62}" srcOrd="6" destOrd="0" presId="urn:microsoft.com/office/officeart/2005/8/layout/orgChart1"/>
    <dgm:cxn modelId="{54A16647-4DA9-41A2-8F80-305D35A6BBF6}" type="presParOf" srcId="{CEA12BAA-E6DB-4DBB-A8CF-3D17A47F6261}" destId="{5B0E5A2C-97C7-4866-AA2C-EE52CFDF72B2}" srcOrd="7" destOrd="0" presId="urn:microsoft.com/office/officeart/2005/8/layout/orgChart1"/>
    <dgm:cxn modelId="{FDF5CAFD-D6E9-40F4-93D6-04C44F827668}" type="presParOf" srcId="{5B0E5A2C-97C7-4866-AA2C-EE52CFDF72B2}" destId="{9A3BF969-5090-470F-9B78-A8D518926EB1}" srcOrd="0" destOrd="0" presId="urn:microsoft.com/office/officeart/2005/8/layout/orgChart1"/>
    <dgm:cxn modelId="{C03A8E1E-6931-488E-AB2C-AF1CC25CA661}" type="presParOf" srcId="{9A3BF969-5090-470F-9B78-A8D518926EB1}" destId="{D6B71E49-292D-4B50-913F-E00DF94BD3F8}" srcOrd="0" destOrd="0" presId="urn:microsoft.com/office/officeart/2005/8/layout/orgChart1"/>
    <dgm:cxn modelId="{23DB9175-65E9-4437-90FD-1A193DB20851}" type="presParOf" srcId="{9A3BF969-5090-470F-9B78-A8D518926EB1}" destId="{FD4A500B-6B5B-45BC-A923-06CC900C9E02}" srcOrd="1" destOrd="0" presId="urn:microsoft.com/office/officeart/2005/8/layout/orgChart1"/>
    <dgm:cxn modelId="{A6E753DA-5296-42DC-812D-DCBE57BE7FA3}" type="presParOf" srcId="{5B0E5A2C-97C7-4866-AA2C-EE52CFDF72B2}" destId="{2007337A-38C8-48CE-A7AC-4CDF78EBBF8F}" srcOrd="1" destOrd="0" presId="urn:microsoft.com/office/officeart/2005/8/layout/orgChart1"/>
    <dgm:cxn modelId="{C136BA3A-DF5F-4987-8013-CA92111110A5}" type="presParOf" srcId="{5B0E5A2C-97C7-4866-AA2C-EE52CFDF72B2}" destId="{50783F50-8DFC-4EE4-97B3-2AD7F3CA35C8}" srcOrd="2" destOrd="0" presId="urn:microsoft.com/office/officeart/2005/8/layout/orgChart1"/>
    <dgm:cxn modelId="{38C960DC-1F2D-48D2-87C4-7D6BC5B544EC}" type="presParOf" srcId="{CEA12BAA-E6DB-4DBB-A8CF-3D17A47F6261}" destId="{F0AA857F-29BF-42E0-BA2F-C06CF9C68DB0}" srcOrd="8" destOrd="0" presId="urn:microsoft.com/office/officeart/2005/8/layout/orgChart1"/>
    <dgm:cxn modelId="{DC331D35-FF00-4453-A3E5-9EBCF6A8667B}" type="presParOf" srcId="{CEA12BAA-E6DB-4DBB-A8CF-3D17A47F6261}" destId="{F3CDEC4B-A741-415C-833A-76DD03D3419E}" srcOrd="9" destOrd="0" presId="urn:microsoft.com/office/officeart/2005/8/layout/orgChart1"/>
    <dgm:cxn modelId="{143102F3-9AAD-4518-8221-4527A3AFDDA1}" type="presParOf" srcId="{F3CDEC4B-A741-415C-833A-76DD03D3419E}" destId="{90AB401D-28B4-485D-9ABF-CAF1E11063B8}" srcOrd="0" destOrd="0" presId="urn:microsoft.com/office/officeart/2005/8/layout/orgChart1"/>
    <dgm:cxn modelId="{D3FB3BBD-B81E-4E9E-AF6D-0E9D12098A5F}" type="presParOf" srcId="{90AB401D-28B4-485D-9ABF-CAF1E11063B8}" destId="{60201087-3C19-441B-BEE2-4A1D673424CF}" srcOrd="0" destOrd="0" presId="urn:microsoft.com/office/officeart/2005/8/layout/orgChart1"/>
    <dgm:cxn modelId="{811269DA-8439-4351-B3CA-939313DD7294}" type="presParOf" srcId="{90AB401D-28B4-485D-9ABF-CAF1E11063B8}" destId="{EFAF8D03-9F20-4B86-975F-560721C788E9}" srcOrd="1" destOrd="0" presId="urn:microsoft.com/office/officeart/2005/8/layout/orgChart1"/>
    <dgm:cxn modelId="{F5470010-BFD4-45C2-965F-D7EEE4DA14B6}" type="presParOf" srcId="{F3CDEC4B-A741-415C-833A-76DD03D3419E}" destId="{EABD37C1-8799-44CA-81F9-5096DDEEB8E7}" srcOrd="1" destOrd="0" presId="urn:microsoft.com/office/officeart/2005/8/layout/orgChart1"/>
    <dgm:cxn modelId="{850A0548-1C9A-4FDD-9CC7-996CD41508DA}" type="presParOf" srcId="{F3CDEC4B-A741-415C-833A-76DD03D3419E}" destId="{7AED1E41-58C2-4378-BD36-7B243E048227}" srcOrd="2" destOrd="0" presId="urn:microsoft.com/office/officeart/2005/8/layout/orgChart1"/>
    <dgm:cxn modelId="{A28A7149-BB8C-49C9-A86F-64AFB054D426}" type="presParOf" srcId="{F3053C49-3D14-4CE6-8948-C9D14B8E6428}" destId="{18039C14-E37D-4949-A759-377674F44F4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6D294EF-FAD5-47A7-8AB9-E7F79E7091A6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05C6AF52-069B-4874-8491-B508BD4B6D9D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C34B45"/>
        </a:solidFill>
        <a:ln>
          <a:solidFill>
            <a:srgbClr val="C000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l-PL" sz="2000" dirty="0">
              <a:solidFill>
                <a:schemeClr val="bg1"/>
              </a:solidFill>
            </a:rPr>
            <a:t>Decyzje cenowe - są ważne z dwóch powodów: </a:t>
          </a:r>
          <a:endParaRPr lang="pl-PL" sz="2000" b="1" dirty="0">
            <a:solidFill>
              <a:schemeClr val="bg1"/>
            </a:solidFill>
            <a:latin typeface="+mn-lt"/>
          </a:endParaRPr>
        </a:p>
      </dgm:t>
    </dgm:pt>
    <dgm:pt modelId="{A82759AC-FB54-4BE7-B419-807AA4DCAAB0}" type="parTrans" cxnId="{B2BF7FA3-DC38-43E0-A467-39272DDA98C2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AB51AE2A-7702-441E-AE4D-462091450B06}" type="sibTrans" cxnId="{B2BF7FA3-DC38-43E0-A467-39272DDA98C2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7F4240A7-2457-4E96-800D-3C36580262B6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C34B45"/>
        </a:solidFill>
        <a:ln>
          <a:solidFill>
            <a:srgbClr val="C000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0" dirty="0">
              <a:solidFill>
                <a:schemeClr val="bg1"/>
              </a:solidFill>
            </a:rPr>
            <a:t>Cena</a:t>
          </a:r>
          <a:endParaRPr lang="pl-PL" sz="1800" b="0" dirty="0">
            <a:solidFill>
              <a:schemeClr val="bg1"/>
            </a:solidFill>
            <a:latin typeface="+mn-lt"/>
          </a:endParaRPr>
        </a:p>
      </dgm:t>
    </dgm:pt>
    <dgm:pt modelId="{47C93C7B-5BB9-43EA-A664-AAE563D8FF87}" type="parTrans" cxnId="{A09AE5F5-9F47-44DC-9A86-BDA461FC36C4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97D0B67F-6A35-43FB-875B-E48F2A1CC169}" type="sibTrans" cxnId="{A09AE5F5-9F47-44DC-9A86-BDA461FC36C4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CFD87143-0E9B-4643-AF36-4E8DBA320BC9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1200"/>
            </a:spcAft>
            <a:buClrTx/>
            <a:buSzTx/>
            <a:buFontTx/>
            <a:buNone/>
            <a:tabLst/>
            <a:defRPr/>
          </a:pPr>
          <a:r>
            <a:rPr lang="pl-PL" sz="1400" b="0" i="0" dirty="0">
              <a:latin typeface="+mn-lt"/>
            </a:rPr>
            <a:t>koszt jednostkowy produkcji + koszt usług uzupełniających + koszty ogólnowydziałowe </a:t>
          </a:r>
          <a:br>
            <a:rPr lang="pl-PL" sz="1400" b="0" i="0" dirty="0">
              <a:latin typeface="+mn-lt"/>
            </a:rPr>
          </a:br>
          <a:r>
            <a:rPr lang="pl-PL" sz="1400" b="0" i="0" dirty="0">
              <a:latin typeface="+mn-lt"/>
            </a:rPr>
            <a:t>na jednostkę produkcji + zysk + wizerunek firmy</a:t>
          </a:r>
          <a:endParaRPr lang="pl-PL" sz="1400" dirty="0">
            <a:latin typeface="+mn-lt"/>
          </a:endParaRPr>
        </a:p>
      </dgm:t>
    </dgm:pt>
    <dgm:pt modelId="{E1B0AE2C-AD9C-445C-9D26-271CEBE901B7}" type="parTrans" cxnId="{6493A137-896B-4CBC-B650-7277E89470BE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7CEC4592-C22F-42CA-91E5-4198D5FD45F6}" type="sibTrans" cxnId="{6493A137-896B-4CBC-B650-7277E89470BE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6DF9D836-229F-453C-B7B5-5D8A649C4CE5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pPr>
            <a:buNone/>
          </a:pPr>
          <a:r>
            <a:rPr lang="pl-PL" sz="1400" dirty="0">
              <a:latin typeface="+mn-lt"/>
            </a:rPr>
            <a:t>- po pierwsze cena wpływa na rentowność poprzez oddziaływanie na wielkość obrotów </a:t>
          </a:r>
          <a:br>
            <a:rPr lang="pl-PL" sz="1400" dirty="0">
              <a:latin typeface="+mn-lt"/>
            </a:rPr>
          </a:br>
          <a:r>
            <a:rPr lang="pl-PL" sz="1400" dirty="0">
              <a:latin typeface="+mn-lt"/>
            </a:rPr>
            <a:t>oraz zysków, </a:t>
          </a:r>
          <a:endParaRPr lang="pl-PL" sz="1400" dirty="0">
            <a:solidFill>
              <a:schemeClr val="tx1"/>
            </a:solidFill>
            <a:latin typeface="+mn-lt"/>
          </a:endParaRPr>
        </a:p>
      </dgm:t>
    </dgm:pt>
    <dgm:pt modelId="{8BA28ECB-D83D-42B2-A31E-723DB399DA27}" type="parTrans" cxnId="{3FE7E9CD-AC15-45B7-BC42-2685C8FE770D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D23C346A-E857-4B1A-B759-F47D44A26A47}" type="sibTrans" cxnId="{3FE7E9CD-AC15-45B7-BC42-2685C8FE770D}">
      <dgm:prSet/>
      <dgm:spPr/>
      <dgm:t>
        <a:bodyPr/>
        <a:lstStyle/>
        <a:p>
          <a:endParaRPr lang="pl-PL">
            <a:solidFill>
              <a:schemeClr val="tx1"/>
            </a:solidFill>
            <a:latin typeface="+mn-lt"/>
          </a:endParaRPr>
        </a:p>
      </dgm:t>
    </dgm:pt>
    <dgm:pt modelId="{314A6D42-6B35-4BC3-AB17-DE6634D533CE}">
      <dgm:prSet custT="1"/>
      <dgm:spPr/>
      <dgm:t>
        <a:bodyPr/>
        <a:lstStyle/>
        <a:p>
          <a:pPr>
            <a:buNone/>
          </a:pPr>
          <a:r>
            <a:rPr lang="pl-PL" sz="1400" dirty="0">
              <a:latin typeface="+mn-lt"/>
            </a:rPr>
            <a:t>- po drugie wpływa na ilość sprzedanych dóbr dzięki oddziaływaniu na popyt</a:t>
          </a:r>
        </a:p>
      </dgm:t>
    </dgm:pt>
    <dgm:pt modelId="{58ADEDD1-D5D1-4BAC-958D-E33963BAE961}" type="parTrans" cxnId="{040859E2-36A6-4DE1-B1C0-BADD105BDFE3}">
      <dgm:prSet/>
      <dgm:spPr/>
      <dgm:t>
        <a:bodyPr/>
        <a:lstStyle/>
        <a:p>
          <a:endParaRPr lang="pl-PL"/>
        </a:p>
      </dgm:t>
    </dgm:pt>
    <dgm:pt modelId="{66ADB6BE-5540-4408-99B6-4E5B9448035E}" type="sibTrans" cxnId="{040859E2-36A6-4DE1-B1C0-BADD105BDFE3}">
      <dgm:prSet/>
      <dgm:spPr/>
      <dgm:t>
        <a:bodyPr/>
        <a:lstStyle/>
        <a:p>
          <a:endParaRPr lang="pl-PL"/>
        </a:p>
      </dgm:t>
    </dgm:pt>
    <dgm:pt modelId="{8F2C4CCB-C133-489E-80F5-6DEE61FA71D8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pPr>
            <a:buNone/>
          </a:pPr>
          <a:endParaRPr lang="pl-PL" sz="1400" dirty="0">
            <a:solidFill>
              <a:schemeClr val="tx1"/>
            </a:solidFill>
            <a:latin typeface="+mn-lt"/>
          </a:endParaRPr>
        </a:p>
      </dgm:t>
    </dgm:pt>
    <dgm:pt modelId="{45CDB5CD-23AA-4AAF-B6F6-F105E1C1D265}" type="parTrans" cxnId="{9BCCF8EA-874E-4875-9F52-97BC1DF74B7E}">
      <dgm:prSet/>
      <dgm:spPr/>
      <dgm:t>
        <a:bodyPr/>
        <a:lstStyle/>
        <a:p>
          <a:endParaRPr lang="pl-PL"/>
        </a:p>
      </dgm:t>
    </dgm:pt>
    <dgm:pt modelId="{764B5452-5A48-4E0B-953D-72A6E41D4AAE}" type="sibTrans" cxnId="{9BCCF8EA-874E-4875-9F52-97BC1DF74B7E}">
      <dgm:prSet/>
      <dgm:spPr/>
      <dgm:t>
        <a:bodyPr/>
        <a:lstStyle/>
        <a:p>
          <a:endParaRPr lang="pl-PL"/>
        </a:p>
      </dgm:t>
    </dgm:pt>
    <dgm:pt modelId="{CF920BE5-76B6-4FCE-AF23-89799F51C2F2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1200"/>
            </a:spcAft>
            <a:buClrTx/>
            <a:buSzTx/>
            <a:buFontTx/>
            <a:buNone/>
            <a:tabLst/>
            <a:defRPr/>
          </a:pPr>
          <a:endParaRPr lang="pl-PL" sz="1400" dirty="0">
            <a:latin typeface="+mn-lt"/>
          </a:endParaRPr>
        </a:p>
      </dgm:t>
    </dgm:pt>
    <dgm:pt modelId="{24BAC8A8-A60C-4EBA-B166-872228A54B84}" type="parTrans" cxnId="{D3A123E9-5B75-4DB0-94D2-46F221A0986D}">
      <dgm:prSet/>
      <dgm:spPr/>
      <dgm:t>
        <a:bodyPr/>
        <a:lstStyle/>
        <a:p>
          <a:endParaRPr lang="pl-PL"/>
        </a:p>
      </dgm:t>
    </dgm:pt>
    <dgm:pt modelId="{572A54CF-C16C-436E-A1D6-CA18844DD4E6}" type="sibTrans" cxnId="{D3A123E9-5B75-4DB0-94D2-46F221A0986D}">
      <dgm:prSet/>
      <dgm:spPr/>
      <dgm:t>
        <a:bodyPr/>
        <a:lstStyle/>
        <a:p>
          <a:endParaRPr lang="pl-PL"/>
        </a:p>
      </dgm:t>
    </dgm:pt>
    <dgm:pt modelId="{F85FCA9B-E58B-4652-9A59-5AF5FB7F8E2E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solidFill>
            <a:srgbClr val="C00000"/>
          </a:solidFill>
        </a:ln>
      </dgm:spPr>
      <dgm:t>
        <a:bodyPr/>
        <a:lstStyle/>
        <a:p>
          <a:pPr>
            <a:buNone/>
          </a:pPr>
          <a:endParaRPr lang="pl-PL" sz="1400" dirty="0">
            <a:solidFill>
              <a:schemeClr val="tx1"/>
            </a:solidFill>
            <a:latin typeface="+mn-lt"/>
          </a:endParaRPr>
        </a:p>
      </dgm:t>
    </dgm:pt>
    <dgm:pt modelId="{B0979653-D6F7-4DAB-A74B-8363C87EEA41}" type="parTrans" cxnId="{53689616-2075-4E0B-8A5A-5B8745F4C4F0}">
      <dgm:prSet/>
      <dgm:spPr/>
      <dgm:t>
        <a:bodyPr/>
        <a:lstStyle/>
        <a:p>
          <a:endParaRPr lang="pl-PL"/>
        </a:p>
      </dgm:t>
    </dgm:pt>
    <dgm:pt modelId="{A7BD3ECA-7565-45FC-8A8A-4E7CEC746CCD}" type="sibTrans" cxnId="{53689616-2075-4E0B-8A5A-5B8745F4C4F0}">
      <dgm:prSet/>
      <dgm:spPr/>
      <dgm:t>
        <a:bodyPr/>
        <a:lstStyle/>
        <a:p>
          <a:endParaRPr lang="pl-PL"/>
        </a:p>
      </dgm:t>
    </dgm:pt>
    <dgm:pt modelId="{32DEC372-F243-4433-8D82-4DB0BAED26C3}" type="pres">
      <dgm:prSet presAssocID="{36D294EF-FAD5-47A7-8AB9-E7F79E7091A6}" presName="linear" presStyleCnt="0">
        <dgm:presLayoutVars>
          <dgm:dir/>
          <dgm:animLvl val="lvl"/>
          <dgm:resizeHandles val="exact"/>
        </dgm:presLayoutVars>
      </dgm:prSet>
      <dgm:spPr/>
    </dgm:pt>
    <dgm:pt modelId="{DB08C6D1-2D72-4D53-A9CD-DF63D65E9805}" type="pres">
      <dgm:prSet presAssocID="{05C6AF52-069B-4874-8491-B508BD4B6D9D}" presName="parentLin" presStyleCnt="0"/>
      <dgm:spPr/>
    </dgm:pt>
    <dgm:pt modelId="{05ACEFD0-971D-4249-B84B-2ACB46E4C00A}" type="pres">
      <dgm:prSet presAssocID="{05C6AF52-069B-4874-8491-B508BD4B6D9D}" presName="parentLeftMargin" presStyleLbl="node1" presStyleIdx="0" presStyleCnt="2"/>
      <dgm:spPr/>
    </dgm:pt>
    <dgm:pt modelId="{B2BD00E0-26BF-4129-96E5-576D5FA37E22}" type="pres">
      <dgm:prSet presAssocID="{05C6AF52-069B-4874-8491-B508BD4B6D9D}" presName="parentText" presStyleLbl="node1" presStyleIdx="0" presStyleCnt="2" custScaleY="41750" custLinFactNeighborX="-37232" custLinFactNeighborY="-2894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F0235FE-3679-4E91-BB12-D6F6E98DFD06}" type="pres">
      <dgm:prSet presAssocID="{05C6AF52-069B-4874-8491-B508BD4B6D9D}" presName="negativeSpace" presStyleCnt="0"/>
      <dgm:spPr/>
    </dgm:pt>
    <dgm:pt modelId="{F716BD33-C959-47CF-ADC6-93504F6EF4B8}" type="pres">
      <dgm:prSet presAssocID="{05C6AF52-069B-4874-8491-B508BD4B6D9D}" presName="childText" presStyleLbl="conFgAcc1" presStyleIdx="0" presStyleCnt="2" custScaleY="51791">
        <dgm:presLayoutVars>
          <dgm:bulletEnabled val="1"/>
        </dgm:presLayoutVars>
      </dgm:prSet>
      <dgm:spPr/>
    </dgm:pt>
    <dgm:pt modelId="{BC02FDE1-F58E-43FC-9B5C-6D1F8EFB46B1}" type="pres">
      <dgm:prSet presAssocID="{AB51AE2A-7702-441E-AE4D-462091450B06}" presName="spaceBetweenRectangles" presStyleCnt="0"/>
      <dgm:spPr/>
    </dgm:pt>
    <dgm:pt modelId="{3F742C0E-2E9D-40DA-AF6F-E4E815DF7279}" type="pres">
      <dgm:prSet presAssocID="{7F4240A7-2457-4E96-800D-3C36580262B6}" presName="parentLin" presStyleCnt="0"/>
      <dgm:spPr/>
    </dgm:pt>
    <dgm:pt modelId="{7C24ECB4-D966-4540-80C3-8072CF232175}" type="pres">
      <dgm:prSet presAssocID="{7F4240A7-2457-4E96-800D-3C36580262B6}" presName="parentLeftMargin" presStyleLbl="node1" presStyleIdx="0" presStyleCnt="2"/>
      <dgm:spPr/>
    </dgm:pt>
    <dgm:pt modelId="{D55610A3-82A6-495E-8A08-3C7988072360}" type="pres">
      <dgm:prSet presAssocID="{7F4240A7-2457-4E96-800D-3C36580262B6}" presName="parentText" presStyleLbl="node1" presStyleIdx="1" presStyleCnt="2" custScaleY="36543" custLinFactNeighborX="-30758" custLinFactNeighborY="1166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D10450EA-22E9-4787-969D-A7A77638FC2A}" type="pres">
      <dgm:prSet presAssocID="{7F4240A7-2457-4E96-800D-3C36580262B6}" presName="negativeSpace" presStyleCnt="0"/>
      <dgm:spPr/>
    </dgm:pt>
    <dgm:pt modelId="{E5CB155B-F726-4584-9E9A-195709700A0D}" type="pres">
      <dgm:prSet presAssocID="{7F4240A7-2457-4E96-800D-3C36580262B6}" presName="childText" presStyleLbl="conFgAcc1" presStyleIdx="1" presStyleCnt="2" custScaleX="100000" custScaleY="44412" custLinFactNeighborX="162" custLinFactNeighborY="65037">
        <dgm:presLayoutVars>
          <dgm:bulletEnabled val="1"/>
        </dgm:presLayoutVars>
      </dgm:prSet>
      <dgm:spPr/>
    </dgm:pt>
  </dgm:ptLst>
  <dgm:cxnLst>
    <dgm:cxn modelId="{E405A60B-0C24-449D-9ABA-377EE343A525}" type="presOf" srcId="{05C6AF52-069B-4874-8491-B508BD4B6D9D}" destId="{05ACEFD0-971D-4249-B84B-2ACB46E4C00A}" srcOrd="0" destOrd="0" presId="urn:microsoft.com/office/officeart/2005/8/layout/list1"/>
    <dgm:cxn modelId="{53689616-2075-4E0B-8A5A-5B8745F4C4F0}" srcId="{05C6AF52-069B-4874-8491-B508BD4B6D9D}" destId="{F85FCA9B-E58B-4652-9A59-5AF5FB7F8E2E}" srcOrd="1" destOrd="0" parTransId="{B0979653-D6F7-4DAB-A74B-8363C87EEA41}" sibTransId="{A7BD3ECA-7565-45FC-8A8A-4E7CEC746CCD}"/>
    <dgm:cxn modelId="{04D2D129-9CFE-4AD1-9882-EF266332F651}" type="presOf" srcId="{314A6D42-6B35-4BC3-AB17-DE6634D533CE}" destId="{F716BD33-C959-47CF-ADC6-93504F6EF4B8}" srcOrd="0" destOrd="3" presId="urn:microsoft.com/office/officeart/2005/8/layout/list1"/>
    <dgm:cxn modelId="{BC30412F-DB5B-48DB-95DF-273804634327}" type="presOf" srcId="{8F2C4CCB-C133-489E-80F5-6DEE61FA71D8}" destId="{F716BD33-C959-47CF-ADC6-93504F6EF4B8}" srcOrd="0" destOrd="0" presId="urn:microsoft.com/office/officeart/2005/8/layout/list1"/>
    <dgm:cxn modelId="{6493A137-896B-4CBC-B650-7277E89470BE}" srcId="{7F4240A7-2457-4E96-800D-3C36580262B6}" destId="{CFD87143-0E9B-4643-AF36-4E8DBA320BC9}" srcOrd="1" destOrd="0" parTransId="{E1B0AE2C-AD9C-445C-9D26-271CEBE901B7}" sibTransId="{7CEC4592-C22F-42CA-91E5-4198D5FD45F6}"/>
    <dgm:cxn modelId="{0D62E540-9EDE-458B-9796-8A9B4104E446}" type="presOf" srcId="{6DF9D836-229F-453C-B7B5-5D8A649C4CE5}" destId="{F716BD33-C959-47CF-ADC6-93504F6EF4B8}" srcOrd="0" destOrd="2" presId="urn:microsoft.com/office/officeart/2005/8/layout/list1"/>
    <dgm:cxn modelId="{8F751269-119C-47B2-A48E-393CD45F81FB}" type="presOf" srcId="{7F4240A7-2457-4E96-800D-3C36580262B6}" destId="{D55610A3-82A6-495E-8A08-3C7988072360}" srcOrd="1" destOrd="0" presId="urn:microsoft.com/office/officeart/2005/8/layout/list1"/>
    <dgm:cxn modelId="{E38C475A-6CC5-4CE4-8E25-A7BD45945337}" type="presOf" srcId="{CFD87143-0E9B-4643-AF36-4E8DBA320BC9}" destId="{E5CB155B-F726-4584-9E9A-195709700A0D}" srcOrd="0" destOrd="1" presId="urn:microsoft.com/office/officeart/2005/8/layout/list1"/>
    <dgm:cxn modelId="{6B76599A-E508-468E-A3AA-CDCD5139B7D5}" type="presOf" srcId="{F85FCA9B-E58B-4652-9A59-5AF5FB7F8E2E}" destId="{F716BD33-C959-47CF-ADC6-93504F6EF4B8}" srcOrd="0" destOrd="1" presId="urn:microsoft.com/office/officeart/2005/8/layout/list1"/>
    <dgm:cxn modelId="{2AE5DCA2-03E5-4853-A9EF-BF640435E328}" type="presOf" srcId="{7F4240A7-2457-4E96-800D-3C36580262B6}" destId="{7C24ECB4-D966-4540-80C3-8072CF232175}" srcOrd="0" destOrd="0" presId="urn:microsoft.com/office/officeart/2005/8/layout/list1"/>
    <dgm:cxn modelId="{B2BF7FA3-DC38-43E0-A467-39272DDA98C2}" srcId="{36D294EF-FAD5-47A7-8AB9-E7F79E7091A6}" destId="{05C6AF52-069B-4874-8491-B508BD4B6D9D}" srcOrd="0" destOrd="0" parTransId="{A82759AC-FB54-4BE7-B419-807AA4DCAAB0}" sibTransId="{AB51AE2A-7702-441E-AE4D-462091450B06}"/>
    <dgm:cxn modelId="{3FE7E9CD-AC15-45B7-BC42-2685C8FE770D}" srcId="{05C6AF52-069B-4874-8491-B508BD4B6D9D}" destId="{6DF9D836-229F-453C-B7B5-5D8A649C4CE5}" srcOrd="2" destOrd="0" parTransId="{8BA28ECB-D83D-42B2-A31E-723DB399DA27}" sibTransId="{D23C346A-E857-4B1A-B759-F47D44A26A47}"/>
    <dgm:cxn modelId="{4A8EC0D0-34F1-43EF-81F0-68DA60124AB4}" type="presOf" srcId="{CF920BE5-76B6-4FCE-AF23-89799F51C2F2}" destId="{E5CB155B-F726-4584-9E9A-195709700A0D}" srcOrd="0" destOrd="0" presId="urn:microsoft.com/office/officeart/2005/8/layout/list1"/>
    <dgm:cxn modelId="{040859E2-36A6-4DE1-B1C0-BADD105BDFE3}" srcId="{05C6AF52-069B-4874-8491-B508BD4B6D9D}" destId="{314A6D42-6B35-4BC3-AB17-DE6634D533CE}" srcOrd="3" destOrd="0" parTransId="{58ADEDD1-D5D1-4BAC-958D-E33963BAE961}" sibTransId="{66ADB6BE-5540-4408-99B6-4E5B9448035E}"/>
    <dgm:cxn modelId="{9F3F48E4-B095-4C4A-B379-373AB7E0466E}" type="presOf" srcId="{36D294EF-FAD5-47A7-8AB9-E7F79E7091A6}" destId="{32DEC372-F243-4433-8D82-4DB0BAED26C3}" srcOrd="0" destOrd="0" presId="urn:microsoft.com/office/officeart/2005/8/layout/list1"/>
    <dgm:cxn modelId="{D3A123E9-5B75-4DB0-94D2-46F221A0986D}" srcId="{7F4240A7-2457-4E96-800D-3C36580262B6}" destId="{CF920BE5-76B6-4FCE-AF23-89799F51C2F2}" srcOrd="0" destOrd="0" parTransId="{24BAC8A8-A60C-4EBA-B166-872228A54B84}" sibTransId="{572A54CF-C16C-436E-A1D6-CA18844DD4E6}"/>
    <dgm:cxn modelId="{9BCCF8EA-874E-4875-9F52-97BC1DF74B7E}" srcId="{05C6AF52-069B-4874-8491-B508BD4B6D9D}" destId="{8F2C4CCB-C133-489E-80F5-6DEE61FA71D8}" srcOrd="0" destOrd="0" parTransId="{45CDB5CD-23AA-4AAF-B6F6-F105E1C1D265}" sibTransId="{764B5452-5A48-4E0B-953D-72A6E41D4AAE}"/>
    <dgm:cxn modelId="{93E7B7EE-098C-481B-A948-A9B879285BF3}" type="presOf" srcId="{05C6AF52-069B-4874-8491-B508BD4B6D9D}" destId="{B2BD00E0-26BF-4129-96E5-576D5FA37E22}" srcOrd="1" destOrd="0" presId="urn:microsoft.com/office/officeart/2005/8/layout/list1"/>
    <dgm:cxn modelId="{A09AE5F5-9F47-44DC-9A86-BDA461FC36C4}" srcId="{36D294EF-FAD5-47A7-8AB9-E7F79E7091A6}" destId="{7F4240A7-2457-4E96-800D-3C36580262B6}" srcOrd="1" destOrd="0" parTransId="{47C93C7B-5BB9-43EA-A664-AAE563D8FF87}" sibTransId="{97D0B67F-6A35-43FB-875B-E48F2A1CC169}"/>
    <dgm:cxn modelId="{88F285FB-ADA9-41CA-BB20-7DBBB1A4C7E8}" type="presParOf" srcId="{32DEC372-F243-4433-8D82-4DB0BAED26C3}" destId="{DB08C6D1-2D72-4D53-A9CD-DF63D65E9805}" srcOrd="0" destOrd="0" presId="urn:microsoft.com/office/officeart/2005/8/layout/list1"/>
    <dgm:cxn modelId="{4A3BE5C5-F379-4653-A4A1-85C553BBB69B}" type="presParOf" srcId="{DB08C6D1-2D72-4D53-A9CD-DF63D65E9805}" destId="{05ACEFD0-971D-4249-B84B-2ACB46E4C00A}" srcOrd="0" destOrd="0" presId="urn:microsoft.com/office/officeart/2005/8/layout/list1"/>
    <dgm:cxn modelId="{26A11063-3F50-4482-9D48-F7F8BDFD4423}" type="presParOf" srcId="{DB08C6D1-2D72-4D53-A9CD-DF63D65E9805}" destId="{B2BD00E0-26BF-4129-96E5-576D5FA37E22}" srcOrd="1" destOrd="0" presId="urn:microsoft.com/office/officeart/2005/8/layout/list1"/>
    <dgm:cxn modelId="{A6BB2771-CCA1-4362-A4B0-004CBE3A892C}" type="presParOf" srcId="{32DEC372-F243-4433-8D82-4DB0BAED26C3}" destId="{CF0235FE-3679-4E91-BB12-D6F6E98DFD06}" srcOrd="1" destOrd="0" presId="urn:microsoft.com/office/officeart/2005/8/layout/list1"/>
    <dgm:cxn modelId="{F454DB21-95C1-4C5E-8E82-2DAB7F1993E7}" type="presParOf" srcId="{32DEC372-F243-4433-8D82-4DB0BAED26C3}" destId="{F716BD33-C959-47CF-ADC6-93504F6EF4B8}" srcOrd="2" destOrd="0" presId="urn:microsoft.com/office/officeart/2005/8/layout/list1"/>
    <dgm:cxn modelId="{76F50B26-766F-4322-9ACB-0082570DB014}" type="presParOf" srcId="{32DEC372-F243-4433-8D82-4DB0BAED26C3}" destId="{BC02FDE1-F58E-43FC-9B5C-6D1F8EFB46B1}" srcOrd="3" destOrd="0" presId="urn:microsoft.com/office/officeart/2005/8/layout/list1"/>
    <dgm:cxn modelId="{4FA7BBC5-11AB-40D9-BF36-2A9479BBCF56}" type="presParOf" srcId="{32DEC372-F243-4433-8D82-4DB0BAED26C3}" destId="{3F742C0E-2E9D-40DA-AF6F-E4E815DF7279}" srcOrd="4" destOrd="0" presId="urn:microsoft.com/office/officeart/2005/8/layout/list1"/>
    <dgm:cxn modelId="{983C6594-FD35-4A35-93BC-25B0B6A0629B}" type="presParOf" srcId="{3F742C0E-2E9D-40DA-AF6F-E4E815DF7279}" destId="{7C24ECB4-D966-4540-80C3-8072CF232175}" srcOrd="0" destOrd="0" presId="urn:microsoft.com/office/officeart/2005/8/layout/list1"/>
    <dgm:cxn modelId="{916E69D6-F810-4447-B415-4B8F1967BFB8}" type="presParOf" srcId="{3F742C0E-2E9D-40DA-AF6F-E4E815DF7279}" destId="{D55610A3-82A6-495E-8A08-3C7988072360}" srcOrd="1" destOrd="0" presId="urn:microsoft.com/office/officeart/2005/8/layout/list1"/>
    <dgm:cxn modelId="{AC5CA8B7-86BE-4E28-A8E5-BEA661282A7C}" type="presParOf" srcId="{32DEC372-F243-4433-8D82-4DB0BAED26C3}" destId="{D10450EA-22E9-4787-969D-A7A77638FC2A}" srcOrd="5" destOrd="0" presId="urn:microsoft.com/office/officeart/2005/8/layout/list1"/>
    <dgm:cxn modelId="{9FF67BD4-7496-4EB8-9F12-CF43BA8639AD}" type="presParOf" srcId="{32DEC372-F243-4433-8D82-4DB0BAED26C3}" destId="{E5CB155B-F726-4584-9E9A-195709700A0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5F5E7A1-348C-4054-BF7C-621431ED8E07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CEB7F68-C44F-4705-8B1A-BAEBC3877EE0}">
      <dgm:prSet custT="1"/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200" b="0" dirty="0">
              <a:latin typeface="Arial (Tekst podstawowy)"/>
            </a:rPr>
            <a:t>Analiza makro-ekonomiczna</a:t>
          </a:r>
        </a:p>
      </dgm:t>
    </dgm:pt>
    <dgm:pt modelId="{8CEEDD16-996D-40F2-8FBD-5674F411A9C7}" type="parTrans" cxnId="{344FFB57-5FCE-423D-8A8A-ABE85F299E73}">
      <dgm:prSet/>
      <dgm:spPr/>
      <dgm:t>
        <a:bodyPr/>
        <a:lstStyle/>
        <a:p>
          <a:endParaRPr lang="pl-PL" sz="1400">
            <a:latin typeface="+mn-lt"/>
          </a:endParaRPr>
        </a:p>
      </dgm:t>
    </dgm:pt>
    <dgm:pt modelId="{4A675E6C-2796-47C2-BC4E-2873D90D40A8}" type="sibTrans" cxnId="{344FFB57-5FCE-423D-8A8A-ABE85F299E73}">
      <dgm:prSet/>
      <dgm:spPr/>
      <dgm:t>
        <a:bodyPr/>
        <a:lstStyle/>
        <a:p>
          <a:endParaRPr lang="pl-PL" sz="1400">
            <a:latin typeface="+mn-lt"/>
          </a:endParaRPr>
        </a:p>
      </dgm:t>
    </dgm:pt>
    <dgm:pt modelId="{3E0925DB-2273-4B1B-A71F-02631EDEF078}">
      <dgm:prSet custT="1"/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200" b="0" dirty="0">
              <a:latin typeface="Arial (Tekst podstawowy)"/>
            </a:rPr>
            <a:t>Analiza rynku</a:t>
          </a:r>
        </a:p>
      </dgm:t>
    </dgm:pt>
    <dgm:pt modelId="{9F8E9931-3191-462C-8AED-30764D9F3132}" type="parTrans" cxnId="{7BDA354C-2AE0-41FF-B377-00E85CD0DED8}">
      <dgm:prSet/>
      <dgm:spPr/>
      <dgm:t>
        <a:bodyPr/>
        <a:lstStyle/>
        <a:p>
          <a:endParaRPr lang="pl-PL" sz="1400">
            <a:latin typeface="+mn-lt"/>
          </a:endParaRPr>
        </a:p>
      </dgm:t>
    </dgm:pt>
    <dgm:pt modelId="{1ADF11CE-6F58-4F27-A5C1-26DCD4946E13}" type="sibTrans" cxnId="{7BDA354C-2AE0-41FF-B377-00E85CD0DED8}">
      <dgm:prSet/>
      <dgm:spPr/>
      <dgm:t>
        <a:bodyPr/>
        <a:lstStyle/>
        <a:p>
          <a:endParaRPr lang="pl-PL" sz="1400">
            <a:latin typeface="+mn-lt"/>
          </a:endParaRPr>
        </a:p>
      </dgm:t>
    </dgm:pt>
    <dgm:pt modelId="{2A2E836E-988F-481F-AD29-D09968DB2580}">
      <dgm:prSet custT="1"/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200" b="0" dirty="0">
              <a:latin typeface="Arial (Tekst podstawowy)"/>
            </a:rPr>
            <a:t>Analiza konkurencji </a:t>
          </a:r>
          <a:br>
            <a:rPr lang="pl-PL" sz="1200" b="0" dirty="0">
              <a:latin typeface="Arial (Tekst podstawowy)"/>
            </a:rPr>
          </a:br>
          <a:r>
            <a:rPr lang="pl-PL" sz="1200" b="0" dirty="0">
              <a:latin typeface="Arial (Tekst podstawowy)"/>
            </a:rPr>
            <a:t>i praktyk biznesowych </a:t>
          </a:r>
        </a:p>
      </dgm:t>
    </dgm:pt>
    <dgm:pt modelId="{299F3FFA-B246-4FB3-9B77-A624FBB48EF8}" type="parTrans" cxnId="{EE53A434-94CB-4C59-84CA-2A39472BA68B}">
      <dgm:prSet/>
      <dgm:spPr/>
      <dgm:t>
        <a:bodyPr/>
        <a:lstStyle/>
        <a:p>
          <a:endParaRPr lang="pl-PL" sz="1400">
            <a:latin typeface="+mn-lt"/>
          </a:endParaRPr>
        </a:p>
      </dgm:t>
    </dgm:pt>
    <dgm:pt modelId="{B52C8C01-C564-4C07-A954-B2DD36A578F5}" type="sibTrans" cxnId="{EE53A434-94CB-4C59-84CA-2A39472BA68B}">
      <dgm:prSet/>
      <dgm:spPr/>
      <dgm:t>
        <a:bodyPr/>
        <a:lstStyle/>
        <a:p>
          <a:endParaRPr lang="pl-PL" sz="1400">
            <a:latin typeface="+mn-lt"/>
          </a:endParaRPr>
        </a:p>
      </dgm:t>
    </dgm:pt>
    <dgm:pt modelId="{23824260-476A-49FA-B1AE-372F4B322F12}">
      <dgm:prSet custT="1"/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200" b="0" dirty="0">
              <a:latin typeface="Arial (Tekst podstawowy)"/>
            </a:rPr>
            <a:t>Analiza kanałów dystrybucji</a:t>
          </a:r>
        </a:p>
      </dgm:t>
    </dgm:pt>
    <dgm:pt modelId="{4C9FB9CB-D8CC-4586-8A6F-97AA9A9572AF}" type="parTrans" cxnId="{FCD0677C-09A7-4C62-9CCC-A25B79E3B48A}">
      <dgm:prSet/>
      <dgm:spPr/>
      <dgm:t>
        <a:bodyPr/>
        <a:lstStyle/>
        <a:p>
          <a:endParaRPr lang="pl-PL" sz="1400">
            <a:latin typeface="+mn-lt"/>
          </a:endParaRPr>
        </a:p>
      </dgm:t>
    </dgm:pt>
    <dgm:pt modelId="{F056BBC2-F805-4E03-9510-690989F60716}" type="sibTrans" cxnId="{FCD0677C-09A7-4C62-9CCC-A25B79E3B48A}">
      <dgm:prSet/>
      <dgm:spPr/>
      <dgm:t>
        <a:bodyPr/>
        <a:lstStyle/>
        <a:p>
          <a:endParaRPr lang="pl-PL" sz="1400">
            <a:latin typeface="+mn-lt"/>
          </a:endParaRPr>
        </a:p>
      </dgm:t>
    </dgm:pt>
    <dgm:pt modelId="{1E01AFFE-86C9-4EF7-BB17-90B82E1593DD}">
      <dgm:prSet custT="1"/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200" b="0" dirty="0">
              <a:latin typeface="Arial (Tekst podstawowy)"/>
            </a:rPr>
            <a:t>Analiza nabywców</a:t>
          </a:r>
        </a:p>
      </dgm:t>
    </dgm:pt>
    <dgm:pt modelId="{6F749E53-0210-4BB8-87A9-C36471C02435}" type="parTrans" cxnId="{06AAA417-8B17-43EB-8481-69E4B462A1CC}">
      <dgm:prSet/>
      <dgm:spPr/>
      <dgm:t>
        <a:bodyPr/>
        <a:lstStyle/>
        <a:p>
          <a:endParaRPr lang="pl-PL" sz="1400">
            <a:latin typeface="+mn-lt"/>
          </a:endParaRPr>
        </a:p>
      </dgm:t>
    </dgm:pt>
    <dgm:pt modelId="{3120407E-C6EC-46E5-A80B-1BAAF1C5DD35}" type="sibTrans" cxnId="{06AAA417-8B17-43EB-8481-69E4B462A1CC}">
      <dgm:prSet/>
      <dgm:spPr/>
      <dgm:t>
        <a:bodyPr/>
        <a:lstStyle/>
        <a:p>
          <a:endParaRPr lang="pl-PL" sz="1400">
            <a:latin typeface="+mn-lt"/>
          </a:endParaRPr>
        </a:p>
      </dgm:t>
    </dgm:pt>
    <dgm:pt modelId="{937EFEEB-1BB2-4346-8089-42B75C50F9E1}">
      <dgm:prSet custT="1"/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200" b="0" dirty="0">
              <a:latin typeface="Arial (Tekst podstawowy)"/>
            </a:rPr>
            <a:t>Analiza kanałów promocji</a:t>
          </a:r>
        </a:p>
      </dgm:t>
    </dgm:pt>
    <dgm:pt modelId="{1D4D1936-3CD5-4578-8EAA-E8AFCF35649B}" type="parTrans" cxnId="{2C58360D-0D5C-4CE2-9FE6-38F781656DC8}">
      <dgm:prSet/>
      <dgm:spPr/>
      <dgm:t>
        <a:bodyPr/>
        <a:lstStyle/>
        <a:p>
          <a:endParaRPr lang="pl-PL" sz="1400">
            <a:latin typeface="+mn-lt"/>
          </a:endParaRPr>
        </a:p>
      </dgm:t>
    </dgm:pt>
    <dgm:pt modelId="{99B422DC-54EA-4C80-909F-DE3FE302C4E1}" type="sibTrans" cxnId="{2C58360D-0D5C-4CE2-9FE6-38F781656DC8}">
      <dgm:prSet/>
      <dgm:spPr/>
      <dgm:t>
        <a:bodyPr/>
        <a:lstStyle/>
        <a:p>
          <a:endParaRPr lang="pl-PL" sz="1400">
            <a:latin typeface="+mn-lt"/>
          </a:endParaRPr>
        </a:p>
      </dgm:t>
    </dgm:pt>
    <dgm:pt modelId="{9E3C89C9-274F-44E3-87BD-7F9FF65519BD}" type="pres">
      <dgm:prSet presAssocID="{F5F5E7A1-348C-4054-BF7C-621431ED8E07}" presName="Name0" presStyleCnt="0">
        <dgm:presLayoutVars>
          <dgm:dir/>
          <dgm:animLvl val="lvl"/>
          <dgm:resizeHandles val="exact"/>
        </dgm:presLayoutVars>
      </dgm:prSet>
      <dgm:spPr/>
    </dgm:pt>
    <dgm:pt modelId="{0E428A70-DDDF-4052-80BC-7E9E10581CFA}" type="pres">
      <dgm:prSet presAssocID="{6CEB7F68-C44F-4705-8B1A-BAEBC3877EE0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4F7F0F4F-08CB-4BBF-8702-60E1A7CFA2EF}" type="pres">
      <dgm:prSet presAssocID="{4A675E6C-2796-47C2-BC4E-2873D90D40A8}" presName="parTxOnlySpace" presStyleCnt="0"/>
      <dgm:spPr/>
    </dgm:pt>
    <dgm:pt modelId="{8A411E95-5685-4001-9651-39C80CAF21F7}" type="pres">
      <dgm:prSet presAssocID="{3E0925DB-2273-4B1B-A71F-02631EDEF078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F8422A42-16D2-4992-B452-256B48CDA83A}" type="pres">
      <dgm:prSet presAssocID="{1ADF11CE-6F58-4F27-A5C1-26DCD4946E13}" presName="parTxOnlySpace" presStyleCnt="0"/>
      <dgm:spPr/>
    </dgm:pt>
    <dgm:pt modelId="{A92CF60C-5D27-4F1E-879C-0A05BE57721C}" type="pres">
      <dgm:prSet presAssocID="{2A2E836E-988F-481F-AD29-D09968DB2580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FAA4F561-F2C1-4B19-AF52-8D134F5B4783}" type="pres">
      <dgm:prSet presAssocID="{B52C8C01-C564-4C07-A954-B2DD36A578F5}" presName="parTxOnlySpace" presStyleCnt="0"/>
      <dgm:spPr/>
    </dgm:pt>
    <dgm:pt modelId="{D22F5DEF-FC4C-4876-B877-DFFDDF7F285A}" type="pres">
      <dgm:prSet presAssocID="{23824260-476A-49FA-B1AE-372F4B322F12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46A4FC84-0952-46AF-BD64-EBB1EEEF6ED8}" type="pres">
      <dgm:prSet presAssocID="{F056BBC2-F805-4E03-9510-690989F60716}" presName="parTxOnlySpace" presStyleCnt="0"/>
      <dgm:spPr/>
    </dgm:pt>
    <dgm:pt modelId="{4A052CA4-5FE7-45A4-A448-B48D1E9011C0}" type="pres">
      <dgm:prSet presAssocID="{1E01AFFE-86C9-4EF7-BB17-90B82E1593DD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E37D4881-2051-4E90-B739-D29B359849C8}" type="pres">
      <dgm:prSet presAssocID="{3120407E-C6EC-46E5-A80B-1BAAF1C5DD35}" presName="parTxOnlySpace" presStyleCnt="0"/>
      <dgm:spPr/>
    </dgm:pt>
    <dgm:pt modelId="{5A5B04F0-3B40-4FBE-A1AB-4112A573E4DF}" type="pres">
      <dgm:prSet presAssocID="{937EFEEB-1BB2-4346-8089-42B75C50F9E1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2C58360D-0D5C-4CE2-9FE6-38F781656DC8}" srcId="{F5F5E7A1-348C-4054-BF7C-621431ED8E07}" destId="{937EFEEB-1BB2-4346-8089-42B75C50F9E1}" srcOrd="5" destOrd="0" parTransId="{1D4D1936-3CD5-4578-8EAA-E8AFCF35649B}" sibTransId="{99B422DC-54EA-4C80-909F-DE3FE302C4E1}"/>
    <dgm:cxn modelId="{06AAA417-8B17-43EB-8481-69E4B462A1CC}" srcId="{F5F5E7A1-348C-4054-BF7C-621431ED8E07}" destId="{1E01AFFE-86C9-4EF7-BB17-90B82E1593DD}" srcOrd="4" destOrd="0" parTransId="{6F749E53-0210-4BB8-87A9-C36471C02435}" sibTransId="{3120407E-C6EC-46E5-A80B-1BAAF1C5DD35}"/>
    <dgm:cxn modelId="{67BE751B-9D64-4571-90D0-92903E892507}" type="presOf" srcId="{2A2E836E-988F-481F-AD29-D09968DB2580}" destId="{A92CF60C-5D27-4F1E-879C-0A05BE57721C}" srcOrd="0" destOrd="0" presId="urn:microsoft.com/office/officeart/2005/8/layout/chevron1"/>
    <dgm:cxn modelId="{EE53A434-94CB-4C59-84CA-2A39472BA68B}" srcId="{F5F5E7A1-348C-4054-BF7C-621431ED8E07}" destId="{2A2E836E-988F-481F-AD29-D09968DB2580}" srcOrd="2" destOrd="0" parTransId="{299F3FFA-B246-4FB3-9B77-A624FBB48EF8}" sibTransId="{B52C8C01-C564-4C07-A954-B2DD36A578F5}"/>
    <dgm:cxn modelId="{7538835E-E37F-4B66-A60E-3DF7CB49152C}" type="presOf" srcId="{3E0925DB-2273-4B1B-A71F-02631EDEF078}" destId="{8A411E95-5685-4001-9651-39C80CAF21F7}" srcOrd="0" destOrd="0" presId="urn:microsoft.com/office/officeart/2005/8/layout/chevron1"/>
    <dgm:cxn modelId="{7BDA354C-2AE0-41FF-B377-00E85CD0DED8}" srcId="{F5F5E7A1-348C-4054-BF7C-621431ED8E07}" destId="{3E0925DB-2273-4B1B-A71F-02631EDEF078}" srcOrd="1" destOrd="0" parTransId="{9F8E9931-3191-462C-8AED-30764D9F3132}" sibTransId="{1ADF11CE-6F58-4F27-A5C1-26DCD4946E13}"/>
    <dgm:cxn modelId="{D2993F51-49C4-4E64-B2BD-B8C44972284B}" type="presOf" srcId="{6CEB7F68-C44F-4705-8B1A-BAEBC3877EE0}" destId="{0E428A70-DDDF-4052-80BC-7E9E10581CFA}" srcOrd="0" destOrd="0" presId="urn:microsoft.com/office/officeart/2005/8/layout/chevron1"/>
    <dgm:cxn modelId="{344FFB57-5FCE-423D-8A8A-ABE85F299E73}" srcId="{F5F5E7A1-348C-4054-BF7C-621431ED8E07}" destId="{6CEB7F68-C44F-4705-8B1A-BAEBC3877EE0}" srcOrd="0" destOrd="0" parTransId="{8CEEDD16-996D-40F2-8FBD-5674F411A9C7}" sibTransId="{4A675E6C-2796-47C2-BC4E-2873D90D40A8}"/>
    <dgm:cxn modelId="{FCD0677C-09A7-4C62-9CCC-A25B79E3B48A}" srcId="{F5F5E7A1-348C-4054-BF7C-621431ED8E07}" destId="{23824260-476A-49FA-B1AE-372F4B322F12}" srcOrd="3" destOrd="0" parTransId="{4C9FB9CB-D8CC-4586-8A6F-97AA9A9572AF}" sibTransId="{F056BBC2-F805-4E03-9510-690989F60716}"/>
    <dgm:cxn modelId="{2DA76EAE-1A93-4709-8333-B764AFC84325}" type="presOf" srcId="{1E01AFFE-86C9-4EF7-BB17-90B82E1593DD}" destId="{4A052CA4-5FE7-45A4-A448-B48D1E9011C0}" srcOrd="0" destOrd="0" presId="urn:microsoft.com/office/officeart/2005/8/layout/chevron1"/>
    <dgm:cxn modelId="{077C61BB-FF82-42E0-B6DB-ED487DF7B9CB}" type="presOf" srcId="{937EFEEB-1BB2-4346-8089-42B75C50F9E1}" destId="{5A5B04F0-3B40-4FBE-A1AB-4112A573E4DF}" srcOrd="0" destOrd="0" presId="urn:microsoft.com/office/officeart/2005/8/layout/chevron1"/>
    <dgm:cxn modelId="{B91D7CC1-684F-4F05-A1CD-CA2978FA0996}" type="presOf" srcId="{23824260-476A-49FA-B1AE-372F4B322F12}" destId="{D22F5DEF-FC4C-4876-B877-DFFDDF7F285A}" srcOrd="0" destOrd="0" presId="urn:microsoft.com/office/officeart/2005/8/layout/chevron1"/>
    <dgm:cxn modelId="{9A66A5D5-1E4B-401C-812F-0C741C75599D}" type="presOf" srcId="{F5F5E7A1-348C-4054-BF7C-621431ED8E07}" destId="{9E3C89C9-274F-44E3-87BD-7F9FF65519BD}" srcOrd="0" destOrd="0" presId="urn:microsoft.com/office/officeart/2005/8/layout/chevron1"/>
    <dgm:cxn modelId="{15326B2E-AE80-4A21-A898-853F86CF2914}" type="presParOf" srcId="{9E3C89C9-274F-44E3-87BD-7F9FF65519BD}" destId="{0E428A70-DDDF-4052-80BC-7E9E10581CFA}" srcOrd="0" destOrd="0" presId="urn:microsoft.com/office/officeart/2005/8/layout/chevron1"/>
    <dgm:cxn modelId="{09B4EBB7-F7BA-48D9-8341-F39F74B68A18}" type="presParOf" srcId="{9E3C89C9-274F-44E3-87BD-7F9FF65519BD}" destId="{4F7F0F4F-08CB-4BBF-8702-60E1A7CFA2EF}" srcOrd="1" destOrd="0" presId="urn:microsoft.com/office/officeart/2005/8/layout/chevron1"/>
    <dgm:cxn modelId="{7281353D-D517-4EA0-8229-DB15A5041144}" type="presParOf" srcId="{9E3C89C9-274F-44E3-87BD-7F9FF65519BD}" destId="{8A411E95-5685-4001-9651-39C80CAF21F7}" srcOrd="2" destOrd="0" presId="urn:microsoft.com/office/officeart/2005/8/layout/chevron1"/>
    <dgm:cxn modelId="{B567D7BC-C23F-4620-BBD6-5A9A99815173}" type="presParOf" srcId="{9E3C89C9-274F-44E3-87BD-7F9FF65519BD}" destId="{F8422A42-16D2-4992-B452-256B48CDA83A}" srcOrd="3" destOrd="0" presId="urn:microsoft.com/office/officeart/2005/8/layout/chevron1"/>
    <dgm:cxn modelId="{73133659-BBBE-4297-89B1-A0BAAC511680}" type="presParOf" srcId="{9E3C89C9-274F-44E3-87BD-7F9FF65519BD}" destId="{A92CF60C-5D27-4F1E-879C-0A05BE57721C}" srcOrd="4" destOrd="0" presId="urn:microsoft.com/office/officeart/2005/8/layout/chevron1"/>
    <dgm:cxn modelId="{929E9FF7-F398-4BEE-BEF2-76D2869BD415}" type="presParOf" srcId="{9E3C89C9-274F-44E3-87BD-7F9FF65519BD}" destId="{FAA4F561-F2C1-4B19-AF52-8D134F5B4783}" srcOrd="5" destOrd="0" presId="urn:microsoft.com/office/officeart/2005/8/layout/chevron1"/>
    <dgm:cxn modelId="{7EC080B2-24DB-4C9F-8F4A-7AB9C63F592B}" type="presParOf" srcId="{9E3C89C9-274F-44E3-87BD-7F9FF65519BD}" destId="{D22F5DEF-FC4C-4876-B877-DFFDDF7F285A}" srcOrd="6" destOrd="0" presId="urn:microsoft.com/office/officeart/2005/8/layout/chevron1"/>
    <dgm:cxn modelId="{072BCB94-7E5C-4FC5-968F-7E1F7A583BA1}" type="presParOf" srcId="{9E3C89C9-274F-44E3-87BD-7F9FF65519BD}" destId="{46A4FC84-0952-46AF-BD64-EBB1EEEF6ED8}" srcOrd="7" destOrd="0" presId="urn:microsoft.com/office/officeart/2005/8/layout/chevron1"/>
    <dgm:cxn modelId="{39129AC3-CEE9-4FA6-87A5-8A73A29418D2}" type="presParOf" srcId="{9E3C89C9-274F-44E3-87BD-7F9FF65519BD}" destId="{4A052CA4-5FE7-45A4-A448-B48D1E9011C0}" srcOrd="8" destOrd="0" presId="urn:microsoft.com/office/officeart/2005/8/layout/chevron1"/>
    <dgm:cxn modelId="{FCA59F14-4B95-4F4B-9FED-B90270C91BCF}" type="presParOf" srcId="{9E3C89C9-274F-44E3-87BD-7F9FF65519BD}" destId="{E37D4881-2051-4E90-B739-D29B359849C8}" srcOrd="9" destOrd="0" presId="urn:microsoft.com/office/officeart/2005/8/layout/chevron1"/>
    <dgm:cxn modelId="{9CC6C06C-383C-4336-BC3C-FFF97C2B2B03}" type="presParOf" srcId="{9E3C89C9-274F-44E3-87BD-7F9FF65519BD}" destId="{5A5B04F0-3B40-4FBE-A1AB-4112A573E4DF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C9261FE-D346-4D70-A597-AE3E2BF36F0B}" type="doc">
      <dgm:prSet loTypeId="urn:microsoft.com/office/officeart/2005/8/layout/orgChart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AA838416-820E-489F-B6B4-69DEAB8C6B6A}">
      <dgm:prSet custT="1"/>
      <dgm:spPr>
        <a:ln w="28575">
          <a:solidFill>
            <a:srgbClr val="B01E28"/>
          </a:solidFill>
        </a:ln>
      </dgm:spPr>
      <dgm:t>
        <a:bodyPr/>
        <a:lstStyle/>
        <a:p>
          <a:r>
            <a:rPr lang="pl-PL" sz="1400" b="1" dirty="0">
              <a:solidFill>
                <a:schemeClr val="tx1"/>
              </a:solidFill>
              <a:latin typeface="+mn-lt"/>
            </a:rPr>
            <a:t>Podstawowe wyznaczniki informacji jakościowo dobrej i wiarygodnej:</a:t>
          </a:r>
        </a:p>
      </dgm:t>
    </dgm:pt>
    <dgm:pt modelId="{7EF3C735-D109-4CB6-9884-96404392F1DF}" type="parTrans" cxnId="{03C52B32-F52F-40D2-AB5F-A6A2AB149AF0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E6DDAF1A-C72E-4A9E-949C-4AD7CD6C34CE}" type="sibTrans" cxnId="{03C52B32-F52F-40D2-AB5F-A6A2AB149AF0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470CFB5E-C277-4128-B760-09E905B3D522}">
      <dgm:prSet custT="1"/>
      <dgm:spPr>
        <a:ln w="28575">
          <a:solidFill>
            <a:srgbClr val="B01E28"/>
          </a:solidFill>
        </a:ln>
      </dgm:spPr>
      <dgm:t>
        <a:bodyPr/>
        <a:lstStyle/>
        <a:p>
          <a:r>
            <a:rPr lang="pl-PL" sz="1400" b="0" dirty="0">
              <a:solidFill>
                <a:schemeClr val="tx1"/>
              </a:solidFill>
              <a:latin typeface="+mn-lt"/>
            </a:rPr>
            <a:t>autorstwo</a:t>
          </a:r>
          <a:r>
            <a:rPr lang="pl-PL" sz="2000" dirty="0">
              <a:solidFill>
                <a:schemeClr val="tx1"/>
              </a:solidFill>
              <a:latin typeface="+mn-lt"/>
            </a:rPr>
            <a:t> </a:t>
          </a:r>
        </a:p>
      </dgm:t>
    </dgm:pt>
    <dgm:pt modelId="{BEB4193B-D0A9-4F2B-92DE-ED9CC0794DBE}" type="parTrans" cxnId="{7EC6F0DA-EA6F-446A-B8D8-F9505D52E962}">
      <dgm:prSet/>
      <dgm:spPr>
        <a:ln w="28575">
          <a:solidFill>
            <a:srgbClr val="B01E28"/>
          </a:solidFill>
        </a:ln>
      </dgm:spPr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8DC2A73C-843F-47ED-A33B-57C8CE8904A1}" type="sibTrans" cxnId="{7EC6F0DA-EA6F-446A-B8D8-F9505D52E962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EDA1B42D-6131-4D18-8A03-17A79AE899A3}">
      <dgm:prSet custT="1"/>
      <dgm:spPr>
        <a:ln w="28575">
          <a:solidFill>
            <a:srgbClr val="B01E28"/>
          </a:solidFill>
        </a:ln>
      </dgm:spPr>
      <dgm:t>
        <a:bodyPr/>
        <a:lstStyle/>
        <a:p>
          <a:r>
            <a:rPr lang="pl-PL" sz="1400" b="0" dirty="0">
              <a:solidFill>
                <a:schemeClr val="tx1"/>
              </a:solidFill>
              <a:latin typeface="+mn-lt"/>
            </a:rPr>
            <a:t>aktualność</a:t>
          </a:r>
        </a:p>
      </dgm:t>
    </dgm:pt>
    <dgm:pt modelId="{10C0FDBB-CC1F-4673-8BB2-D81092039F70}" type="parTrans" cxnId="{236A55D4-7BEA-4F1F-B66C-C6B486274BF4}">
      <dgm:prSet/>
      <dgm:spPr>
        <a:ln w="38100">
          <a:solidFill>
            <a:srgbClr val="B01E28"/>
          </a:solidFill>
        </a:ln>
      </dgm:spPr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21577D32-8693-4BAE-8D6B-662C40A9BD9A}" type="sibTrans" cxnId="{236A55D4-7BEA-4F1F-B66C-C6B486274BF4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58B34720-0343-4FF2-8354-05EF0C66E13A}">
      <dgm:prSet custT="1"/>
      <dgm:spPr>
        <a:ln w="28575">
          <a:solidFill>
            <a:srgbClr val="B01E28"/>
          </a:solidFill>
        </a:ln>
      </dgm:spPr>
      <dgm:t>
        <a:bodyPr/>
        <a:lstStyle/>
        <a:p>
          <a:r>
            <a:rPr lang="pl-PL" sz="1400" b="0" dirty="0">
              <a:solidFill>
                <a:schemeClr val="tx1"/>
              </a:solidFill>
              <a:latin typeface="+mn-lt"/>
            </a:rPr>
            <a:t>dokładność</a:t>
          </a:r>
        </a:p>
      </dgm:t>
    </dgm:pt>
    <dgm:pt modelId="{5840ADE6-A91F-41AE-B9CE-680F5688C69A}" type="parTrans" cxnId="{5EF93D0A-8E98-4F86-BC19-9AB0F65C8298}">
      <dgm:prSet/>
      <dgm:spPr>
        <a:ln w="28575">
          <a:solidFill>
            <a:srgbClr val="B01E28"/>
          </a:solidFill>
        </a:ln>
      </dgm:spPr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159E1A11-0559-4525-8637-760A51956622}" type="sibTrans" cxnId="{5EF93D0A-8E98-4F86-BC19-9AB0F65C8298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ADEB20DC-483D-4A05-9BDF-40EF18FE91A3}">
      <dgm:prSet custT="1"/>
      <dgm:spPr>
        <a:ln w="28575">
          <a:solidFill>
            <a:srgbClr val="B01E28"/>
          </a:solidFill>
        </a:ln>
      </dgm:spPr>
      <dgm:t>
        <a:bodyPr/>
        <a:lstStyle/>
        <a:p>
          <a:r>
            <a:rPr lang="pl-PL" sz="1400" b="0" dirty="0">
              <a:solidFill>
                <a:schemeClr val="tx1"/>
              </a:solidFill>
              <a:latin typeface="+mn-lt"/>
            </a:rPr>
            <a:t>obiektywność</a:t>
          </a:r>
        </a:p>
      </dgm:t>
    </dgm:pt>
    <dgm:pt modelId="{D4F3CE99-D505-4D84-8736-55E4EEE6CD8F}" type="parTrans" cxnId="{BF972C27-5F4D-4749-8A7C-3978F67A7634}">
      <dgm:prSet/>
      <dgm:spPr>
        <a:ln w="38100">
          <a:solidFill>
            <a:srgbClr val="B01E28"/>
          </a:solidFill>
        </a:ln>
      </dgm:spPr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F01BFE5C-98C8-4B0C-96C4-CEAC95B9BF89}" type="sibTrans" cxnId="{BF972C27-5F4D-4749-8A7C-3978F67A7634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F9E1AD85-7304-4608-8517-68A9336E7516}">
      <dgm:prSet custT="1"/>
      <dgm:spPr>
        <a:ln w="28575">
          <a:solidFill>
            <a:srgbClr val="B01E28"/>
          </a:solidFill>
        </a:ln>
      </dgm:spPr>
      <dgm:t>
        <a:bodyPr/>
        <a:lstStyle/>
        <a:p>
          <a:r>
            <a:rPr lang="pl-PL" sz="1400" b="0" dirty="0">
              <a:solidFill>
                <a:schemeClr val="tx1"/>
              </a:solidFill>
              <a:latin typeface="+mn-lt"/>
            </a:rPr>
            <a:t>relewantność</a:t>
          </a:r>
        </a:p>
      </dgm:t>
    </dgm:pt>
    <dgm:pt modelId="{FD3F5796-B821-41EB-B535-7911AC79C447}" type="parTrans" cxnId="{B8AC66F2-EF4D-4470-861F-84FD7EE1F096}">
      <dgm:prSet/>
      <dgm:spPr>
        <a:ln w="28575">
          <a:solidFill>
            <a:srgbClr val="B01E28"/>
          </a:solidFill>
        </a:ln>
      </dgm:spPr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31E90ABA-6112-46DA-9211-6AE011708D9F}" type="sibTrans" cxnId="{B8AC66F2-EF4D-4470-861F-84FD7EE1F096}">
      <dgm:prSet/>
      <dgm:spPr/>
      <dgm:t>
        <a:bodyPr/>
        <a:lstStyle/>
        <a:p>
          <a:endParaRPr lang="pl-PL" sz="2000">
            <a:solidFill>
              <a:schemeClr val="tx1"/>
            </a:solidFill>
            <a:latin typeface="+mn-lt"/>
          </a:endParaRPr>
        </a:p>
      </dgm:t>
    </dgm:pt>
    <dgm:pt modelId="{E1EAC6E4-5A3D-4DEA-9BE4-8AF5C70DC065}">
      <dgm:prSet custT="1"/>
      <dgm:spPr>
        <a:ln w="28575">
          <a:solidFill>
            <a:srgbClr val="B01E28"/>
          </a:solidFill>
        </a:ln>
      </dgm:spPr>
      <dgm:t>
        <a:bodyPr/>
        <a:lstStyle/>
        <a:p>
          <a:r>
            <a:rPr lang="pl-PL" sz="1400" b="0" dirty="0">
              <a:solidFill>
                <a:schemeClr val="tx1"/>
              </a:solidFill>
              <a:latin typeface="+mn-lt"/>
            </a:rPr>
            <a:t>wiarygodność</a:t>
          </a:r>
        </a:p>
      </dgm:t>
    </dgm:pt>
    <dgm:pt modelId="{570F8A1C-D06C-4DC5-96C2-CBDB32F299C3}" type="parTrans" cxnId="{92E04FE5-C683-4CCA-8CF1-A824140AB636}">
      <dgm:prSet/>
      <dgm:spPr>
        <a:ln w="28575">
          <a:solidFill>
            <a:srgbClr val="C00000"/>
          </a:solidFill>
        </a:ln>
      </dgm:spPr>
      <dgm:t>
        <a:bodyPr/>
        <a:lstStyle/>
        <a:p>
          <a:endParaRPr lang="pl-PL"/>
        </a:p>
      </dgm:t>
    </dgm:pt>
    <dgm:pt modelId="{603AE8BC-A1C7-47BF-92E8-ED26C3184F2F}" type="sibTrans" cxnId="{92E04FE5-C683-4CCA-8CF1-A824140AB636}">
      <dgm:prSet/>
      <dgm:spPr/>
      <dgm:t>
        <a:bodyPr/>
        <a:lstStyle/>
        <a:p>
          <a:endParaRPr lang="pl-PL"/>
        </a:p>
      </dgm:t>
    </dgm:pt>
    <dgm:pt modelId="{CACB596F-BC8A-4BA7-A463-E95F9ED9711D}" type="pres">
      <dgm:prSet presAssocID="{1C9261FE-D346-4D70-A597-AE3E2BF36F0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3053C49-3D14-4CE6-8948-C9D14B8E6428}" type="pres">
      <dgm:prSet presAssocID="{AA838416-820E-489F-B6B4-69DEAB8C6B6A}" presName="hierRoot1" presStyleCnt="0">
        <dgm:presLayoutVars>
          <dgm:hierBranch val="init"/>
        </dgm:presLayoutVars>
      </dgm:prSet>
      <dgm:spPr/>
    </dgm:pt>
    <dgm:pt modelId="{96A769FD-9238-48B2-9217-18C654F31364}" type="pres">
      <dgm:prSet presAssocID="{AA838416-820E-489F-B6B4-69DEAB8C6B6A}" presName="rootComposite1" presStyleCnt="0"/>
      <dgm:spPr/>
    </dgm:pt>
    <dgm:pt modelId="{04DB1257-D6CD-4944-8514-DE0EC927ECFF}" type="pres">
      <dgm:prSet presAssocID="{AA838416-820E-489F-B6B4-69DEAB8C6B6A}" presName="rootText1" presStyleLbl="node0" presStyleIdx="0" presStyleCnt="1" custScaleX="224606">
        <dgm:presLayoutVars>
          <dgm:chPref val="3"/>
        </dgm:presLayoutVars>
      </dgm:prSet>
      <dgm:spPr/>
    </dgm:pt>
    <dgm:pt modelId="{E23EE797-8957-41F9-BEBB-1B51043490B1}" type="pres">
      <dgm:prSet presAssocID="{AA838416-820E-489F-B6B4-69DEAB8C6B6A}" presName="rootConnector1" presStyleLbl="node1" presStyleIdx="0" presStyleCnt="0"/>
      <dgm:spPr/>
    </dgm:pt>
    <dgm:pt modelId="{CEA12BAA-E6DB-4DBB-A8CF-3D17A47F6261}" type="pres">
      <dgm:prSet presAssocID="{AA838416-820E-489F-B6B4-69DEAB8C6B6A}" presName="hierChild2" presStyleCnt="0"/>
      <dgm:spPr/>
    </dgm:pt>
    <dgm:pt modelId="{4C3228C7-7538-4863-B5AB-A21ED04ACEBD}" type="pres">
      <dgm:prSet presAssocID="{BEB4193B-D0A9-4F2B-92DE-ED9CC0794DBE}" presName="Name37" presStyleLbl="parChTrans1D2" presStyleIdx="0" presStyleCnt="6"/>
      <dgm:spPr/>
    </dgm:pt>
    <dgm:pt modelId="{001C2219-247A-4AB1-9B05-B1778780A509}" type="pres">
      <dgm:prSet presAssocID="{470CFB5E-C277-4128-B760-09E905B3D522}" presName="hierRoot2" presStyleCnt="0">
        <dgm:presLayoutVars>
          <dgm:hierBranch val="init"/>
        </dgm:presLayoutVars>
      </dgm:prSet>
      <dgm:spPr/>
    </dgm:pt>
    <dgm:pt modelId="{8E250E72-50B5-43BF-AC1F-B3B63485C1AB}" type="pres">
      <dgm:prSet presAssocID="{470CFB5E-C277-4128-B760-09E905B3D522}" presName="rootComposite" presStyleCnt="0"/>
      <dgm:spPr/>
    </dgm:pt>
    <dgm:pt modelId="{15F9404C-E140-4A9F-98FB-45BB948129D4}" type="pres">
      <dgm:prSet presAssocID="{470CFB5E-C277-4128-B760-09E905B3D522}" presName="rootText" presStyleLbl="node2" presStyleIdx="0" presStyleCnt="6">
        <dgm:presLayoutVars>
          <dgm:chPref val="3"/>
        </dgm:presLayoutVars>
      </dgm:prSet>
      <dgm:spPr/>
    </dgm:pt>
    <dgm:pt modelId="{47C36141-61AA-492E-AF45-574AD2E9A8B7}" type="pres">
      <dgm:prSet presAssocID="{470CFB5E-C277-4128-B760-09E905B3D522}" presName="rootConnector" presStyleLbl="node2" presStyleIdx="0" presStyleCnt="6"/>
      <dgm:spPr/>
    </dgm:pt>
    <dgm:pt modelId="{B8DC5734-CB8E-43F5-8876-9918FC0FCC8A}" type="pres">
      <dgm:prSet presAssocID="{470CFB5E-C277-4128-B760-09E905B3D522}" presName="hierChild4" presStyleCnt="0"/>
      <dgm:spPr/>
    </dgm:pt>
    <dgm:pt modelId="{B4B6510E-4721-4B0D-94BC-B86E14D8A045}" type="pres">
      <dgm:prSet presAssocID="{470CFB5E-C277-4128-B760-09E905B3D522}" presName="hierChild5" presStyleCnt="0"/>
      <dgm:spPr/>
    </dgm:pt>
    <dgm:pt modelId="{A66B7FC9-24AF-459A-BDF3-DB8A60D1901B}" type="pres">
      <dgm:prSet presAssocID="{10C0FDBB-CC1F-4673-8BB2-D81092039F70}" presName="Name37" presStyleLbl="parChTrans1D2" presStyleIdx="1" presStyleCnt="6"/>
      <dgm:spPr/>
    </dgm:pt>
    <dgm:pt modelId="{6873079B-1567-4117-86E9-EB34A3AC74EE}" type="pres">
      <dgm:prSet presAssocID="{EDA1B42D-6131-4D18-8A03-17A79AE899A3}" presName="hierRoot2" presStyleCnt="0">
        <dgm:presLayoutVars>
          <dgm:hierBranch val="init"/>
        </dgm:presLayoutVars>
      </dgm:prSet>
      <dgm:spPr/>
    </dgm:pt>
    <dgm:pt modelId="{B815FFE0-9F97-455C-8386-DDCC1E0D3696}" type="pres">
      <dgm:prSet presAssocID="{EDA1B42D-6131-4D18-8A03-17A79AE899A3}" presName="rootComposite" presStyleCnt="0"/>
      <dgm:spPr/>
    </dgm:pt>
    <dgm:pt modelId="{550DF327-BE95-40BC-A118-8F590809D2CA}" type="pres">
      <dgm:prSet presAssocID="{EDA1B42D-6131-4D18-8A03-17A79AE899A3}" presName="rootText" presStyleLbl="node2" presStyleIdx="1" presStyleCnt="6">
        <dgm:presLayoutVars>
          <dgm:chPref val="3"/>
        </dgm:presLayoutVars>
      </dgm:prSet>
      <dgm:spPr/>
    </dgm:pt>
    <dgm:pt modelId="{91561006-F0A5-4FB5-8871-AF9CED51D2EC}" type="pres">
      <dgm:prSet presAssocID="{EDA1B42D-6131-4D18-8A03-17A79AE899A3}" presName="rootConnector" presStyleLbl="node2" presStyleIdx="1" presStyleCnt="6"/>
      <dgm:spPr/>
    </dgm:pt>
    <dgm:pt modelId="{E5FFF8F3-F525-4637-A6D2-C8B9DB489E09}" type="pres">
      <dgm:prSet presAssocID="{EDA1B42D-6131-4D18-8A03-17A79AE899A3}" presName="hierChild4" presStyleCnt="0"/>
      <dgm:spPr/>
    </dgm:pt>
    <dgm:pt modelId="{CFC23979-40B7-4ADF-9859-C20228350FE0}" type="pres">
      <dgm:prSet presAssocID="{EDA1B42D-6131-4D18-8A03-17A79AE899A3}" presName="hierChild5" presStyleCnt="0"/>
      <dgm:spPr/>
    </dgm:pt>
    <dgm:pt modelId="{FF728C7C-E4D2-4737-AC4D-8B90E3594EF7}" type="pres">
      <dgm:prSet presAssocID="{5840ADE6-A91F-41AE-B9CE-680F5688C69A}" presName="Name37" presStyleLbl="parChTrans1D2" presStyleIdx="2" presStyleCnt="6"/>
      <dgm:spPr/>
    </dgm:pt>
    <dgm:pt modelId="{408F4ACE-35B5-4A21-BC97-03ACE49D12F1}" type="pres">
      <dgm:prSet presAssocID="{58B34720-0343-4FF2-8354-05EF0C66E13A}" presName="hierRoot2" presStyleCnt="0">
        <dgm:presLayoutVars>
          <dgm:hierBranch val="init"/>
        </dgm:presLayoutVars>
      </dgm:prSet>
      <dgm:spPr/>
    </dgm:pt>
    <dgm:pt modelId="{347C3D1E-6D75-41A0-AFAD-E4372DF1B99B}" type="pres">
      <dgm:prSet presAssocID="{58B34720-0343-4FF2-8354-05EF0C66E13A}" presName="rootComposite" presStyleCnt="0"/>
      <dgm:spPr/>
    </dgm:pt>
    <dgm:pt modelId="{BC24F96E-35B4-4184-B158-3D2FE6865462}" type="pres">
      <dgm:prSet presAssocID="{58B34720-0343-4FF2-8354-05EF0C66E13A}" presName="rootText" presStyleLbl="node2" presStyleIdx="2" presStyleCnt="6">
        <dgm:presLayoutVars>
          <dgm:chPref val="3"/>
        </dgm:presLayoutVars>
      </dgm:prSet>
      <dgm:spPr/>
    </dgm:pt>
    <dgm:pt modelId="{F9FDC414-49CE-4671-ACCA-F5AA3B972E73}" type="pres">
      <dgm:prSet presAssocID="{58B34720-0343-4FF2-8354-05EF0C66E13A}" presName="rootConnector" presStyleLbl="node2" presStyleIdx="2" presStyleCnt="6"/>
      <dgm:spPr/>
    </dgm:pt>
    <dgm:pt modelId="{791A59C4-17A4-4365-B00E-3A603DB7DB17}" type="pres">
      <dgm:prSet presAssocID="{58B34720-0343-4FF2-8354-05EF0C66E13A}" presName="hierChild4" presStyleCnt="0"/>
      <dgm:spPr/>
    </dgm:pt>
    <dgm:pt modelId="{8F022FFF-F9D3-4432-A574-4BAD59833A83}" type="pres">
      <dgm:prSet presAssocID="{58B34720-0343-4FF2-8354-05EF0C66E13A}" presName="hierChild5" presStyleCnt="0"/>
      <dgm:spPr/>
    </dgm:pt>
    <dgm:pt modelId="{623ED2F5-5A32-474E-B173-C5A12D678E62}" type="pres">
      <dgm:prSet presAssocID="{D4F3CE99-D505-4D84-8736-55E4EEE6CD8F}" presName="Name37" presStyleLbl="parChTrans1D2" presStyleIdx="3" presStyleCnt="6"/>
      <dgm:spPr/>
    </dgm:pt>
    <dgm:pt modelId="{5B0E5A2C-97C7-4866-AA2C-EE52CFDF72B2}" type="pres">
      <dgm:prSet presAssocID="{ADEB20DC-483D-4A05-9BDF-40EF18FE91A3}" presName="hierRoot2" presStyleCnt="0">
        <dgm:presLayoutVars>
          <dgm:hierBranch val="init"/>
        </dgm:presLayoutVars>
      </dgm:prSet>
      <dgm:spPr/>
    </dgm:pt>
    <dgm:pt modelId="{9A3BF969-5090-470F-9B78-A8D518926EB1}" type="pres">
      <dgm:prSet presAssocID="{ADEB20DC-483D-4A05-9BDF-40EF18FE91A3}" presName="rootComposite" presStyleCnt="0"/>
      <dgm:spPr/>
    </dgm:pt>
    <dgm:pt modelId="{D6B71E49-292D-4B50-913F-E00DF94BD3F8}" type="pres">
      <dgm:prSet presAssocID="{ADEB20DC-483D-4A05-9BDF-40EF18FE91A3}" presName="rootText" presStyleLbl="node2" presStyleIdx="3" presStyleCnt="6">
        <dgm:presLayoutVars>
          <dgm:chPref val="3"/>
        </dgm:presLayoutVars>
      </dgm:prSet>
      <dgm:spPr/>
    </dgm:pt>
    <dgm:pt modelId="{FD4A500B-6B5B-45BC-A923-06CC900C9E02}" type="pres">
      <dgm:prSet presAssocID="{ADEB20DC-483D-4A05-9BDF-40EF18FE91A3}" presName="rootConnector" presStyleLbl="node2" presStyleIdx="3" presStyleCnt="6"/>
      <dgm:spPr/>
    </dgm:pt>
    <dgm:pt modelId="{2007337A-38C8-48CE-A7AC-4CDF78EBBF8F}" type="pres">
      <dgm:prSet presAssocID="{ADEB20DC-483D-4A05-9BDF-40EF18FE91A3}" presName="hierChild4" presStyleCnt="0"/>
      <dgm:spPr/>
    </dgm:pt>
    <dgm:pt modelId="{50783F50-8DFC-4EE4-97B3-2AD7F3CA35C8}" type="pres">
      <dgm:prSet presAssocID="{ADEB20DC-483D-4A05-9BDF-40EF18FE91A3}" presName="hierChild5" presStyleCnt="0"/>
      <dgm:spPr/>
    </dgm:pt>
    <dgm:pt modelId="{F0AA857F-29BF-42E0-BA2F-C06CF9C68DB0}" type="pres">
      <dgm:prSet presAssocID="{FD3F5796-B821-41EB-B535-7911AC79C447}" presName="Name37" presStyleLbl="parChTrans1D2" presStyleIdx="4" presStyleCnt="6"/>
      <dgm:spPr/>
    </dgm:pt>
    <dgm:pt modelId="{F3CDEC4B-A741-415C-833A-76DD03D3419E}" type="pres">
      <dgm:prSet presAssocID="{F9E1AD85-7304-4608-8517-68A9336E7516}" presName="hierRoot2" presStyleCnt="0">
        <dgm:presLayoutVars>
          <dgm:hierBranch val="init"/>
        </dgm:presLayoutVars>
      </dgm:prSet>
      <dgm:spPr/>
    </dgm:pt>
    <dgm:pt modelId="{90AB401D-28B4-485D-9ABF-CAF1E11063B8}" type="pres">
      <dgm:prSet presAssocID="{F9E1AD85-7304-4608-8517-68A9336E7516}" presName="rootComposite" presStyleCnt="0"/>
      <dgm:spPr/>
    </dgm:pt>
    <dgm:pt modelId="{60201087-3C19-441B-BEE2-4A1D673424CF}" type="pres">
      <dgm:prSet presAssocID="{F9E1AD85-7304-4608-8517-68A9336E7516}" presName="rootText" presStyleLbl="node2" presStyleIdx="4" presStyleCnt="6">
        <dgm:presLayoutVars>
          <dgm:chPref val="3"/>
        </dgm:presLayoutVars>
      </dgm:prSet>
      <dgm:spPr/>
    </dgm:pt>
    <dgm:pt modelId="{EFAF8D03-9F20-4B86-975F-560721C788E9}" type="pres">
      <dgm:prSet presAssocID="{F9E1AD85-7304-4608-8517-68A9336E7516}" presName="rootConnector" presStyleLbl="node2" presStyleIdx="4" presStyleCnt="6"/>
      <dgm:spPr/>
    </dgm:pt>
    <dgm:pt modelId="{EABD37C1-8799-44CA-81F9-5096DDEEB8E7}" type="pres">
      <dgm:prSet presAssocID="{F9E1AD85-7304-4608-8517-68A9336E7516}" presName="hierChild4" presStyleCnt="0"/>
      <dgm:spPr/>
    </dgm:pt>
    <dgm:pt modelId="{7AED1E41-58C2-4378-BD36-7B243E048227}" type="pres">
      <dgm:prSet presAssocID="{F9E1AD85-7304-4608-8517-68A9336E7516}" presName="hierChild5" presStyleCnt="0"/>
      <dgm:spPr/>
    </dgm:pt>
    <dgm:pt modelId="{49EF2124-0B99-4ADB-BE6C-15EF558C0C60}" type="pres">
      <dgm:prSet presAssocID="{570F8A1C-D06C-4DC5-96C2-CBDB32F299C3}" presName="Name37" presStyleLbl="parChTrans1D2" presStyleIdx="5" presStyleCnt="6"/>
      <dgm:spPr/>
    </dgm:pt>
    <dgm:pt modelId="{8EEAA285-22F1-4F00-8811-F301AEBAA6EE}" type="pres">
      <dgm:prSet presAssocID="{E1EAC6E4-5A3D-4DEA-9BE4-8AF5C70DC065}" presName="hierRoot2" presStyleCnt="0">
        <dgm:presLayoutVars>
          <dgm:hierBranch val="init"/>
        </dgm:presLayoutVars>
      </dgm:prSet>
      <dgm:spPr/>
    </dgm:pt>
    <dgm:pt modelId="{EFF31CED-8A45-458F-AEA1-E2854C30EE1A}" type="pres">
      <dgm:prSet presAssocID="{E1EAC6E4-5A3D-4DEA-9BE4-8AF5C70DC065}" presName="rootComposite" presStyleCnt="0"/>
      <dgm:spPr/>
    </dgm:pt>
    <dgm:pt modelId="{A2B0F24D-AB31-431E-8E4D-8FF4A5246626}" type="pres">
      <dgm:prSet presAssocID="{E1EAC6E4-5A3D-4DEA-9BE4-8AF5C70DC065}" presName="rootText" presStyleLbl="node2" presStyleIdx="5" presStyleCnt="6">
        <dgm:presLayoutVars>
          <dgm:chPref val="3"/>
        </dgm:presLayoutVars>
      </dgm:prSet>
      <dgm:spPr/>
    </dgm:pt>
    <dgm:pt modelId="{FB5D06B9-45FF-4149-B4B6-DC1CBA030EA3}" type="pres">
      <dgm:prSet presAssocID="{E1EAC6E4-5A3D-4DEA-9BE4-8AF5C70DC065}" presName="rootConnector" presStyleLbl="node2" presStyleIdx="5" presStyleCnt="6"/>
      <dgm:spPr/>
    </dgm:pt>
    <dgm:pt modelId="{B72BD16F-6D95-4BC6-83BD-8453CF4700E2}" type="pres">
      <dgm:prSet presAssocID="{E1EAC6E4-5A3D-4DEA-9BE4-8AF5C70DC065}" presName="hierChild4" presStyleCnt="0"/>
      <dgm:spPr/>
    </dgm:pt>
    <dgm:pt modelId="{5187B13C-18BA-4EED-89CD-680A1EFA9EEF}" type="pres">
      <dgm:prSet presAssocID="{E1EAC6E4-5A3D-4DEA-9BE4-8AF5C70DC065}" presName="hierChild5" presStyleCnt="0"/>
      <dgm:spPr/>
    </dgm:pt>
    <dgm:pt modelId="{18039C14-E37D-4949-A759-377674F44F44}" type="pres">
      <dgm:prSet presAssocID="{AA838416-820E-489F-B6B4-69DEAB8C6B6A}" presName="hierChild3" presStyleCnt="0"/>
      <dgm:spPr/>
    </dgm:pt>
  </dgm:ptLst>
  <dgm:cxnLst>
    <dgm:cxn modelId="{2A6F9704-F38C-425D-8CE8-745F95CBF2C7}" type="presOf" srcId="{ADEB20DC-483D-4A05-9BDF-40EF18FE91A3}" destId="{FD4A500B-6B5B-45BC-A923-06CC900C9E02}" srcOrd="1" destOrd="0" presId="urn:microsoft.com/office/officeart/2005/8/layout/orgChart1"/>
    <dgm:cxn modelId="{111C2909-350C-4878-B9AF-0907FF515168}" type="presOf" srcId="{58B34720-0343-4FF2-8354-05EF0C66E13A}" destId="{F9FDC414-49CE-4671-ACCA-F5AA3B972E73}" srcOrd="1" destOrd="0" presId="urn:microsoft.com/office/officeart/2005/8/layout/orgChart1"/>
    <dgm:cxn modelId="{5EF93D0A-8E98-4F86-BC19-9AB0F65C8298}" srcId="{AA838416-820E-489F-B6B4-69DEAB8C6B6A}" destId="{58B34720-0343-4FF2-8354-05EF0C66E13A}" srcOrd="2" destOrd="0" parTransId="{5840ADE6-A91F-41AE-B9CE-680F5688C69A}" sibTransId="{159E1A11-0559-4525-8637-760A51956622}"/>
    <dgm:cxn modelId="{7782D30C-20A0-482C-A375-5F4ACA8A54B6}" type="presOf" srcId="{1C9261FE-D346-4D70-A597-AE3E2BF36F0B}" destId="{CACB596F-BC8A-4BA7-A463-E95F9ED9711D}" srcOrd="0" destOrd="0" presId="urn:microsoft.com/office/officeart/2005/8/layout/orgChart1"/>
    <dgm:cxn modelId="{0C521E22-A950-4B43-AA5E-AEB75F91F0A9}" type="presOf" srcId="{ADEB20DC-483D-4A05-9BDF-40EF18FE91A3}" destId="{D6B71E49-292D-4B50-913F-E00DF94BD3F8}" srcOrd="0" destOrd="0" presId="urn:microsoft.com/office/officeart/2005/8/layout/orgChart1"/>
    <dgm:cxn modelId="{1F373C22-CD8B-4AB3-B314-D88E40B9696C}" type="presOf" srcId="{58B34720-0343-4FF2-8354-05EF0C66E13A}" destId="{BC24F96E-35B4-4184-B158-3D2FE6865462}" srcOrd="0" destOrd="0" presId="urn:microsoft.com/office/officeart/2005/8/layout/orgChart1"/>
    <dgm:cxn modelId="{BF972C27-5F4D-4749-8A7C-3978F67A7634}" srcId="{AA838416-820E-489F-B6B4-69DEAB8C6B6A}" destId="{ADEB20DC-483D-4A05-9BDF-40EF18FE91A3}" srcOrd="3" destOrd="0" parTransId="{D4F3CE99-D505-4D84-8736-55E4EEE6CD8F}" sibTransId="{F01BFE5C-98C8-4B0C-96C4-CEAC95B9BF89}"/>
    <dgm:cxn modelId="{03C52B32-F52F-40D2-AB5F-A6A2AB149AF0}" srcId="{1C9261FE-D346-4D70-A597-AE3E2BF36F0B}" destId="{AA838416-820E-489F-B6B4-69DEAB8C6B6A}" srcOrd="0" destOrd="0" parTransId="{7EF3C735-D109-4CB6-9884-96404392F1DF}" sibTransId="{E6DDAF1A-C72E-4A9E-949C-4AD7CD6C34CE}"/>
    <dgm:cxn modelId="{A2A8D435-D9E3-4015-9D8D-C90443468DF3}" type="presOf" srcId="{10C0FDBB-CC1F-4673-8BB2-D81092039F70}" destId="{A66B7FC9-24AF-459A-BDF3-DB8A60D1901B}" srcOrd="0" destOrd="0" presId="urn:microsoft.com/office/officeart/2005/8/layout/orgChart1"/>
    <dgm:cxn modelId="{F301FA36-B511-4BAE-A337-E8D9992650AC}" type="presOf" srcId="{5840ADE6-A91F-41AE-B9CE-680F5688C69A}" destId="{FF728C7C-E4D2-4737-AC4D-8B90E3594EF7}" srcOrd="0" destOrd="0" presId="urn:microsoft.com/office/officeart/2005/8/layout/orgChart1"/>
    <dgm:cxn modelId="{F2FAA239-FA1F-4949-9B5E-A04F07AA2B0F}" type="presOf" srcId="{EDA1B42D-6131-4D18-8A03-17A79AE899A3}" destId="{550DF327-BE95-40BC-A118-8F590809D2CA}" srcOrd="0" destOrd="0" presId="urn:microsoft.com/office/officeart/2005/8/layout/orgChart1"/>
    <dgm:cxn modelId="{CFB7843E-F301-41BD-825B-CC944AD43142}" type="presOf" srcId="{D4F3CE99-D505-4D84-8736-55E4EEE6CD8F}" destId="{623ED2F5-5A32-474E-B173-C5A12D678E62}" srcOrd="0" destOrd="0" presId="urn:microsoft.com/office/officeart/2005/8/layout/orgChart1"/>
    <dgm:cxn modelId="{51AF8360-BCCD-4A15-9EAB-C5B3BBC0C109}" type="presOf" srcId="{E1EAC6E4-5A3D-4DEA-9BE4-8AF5C70DC065}" destId="{A2B0F24D-AB31-431E-8E4D-8FF4A5246626}" srcOrd="0" destOrd="0" presId="urn:microsoft.com/office/officeart/2005/8/layout/orgChart1"/>
    <dgm:cxn modelId="{05419C6C-378B-4DED-AC90-06A19097C1EE}" type="presOf" srcId="{BEB4193B-D0A9-4F2B-92DE-ED9CC0794DBE}" destId="{4C3228C7-7538-4863-B5AB-A21ED04ACEBD}" srcOrd="0" destOrd="0" presId="urn:microsoft.com/office/officeart/2005/8/layout/orgChart1"/>
    <dgm:cxn modelId="{14F89D83-BDAC-4C10-BAD4-B9E308BC111B}" type="presOf" srcId="{470CFB5E-C277-4128-B760-09E905B3D522}" destId="{47C36141-61AA-492E-AF45-574AD2E9A8B7}" srcOrd="1" destOrd="0" presId="urn:microsoft.com/office/officeart/2005/8/layout/orgChart1"/>
    <dgm:cxn modelId="{F239F984-F000-4845-BAD6-535B33ACC0C8}" type="presOf" srcId="{F9E1AD85-7304-4608-8517-68A9336E7516}" destId="{EFAF8D03-9F20-4B86-975F-560721C788E9}" srcOrd="1" destOrd="0" presId="urn:microsoft.com/office/officeart/2005/8/layout/orgChart1"/>
    <dgm:cxn modelId="{FEA9BFAD-4DC7-4AB2-8836-B87C04F030AA}" type="presOf" srcId="{EDA1B42D-6131-4D18-8A03-17A79AE899A3}" destId="{91561006-F0A5-4FB5-8871-AF9CED51D2EC}" srcOrd="1" destOrd="0" presId="urn:microsoft.com/office/officeart/2005/8/layout/orgChart1"/>
    <dgm:cxn modelId="{8F5A66B5-5859-4630-92C1-3A57EEFF416E}" type="presOf" srcId="{570F8A1C-D06C-4DC5-96C2-CBDB32F299C3}" destId="{49EF2124-0B99-4ADB-BE6C-15EF558C0C60}" srcOrd="0" destOrd="0" presId="urn:microsoft.com/office/officeart/2005/8/layout/orgChart1"/>
    <dgm:cxn modelId="{AB0EE4B5-1ABE-4B43-A613-A2D4A13D2476}" type="presOf" srcId="{AA838416-820E-489F-B6B4-69DEAB8C6B6A}" destId="{E23EE797-8957-41F9-BEBB-1B51043490B1}" srcOrd="1" destOrd="0" presId="urn:microsoft.com/office/officeart/2005/8/layout/orgChart1"/>
    <dgm:cxn modelId="{C5D8F6CE-5932-44D2-B5EE-F436CA33FD86}" type="presOf" srcId="{470CFB5E-C277-4128-B760-09E905B3D522}" destId="{15F9404C-E140-4A9F-98FB-45BB948129D4}" srcOrd="0" destOrd="0" presId="urn:microsoft.com/office/officeart/2005/8/layout/orgChart1"/>
    <dgm:cxn modelId="{236A55D4-7BEA-4F1F-B66C-C6B486274BF4}" srcId="{AA838416-820E-489F-B6B4-69DEAB8C6B6A}" destId="{EDA1B42D-6131-4D18-8A03-17A79AE899A3}" srcOrd="1" destOrd="0" parTransId="{10C0FDBB-CC1F-4673-8BB2-D81092039F70}" sibTransId="{21577D32-8693-4BAE-8D6B-662C40A9BD9A}"/>
    <dgm:cxn modelId="{7EC6F0DA-EA6F-446A-B8D8-F9505D52E962}" srcId="{AA838416-820E-489F-B6B4-69DEAB8C6B6A}" destId="{470CFB5E-C277-4128-B760-09E905B3D522}" srcOrd="0" destOrd="0" parTransId="{BEB4193B-D0A9-4F2B-92DE-ED9CC0794DBE}" sibTransId="{8DC2A73C-843F-47ED-A33B-57C8CE8904A1}"/>
    <dgm:cxn modelId="{49049AE3-CCD2-49CA-A7EC-346D052A689D}" type="presOf" srcId="{F9E1AD85-7304-4608-8517-68A9336E7516}" destId="{60201087-3C19-441B-BEE2-4A1D673424CF}" srcOrd="0" destOrd="0" presId="urn:microsoft.com/office/officeart/2005/8/layout/orgChart1"/>
    <dgm:cxn modelId="{92E04FE5-C683-4CCA-8CF1-A824140AB636}" srcId="{AA838416-820E-489F-B6B4-69DEAB8C6B6A}" destId="{E1EAC6E4-5A3D-4DEA-9BE4-8AF5C70DC065}" srcOrd="5" destOrd="0" parTransId="{570F8A1C-D06C-4DC5-96C2-CBDB32F299C3}" sibTransId="{603AE8BC-A1C7-47BF-92E8-ED26C3184F2F}"/>
    <dgm:cxn modelId="{11BF74EB-ABD4-45AE-BFE5-15C088E825F6}" type="presOf" srcId="{FD3F5796-B821-41EB-B535-7911AC79C447}" destId="{F0AA857F-29BF-42E0-BA2F-C06CF9C68DB0}" srcOrd="0" destOrd="0" presId="urn:microsoft.com/office/officeart/2005/8/layout/orgChart1"/>
    <dgm:cxn modelId="{B8AC66F2-EF4D-4470-861F-84FD7EE1F096}" srcId="{AA838416-820E-489F-B6B4-69DEAB8C6B6A}" destId="{F9E1AD85-7304-4608-8517-68A9336E7516}" srcOrd="4" destOrd="0" parTransId="{FD3F5796-B821-41EB-B535-7911AC79C447}" sibTransId="{31E90ABA-6112-46DA-9211-6AE011708D9F}"/>
    <dgm:cxn modelId="{CFF143F4-EB2D-4955-A9E4-D08B68F55A21}" type="presOf" srcId="{E1EAC6E4-5A3D-4DEA-9BE4-8AF5C70DC065}" destId="{FB5D06B9-45FF-4149-B4B6-DC1CBA030EA3}" srcOrd="1" destOrd="0" presId="urn:microsoft.com/office/officeart/2005/8/layout/orgChart1"/>
    <dgm:cxn modelId="{FD5770FC-C45E-4722-9D05-33172C39F511}" type="presOf" srcId="{AA838416-820E-489F-B6B4-69DEAB8C6B6A}" destId="{04DB1257-D6CD-4944-8514-DE0EC927ECFF}" srcOrd="0" destOrd="0" presId="urn:microsoft.com/office/officeart/2005/8/layout/orgChart1"/>
    <dgm:cxn modelId="{A8A54B4F-163D-4622-8490-B9C32D22A7AD}" type="presParOf" srcId="{CACB596F-BC8A-4BA7-A463-E95F9ED9711D}" destId="{F3053C49-3D14-4CE6-8948-C9D14B8E6428}" srcOrd="0" destOrd="0" presId="urn:microsoft.com/office/officeart/2005/8/layout/orgChart1"/>
    <dgm:cxn modelId="{052D34C9-0B46-42C3-985F-0FDB1F6A6B17}" type="presParOf" srcId="{F3053C49-3D14-4CE6-8948-C9D14B8E6428}" destId="{96A769FD-9238-48B2-9217-18C654F31364}" srcOrd="0" destOrd="0" presId="urn:microsoft.com/office/officeart/2005/8/layout/orgChart1"/>
    <dgm:cxn modelId="{C48DBAFE-4B82-4F38-9D90-592643C072CA}" type="presParOf" srcId="{96A769FD-9238-48B2-9217-18C654F31364}" destId="{04DB1257-D6CD-4944-8514-DE0EC927ECFF}" srcOrd="0" destOrd="0" presId="urn:microsoft.com/office/officeart/2005/8/layout/orgChart1"/>
    <dgm:cxn modelId="{41405B1A-15CD-4CC6-81FD-3F6282969FCD}" type="presParOf" srcId="{96A769FD-9238-48B2-9217-18C654F31364}" destId="{E23EE797-8957-41F9-BEBB-1B51043490B1}" srcOrd="1" destOrd="0" presId="urn:microsoft.com/office/officeart/2005/8/layout/orgChart1"/>
    <dgm:cxn modelId="{FE149E08-3A36-48A1-A2E0-012EEA538A7E}" type="presParOf" srcId="{F3053C49-3D14-4CE6-8948-C9D14B8E6428}" destId="{CEA12BAA-E6DB-4DBB-A8CF-3D17A47F6261}" srcOrd="1" destOrd="0" presId="urn:microsoft.com/office/officeart/2005/8/layout/orgChart1"/>
    <dgm:cxn modelId="{CFF99A30-4F6B-4DD0-B0BF-BAFAE1E81077}" type="presParOf" srcId="{CEA12BAA-E6DB-4DBB-A8CF-3D17A47F6261}" destId="{4C3228C7-7538-4863-B5AB-A21ED04ACEBD}" srcOrd="0" destOrd="0" presId="urn:microsoft.com/office/officeart/2005/8/layout/orgChart1"/>
    <dgm:cxn modelId="{64EEABCE-1F2D-4BF5-962D-46734BB2F9AA}" type="presParOf" srcId="{CEA12BAA-E6DB-4DBB-A8CF-3D17A47F6261}" destId="{001C2219-247A-4AB1-9B05-B1778780A509}" srcOrd="1" destOrd="0" presId="urn:microsoft.com/office/officeart/2005/8/layout/orgChart1"/>
    <dgm:cxn modelId="{8965AEFE-838A-4F50-BE44-B95980D6D16C}" type="presParOf" srcId="{001C2219-247A-4AB1-9B05-B1778780A509}" destId="{8E250E72-50B5-43BF-AC1F-B3B63485C1AB}" srcOrd="0" destOrd="0" presId="urn:microsoft.com/office/officeart/2005/8/layout/orgChart1"/>
    <dgm:cxn modelId="{FCD6E1C0-E69A-4393-AAFE-ADF6A5735A8E}" type="presParOf" srcId="{8E250E72-50B5-43BF-AC1F-B3B63485C1AB}" destId="{15F9404C-E140-4A9F-98FB-45BB948129D4}" srcOrd="0" destOrd="0" presId="urn:microsoft.com/office/officeart/2005/8/layout/orgChart1"/>
    <dgm:cxn modelId="{849E3899-19ED-4D4B-AC8C-F44DA9032671}" type="presParOf" srcId="{8E250E72-50B5-43BF-AC1F-B3B63485C1AB}" destId="{47C36141-61AA-492E-AF45-574AD2E9A8B7}" srcOrd="1" destOrd="0" presId="urn:microsoft.com/office/officeart/2005/8/layout/orgChart1"/>
    <dgm:cxn modelId="{923D2B86-A1A5-44CB-B848-0E84FA5E5065}" type="presParOf" srcId="{001C2219-247A-4AB1-9B05-B1778780A509}" destId="{B8DC5734-CB8E-43F5-8876-9918FC0FCC8A}" srcOrd="1" destOrd="0" presId="urn:microsoft.com/office/officeart/2005/8/layout/orgChart1"/>
    <dgm:cxn modelId="{5E0BE5BF-6F58-4BAB-9EAA-07115B5C0B2A}" type="presParOf" srcId="{001C2219-247A-4AB1-9B05-B1778780A509}" destId="{B4B6510E-4721-4B0D-94BC-B86E14D8A045}" srcOrd="2" destOrd="0" presId="urn:microsoft.com/office/officeart/2005/8/layout/orgChart1"/>
    <dgm:cxn modelId="{69ABDB45-20EA-49ED-AC1E-61E9149F4AAD}" type="presParOf" srcId="{CEA12BAA-E6DB-4DBB-A8CF-3D17A47F6261}" destId="{A66B7FC9-24AF-459A-BDF3-DB8A60D1901B}" srcOrd="2" destOrd="0" presId="urn:microsoft.com/office/officeart/2005/8/layout/orgChart1"/>
    <dgm:cxn modelId="{D029672A-E599-4985-87B4-80C51298EF74}" type="presParOf" srcId="{CEA12BAA-E6DB-4DBB-A8CF-3D17A47F6261}" destId="{6873079B-1567-4117-86E9-EB34A3AC74EE}" srcOrd="3" destOrd="0" presId="urn:microsoft.com/office/officeart/2005/8/layout/orgChart1"/>
    <dgm:cxn modelId="{B1A0EDB9-F242-492E-A34A-422A0F9D4759}" type="presParOf" srcId="{6873079B-1567-4117-86E9-EB34A3AC74EE}" destId="{B815FFE0-9F97-455C-8386-DDCC1E0D3696}" srcOrd="0" destOrd="0" presId="urn:microsoft.com/office/officeart/2005/8/layout/orgChart1"/>
    <dgm:cxn modelId="{5E2BC251-DCDB-4C69-AB3B-5CE5743A4464}" type="presParOf" srcId="{B815FFE0-9F97-455C-8386-DDCC1E0D3696}" destId="{550DF327-BE95-40BC-A118-8F590809D2CA}" srcOrd="0" destOrd="0" presId="urn:microsoft.com/office/officeart/2005/8/layout/orgChart1"/>
    <dgm:cxn modelId="{5F4189FA-72E3-4E1B-822A-0C75934010D0}" type="presParOf" srcId="{B815FFE0-9F97-455C-8386-DDCC1E0D3696}" destId="{91561006-F0A5-4FB5-8871-AF9CED51D2EC}" srcOrd="1" destOrd="0" presId="urn:microsoft.com/office/officeart/2005/8/layout/orgChart1"/>
    <dgm:cxn modelId="{571B47A0-3865-42A9-B5CA-BBCDD68171D8}" type="presParOf" srcId="{6873079B-1567-4117-86E9-EB34A3AC74EE}" destId="{E5FFF8F3-F525-4637-A6D2-C8B9DB489E09}" srcOrd="1" destOrd="0" presId="urn:microsoft.com/office/officeart/2005/8/layout/orgChart1"/>
    <dgm:cxn modelId="{819CB238-683E-4F4C-AEEC-B2C09E8ED047}" type="presParOf" srcId="{6873079B-1567-4117-86E9-EB34A3AC74EE}" destId="{CFC23979-40B7-4ADF-9859-C20228350FE0}" srcOrd="2" destOrd="0" presId="urn:microsoft.com/office/officeart/2005/8/layout/orgChart1"/>
    <dgm:cxn modelId="{979D730F-27DD-4389-B959-EA23D91325C3}" type="presParOf" srcId="{CEA12BAA-E6DB-4DBB-A8CF-3D17A47F6261}" destId="{FF728C7C-E4D2-4737-AC4D-8B90E3594EF7}" srcOrd="4" destOrd="0" presId="urn:microsoft.com/office/officeart/2005/8/layout/orgChart1"/>
    <dgm:cxn modelId="{FBE5E516-7242-49F6-8A18-EACA872F969E}" type="presParOf" srcId="{CEA12BAA-E6DB-4DBB-A8CF-3D17A47F6261}" destId="{408F4ACE-35B5-4A21-BC97-03ACE49D12F1}" srcOrd="5" destOrd="0" presId="urn:microsoft.com/office/officeart/2005/8/layout/orgChart1"/>
    <dgm:cxn modelId="{49B475C0-75AC-4CEE-B065-3899C79A1637}" type="presParOf" srcId="{408F4ACE-35B5-4A21-BC97-03ACE49D12F1}" destId="{347C3D1E-6D75-41A0-AFAD-E4372DF1B99B}" srcOrd="0" destOrd="0" presId="urn:microsoft.com/office/officeart/2005/8/layout/orgChart1"/>
    <dgm:cxn modelId="{E28BD726-B7F0-46C1-AE91-28058A588FE6}" type="presParOf" srcId="{347C3D1E-6D75-41A0-AFAD-E4372DF1B99B}" destId="{BC24F96E-35B4-4184-B158-3D2FE6865462}" srcOrd="0" destOrd="0" presId="urn:microsoft.com/office/officeart/2005/8/layout/orgChart1"/>
    <dgm:cxn modelId="{22460678-53FC-402A-8B30-FB2F2A2B2E54}" type="presParOf" srcId="{347C3D1E-6D75-41A0-AFAD-E4372DF1B99B}" destId="{F9FDC414-49CE-4671-ACCA-F5AA3B972E73}" srcOrd="1" destOrd="0" presId="urn:microsoft.com/office/officeart/2005/8/layout/orgChart1"/>
    <dgm:cxn modelId="{6885AB82-5794-4B10-8DD1-975D717BEE1F}" type="presParOf" srcId="{408F4ACE-35B5-4A21-BC97-03ACE49D12F1}" destId="{791A59C4-17A4-4365-B00E-3A603DB7DB17}" srcOrd="1" destOrd="0" presId="urn:microsoft.com/office/officeart/2005/8/layout/orgChart1"/>
    <dgm:cxn modelId="{16B4CFE4-65C2-49F7-915B-9AE5D812DFA6}" type="presParOf" srcId="{408F4ACE-35B5-4A21-BC97-03ACE49D12F1}" destId="{8F022FFF-F9D3-4432-A574-4BAD59833A83}" srcOrd="2" destOrd="0" presId="urn:microsoft.com/office/officeart/2005/8/layout/orgChart1"/>
    <dgm:cxn modelId="{6F120D8A-5DB1-4827-98B3-CA51F8DE8690}" type="presParOf" srcId="{CEA12BAA-E6DB-4DBB-A8CF-3D17A47F6261}" destId="{623ED2F5-5A32-474E-B173-C5A12D678E62}" srcOrd="6" destOrd="0" presId="urn:microsoft.com/office/officeart/2005/8/layout/orgChart1"/>
    <dgm:cxn modelId="{54A16647-4DA9-41A2-8F80-305D35A6BBF6}" type="presParOf" srcId="{CEA12BAA-E6DB-4DBB-A8CF-3D17A47F6261}" destId="{5B0E5A2C-97C7-4866-AA2C-EE52CFDF72B2}" srcOrd="7" destOrd="0" presId="urn:microsoft.com/office/officeart/2005/8/layout/orgChart1"/>
    <dgm:cxn modelId="{FDF5CAFD-D6E9-40F4-93D6-04C44F827668}" type="presParOf" srcId="{5B0E5A2C-97C7-4866-AA2C-EE52CFDF72B2}" destId="{9A3BF969-5090-470F-9B78-A8D518926EB1}" srcOrd="0" destOrd="0" presId="urn:microsoft.com/office/officeart/2005/8/layout/orgChart1"/>
    <dgm:cxn modelId="{C03A8E1E-6931-488E-AB2C-AF1CC25CA661}" type="presParOf" srcId="{9A3BF969-5090-470F-9B78-A8D518926EB1}" destId="{D6B71E49-292D-4B50-913F-E00DF94BD3F8}" srcOrd="0" destOrd="0" presId="urn:microsoft.com/office/officeart/2005/8/layout/orgChart1"/>
    <dgm:cxn modelId="{23DB9175-65E9-4437-90FD-1A193DB20851}" type="presParOf" srcId="{9A3BF969-5090-470F-9B78-A8D518926EB1}" destId="{FD4A500B-6B5B-45BC-A923-06CC900C9E02}" srcOrd="1" destOrd="0" presId="urn:microsoft.com/office/officeart/2005/8/layout/orgChart1"/>
    <dgm:cxn modelId="{A6E753DA-5296-42DC-812D-DCBE57BE7FA3}" type="presParOf" srcId="{5B0E5A2C-97C7-4866-AA2C-EE52CFDF72B2}" destId="{2007337A-38C8-48CE-A7AC-4CDF78EBBF8F}" srcOrd="1" destOrd="0" presId="urn:microsoft.com/office/officeart/2005/8/layout/orgChart1"/>
    <dgm:cxn modelId="{C136BA3A-DF5F-4987-8013-CA92111110A5}" type="presParOf" srcId="{5B0E5A2C-97C7-4866-AA2C-EE52CFDF72B2}" destId="{50783F50-8DFC-4EE4-97B3-2AD7F3CA35C8}" srcOrd="2" destOrd="0" presId="urn:microsoft.com/office/officeart/2005/8/layout/orgChart1"/>
    <dgm:cxn modelId="{38C960DC-1F2D-48D2-87C4-7D6BC5B544EC}" type="presParOf" srcId="{CEA12BAA-E6DB-4DBB-A8CF-3D17A47F6261}" destId="{F0AA857F-29BF-42E0-BA2F-C06CF9C68DB0}" srcOrd="8" destOrd="0" presId="urn:microsoft.com/office/officeart/2005/8/layout/orgChart1"/>
    <dgm:cxn modelId="{DC331D35-FF00-4453-A3E5-9EBCF6A8667B}" type="presParOf" srcId="{CEA12BAA-E6DB-4DBB-A8CF-3D17A47F6261}" destId="{F3CDEC4B-A741-415C-833A-76DD03D3419E}" srcOrd="9" destOrd="0" presId="urn:microsoft.com/office/officeart/2005/8/layout/orgChart1"/>
    <dgm:cxn modelId="{143102F3-9AAD-4518-8221-4527A3AFDDA1}" type="presParOf" srcId="{F3CDEC4B-A741-415C-833A-76DD03D3419E}" destId="{90AB401D-28B4-485D-9ABF-CAF1E11063B8}" srcOrd="0" destOrd="0" presId="urn:microsoft.com/office/officeart/2005/8/layout/orgChart1"/>
    <dgm:cxn modelId="{D3FB3BBD-B81E-4E9E-AF6D-0E9D12098A5F}" type="presParOf" srcId="{90AB401D-28B4-485D-9ABF-CAF1E11063B8}" destId="{60201087-3C19-441B-BEE2-4A1D673424CF}" srcOrd="0" destOrd="0" presId="urn:microsoft.com/office/officeart/2005/8/layout/orgChart1"/>
    <dgm:cxn modelId="{811269DA-8439-4351-B3CA-939313DD7294}" type="presParOf" srcId="{90AB401D-28B4-485D-9ABF-CAF1E11063B8}" destId="{EFAF8D03-9F20-4B86-975F-560721C788E9}" srcOrd="1" destOrd="0" presId="urn:microsoft.com/office/officeart/2005/8/layout/orgChart1"/>
    <dgm:cxn modelId="{F5470010-BFD4-45C2-965F-D7EEE4DA14B6}" type="presParOf" srcId="{F3CDEC4B-A741-415C-833A-76DD03D3419E}" destId="{EABD37C1-8799-44CA-81F9-5096DDEEB8E7}" srcOrd="1" destOrd="0" presId="urn:microsoft.com/office/officeart/2005/8/layout/orgChart1"/>
    <dgm:cxn modelId="{850A0548-1C9A-4FDD-9CC7-996CD41508DA}" type="presParOf" srcId="{F3CDEC4B-A741-415C-833A-76DD03D3419E}" destId="{7AED1E41-58C2-4378-BD36-7B243E048227}" srcOrd="2" destOrd="0" presId="urn:microsoft.com/office/officeart/2005/8/layout/orgChart1"/>
    <dgm:cxn modelId="{13197A85-E99A-448D-AF37-122D14D5529B}" type="presParOf" srcId="{CEA12BAA-E6DB-4DBB-A8CF-3D17A47F6261}" destId="{49EF2124-0B99-4ADB-BE6C-15EF558C0C60}" srcOrd="10" destOrd="0" presId="urn:microsoft.com/office/officeart/2005/8/layout/orgChart1"/>
    <dgm:cxn modelId="{A55FB901-5CDF-4732-99FF-50AB4A9D68A8}" type="presParOf" srcId="{CEA12BAA-E6DB-4DBB-A8CF-3D17A47F6261}" destId="{8EEAA285-22F1-4F00-8811-F301AEBAA6EE}" srcOrd="11" destOrd="0" presId="urn:microsoft.com/office/officeart/2005/8/layout/orgChart1"/>
    <dgm:cxn modelId="{383F4676-7141-4935-99C5-77471C7FE02B}" type="presParOf" srcId="{8EEAA285-22F1-4F00-8811-F301AEBAA6EE}" destId="{EFF31CED-8A45-458F-AEA1-E2854C30EE1A}" srcOrd="0" destOrd="0" presId="urn:microsoft.com/office/officeart/2005/8/layout/orgChart1"/>
    <dgm:cxn modelId="{70E05786-5BEE-43E7-AC07-CB6B522C1E6D}" type="presParOf" srcId="{EFF31CED-8A45-458F-AEA1-E2854C30EE1A}" destId="{A2B0F24D-AB31-431E-8E4D-8FF4A5246626}" srcOrd="0" destOrd="0" presId="urn:microsoft.com/office/officeart/2005/8/layout/orgChart1"/>
    <dgm:cxn modelId="{2A370ACE-AD79-478D-B11D-E681FA7BF663}" type="presParOf" srcId="{EFF31CED-8A45-458F-AEA1-E2854C30EE1A}" destId="{FB5D06B9-45FF-4149-B4B6-DC1CBA030EA3}" srcOrd="1" destOrd="0" presId="urn:microsoft.com/office/officeart/2005/8/layout/orgChart1"/>
    <dgm:cxn modelId="{EA076028-3890-4896-AB46-80340F8270EA}" type="presParOf" srcId="{8EEAA285-22F1-4F00-8811-F301AEBAA6EE}" destId="{B72BD16F-6D95-4BC6-83BD-8453CF4700E2}" srcOrd="1" destOrd="0" presId="urn:microsoft.com/office/officeart/2005/8/layout/orgChart1"/>
    <dgm:cxn modelId="{F507BC8A-F72E-4249-BAF8-36D4A70646D1}" type="presParOf" srcId="{8EEAA285-22F1-4F00-8811-F301AEBAA6EE}" destId="{5187B13C-18BA-4EED-89CD-680A1EFA9EEF}" srcOrd="2" destOrd="0" presId="urn:microsoft.com/office/officeart/2005/8/layout/orgChart1"/>
    <dgm:cxn modelId="{A28A7149-BB8C-49C9-A86F-64AFB054D426}" type="presParOf" srcId="{F3053C49-3D14-4CE6-8948-C9D14B8E6428}" destId="{18039C14-E37D-4949-A759-377674F44F4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8606C0-B9F7-40DA-A7F0-E5A60B0A1DF8}" type="doc">
      <dgm:prSet loTypeId="urn:microsoft.com/office/officeart/2005/8/layout/lProcess2" loCatId="list" qsTypeId="urn:microsoft.com/office/officeart/2005/8/quickstyle/3d4" qsCatId="3D" csTypeId="urn:microsoft.com/office/officeart/2005/8/colors/accent0_3" csCatId="mainScheme" phldr="1"/>
      <dgm:spPr/>
      <dgm:t>
        <a:bodyPr/>
        <a:lstStyle/>
        <a:p>
          <a:endParaRPr lang="pl-PL"/>
        </a:p>
      </dgm:t>
    </dgm:pt>
    <dgm:pt modelId="{D01E222F-0B98-439D-9415-46C57D27C695}">
      <dgm:prSet phldrT="[Teks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400" dirty="0">
              <a:solidFill>
                <a:schemeClr val="bg1"/>
              </a:solidFill>
            </a:rPr>
            <a:t>Eksport pośredni</a:t>
          </a:r>
        </a:p>
      </dgm:t>
    </dgm:pt>
    <dgm:pt modelId="{EDCE45C3-0814-4F71-80DA-30AD2C4EC3FF}" type="parTrans" cxnId="{E00D798E-5E37-42DB-94DE-5370491BE911}">
      <dgm:prSet/>
      <dgm:spPr/>
      <dgm:t>
        <a:bodyPr/>
        <a:lstStyle/>
        <a:p>
          <a:endParaRPr lang="pl-PL" sz="2400"/>
        </a:p>
      </dgm:t>
    </dgm:pt>
    <dgm:pt modelId="{44229B2E-3F7F-4883-80C3-920BFCB0347A}" type="sibTrans" cxnId="{E00D798E-5E37-42DB-94DE-5370491BE911}">
      <dgm:prSet/>
      <dgm:spPr/>
      <dgm:t>
        <a:bodyPr/>
        <a:lstStyle/>
        <a:p>
          <a:endParaRPr lang="pl-PL" sz="2400"/>
        </a:p>
      </dgm:t>
    </dgm:pt>
    <dgm:pt modelId="{A76065E8-E2FA-4D3D-AA57-AE47169647D0}">
      <dgm:prSet phldrT="[Teks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400" dirty="0">
              <a:solidFill>
                <a:schemeClr val="bg1"/>
              </a:solidFill>
            </a:rPr>
            <a:t>Eksport bezpośredni</a:t>
          </a:r>
        </a:p>
      </dgm:t>
    </dgm:pt>
    <dgm:pt modelId="{69E97F83-A2B3-4DDB-8EF7-3D65581240A3}" type="parTrans" cxnId="{89F8B8A7-4E66-46F8-AA6C-EC44C0E40A20}">
      <dgm:prSet/>
      <dgm:spPr/>
      <dgm:t>
        <a:bodyPr/>
        <a:lstStyle/>
        <a:p>
          <a:endParaRPr lang="pl-PL" sz="2400"/>
        </a:p>
      </dgm:t>
    </dgm:pt>
    <dgm:pt modelId="{3831930A-DD32-412C-8225-ACB1BB02D5DE}" type="sibTrans" cxnId="{89F8B8A7-4E66-46F8-AA6C-EC44C0E40A20}">
      <dgm:prSet/>
      <dgm:spPr/>
      <dgm:t>
        <a:bodyPr/>
        <a:lstStyle/>
        <a:p>
          <a:endParaRPr lang="pl-PL" sz="2400"/>
        </a:p>
      </dgm:t>
    </dgm:pt>
    <dgm:pt modelId="{B079CE98-30AF-4F80-81C8-AF696D399798}">
      <dgm:prSet phldrT="[Teks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noFill/>
        <a:ln>
          <a:solidFill>
            <a:srgbClr val="C00000"/>
          </a:solidFill>
        </a:ln>
      </dgm:spPr>
      <dgm:t>
        <a:bodyPr/>
        <a:lstStyle/>
        <a:p>
          <a:r>
            <a:rPr lang="pl-PL" sz="1800" dirty="0"/>
            <a:t>Strategie kontraktowe</a:t>
          </a:r>
        </a:p>
      </dgm:t>
    </dgm:pt>
    <dgm:pt modelId="{4F15CD35-6D92-4CB5-9D89-79BCA6FB52CA}" type="parTrans" cxnId="{F709A14E-A6A3-4B18-8AE1-F2CD113CCCF5}">
      <dgm:prSet/>
      <dgm:spPr/>
      <dgm:t>
        <a:bodyPr/>
        <a:lstStyle/>
        <a:p>
          <a:endParaRPr lang="pl-PL" sz="2400"/>
        </a:p>
      </dgm:t>
    </dgm:pt>
    <dgm:pt modelId="{01E8381A-620F-4696-9F87-E8F45728A2FC}" type="sibTrans" cxnId="{F709A14E-A6A3-4B18-8AE1-F2CD113CCCF5}">
      <dgm:prSet/>
      <dgm:spPr/>
      <dgm:t>
        <a:bodyPr/>
        <a:lstStyle/>
        <a:p>
          <a:endParaRPr lang="pl-PL" sz="2400"/>
        </a:p>
      </dgm:t>
    </dgm:pt>
    <dgm:pt modelId="{07A206B4-F205-4611-9E51-4629FEF3D8DF}">
      <dgm:prSet phldrT="[Teks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400" dirty="0">
              <a:solidFill>
                <a:schemeClr val="bg1"/>
              </a:solidFill>
            </a:rPr>
            <a:t>Produkcja kontraktowa </a:t>
          </a:r>
        </a:p>
      </dgm:t>
    </dgm:pt>
    <dgm:pt modelId="{A75D652E-C106-40EB-B86C-4BA9BD4848D9}" type="parTrans" cxnId="{FA85EC37-0F8D-4BA0-9E94-4072D700DAD3}">
      <dgm:prSet/>
      <dgm:spPr/>
      <dgm:t>
        <a:bodyPr/>
        <a:lstStyle/>
        <a:p>
          <a:endParaRPr lang="pl-PL" sz="2400"/>
        </a:p>
      </dgm:t>
    </dgm:pt>
    <dgm:pt modelId="{0E6CECCE-A529-4C6F-BD40-0CCB20F573F7}" type="sibTrans" cxnId="{FA85EC37-0F8D-4BA0-9E94-4072D700DAD3}">
      <dgm:prSet/>
      <dgm:spPr/>
      <dgm:t>
        <a:bodyPr/>
        <a:lstStyle/>
        <a:p>
          <a:endParaRPr lang="pl-PL" sz="2400"/>
        </a:p>
      </dgm:t>
    </dgm:pt>
    <dgm:pt modelId="{A86F637C-8647-414C-ADBB-B334557ED198}">
      <dgm:prSet phldrT="[Teks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400" dirty="0">
              <a:solidFill>
                <a:schemeClr val="bg1"/>
              </a:solidFill>
            </a:rPr>
            <a:t>Sprzedaż licencji</a:t>
          </a:r>
        </a:p>
      </dgm:t>
    </dgm:pt>
    <dgm:pt modelId="{C24A379F-0CD9-43BB-B22E-BAE566175A57}" type="parTrans" cxnId="{1FB983D2-F415-4049-88A6-6ABE252CE215}">
      <dgm:prSet/>
      <dgm:spPr/>
      <dgm:t>
        <a:bodyPr/>
        <a:lstStyle/>
        <a:p>
          <a:endParaRPr lang="pl-PL" sz="2400"/>
        </a:p>
      </dgm:t>
    </dgm:pt>
    <dgm:pt modelId="{57191E96-7DD9-47A0-9315-873D7A59AF64}" type="sibTrans" cxnId="{1FB983D2-F415-4049-88A6-6ABE252CE215}">
      <dgm:prSet/>
      <dgm:spPr/>
      <dgm:t>
        <a:bodyPr/>
        <a:lstStyle/>
        <a:p>
          <a:endParaRPr lang="pl-PL" sz="2400"/>
        </a:p>
      </dgm:t>
    </dgm:pt>
    <dgm:pt modelId="{0CC98D41-F85C-4BF2-B568-63C394823CA7}">
      <dgm:prSet phldrT="[Teks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noFill/>
        <a:ln>
          <a:solidFill>
            <a:srgbClr val="C00000"/>
          </a:solidFill>
        </a:ln>
      </dgm:spPr>
      <dgm:t>
        <a:bodyPr/>
        <a:lstStyle/>
        <a:p>
          <a:r>
            <a:rPr lang="pl-PL" sz="1800" dirty="0"/>
            <a:t>Strategie </a:t>
          </a:r>
          <a:br>
            <a:rPr lang="pl-PL" sz="1800" dirty="0"/>
          </a:br>
          <a:r>
            <a:rPr lang="pl-PL" sz="1800" dirty="0"/>
            <a:t>z zaangażowaniem kapitałowym</a:t>
          </a:r>
        </a:p>
      </dgm:t>
    </dgm:pt>
    <dgm:pt modelId="{1E957DEF-0BF8-4131-B767-F6923D4EF3F3}" type="parTrans" cxnId="{399429EF-ABFC-438C-B1CC-8539619F8860}">
      <dgm:prSet/>
      <dgm:spPr/>
      <dgm:t>
        <a:bodyPr/>
        <a:lstStyle/>
        <a:p>
          <a:endParaRPr lang="pl-PL" sz="2400"/>
        </a:p>
      </dgm:t>
    </dgm:pt>
    <dgm:pt modelId="{95EA17F4-6E7C-47F1-8231-F47D57F72560}" type="sibTrans" cxnId="{399429EF-ABFC-438C-B1CC-8539619F8860}">
      <dgm:prSet/>
      <dgm:spPr/>
      <dgm:t>
        <a:bodyPr/>
        <a:lstStyle/>
        <a:p>
          <a:endParaRPr lang="pl-PL" sz="2400"/>
        </a:p>
      </dgm:t>
    </dgm:pt>
    <dgm:pt modelId="{8E531E40-C197-4ACA-8D11-33F9C1CBC0BC}">
      <dgm:prSet phldrT="[Teks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400" dirty="0">
              <a:solidFill>
                <a:schemeClr val="bg1"/>
              </a:solidFill>
            </a:rPr>
            <a:t>Filia zagraniczna</a:t>
          </a:r>
        </a:p>
      </dgm:t>
    </dgm:pt>
    <dgm:pt modelId="{6DC61BAF-AFA2-4EA0-8BC1-68190A0A0B58}" type="parTrans" cxnId="{C9AC7447-282F-4CB8-A0C9-AD68EC81E898}">
      <dgm:prSet/>
      <dgm:spPr/>
      <dgm:t>
        <a:bodyPr/>
        <a:lstStyle/>
        <a:p>
          <a:endParaRPr lang="pl-PL" sz="2400"/>
        </a:p>
      </dgm:t>
    </dgm:pt>
    <dgm:pt modelId="{9F0E957F-F1A5-4226-AF31-99D73581C0AD}" type="sibTrans" cxnId="{C9AC7447-282F-4CB8-A0C9-AD68EC81E898}">
      <dgm:prSet/>
      <dgm:spPr/>
      <dgm:t>
        <a:bodyPr/>
        <a:lstStyle/>
        <a:p>
          <a:endParaRPr lang="pl-PL" sz="2400"/>
        </a:p>
      </dgm:t>
    </dgm:pt>
    <dgm:pt modelId="{EB31B3CF-3EBA-4BE1-9D25-2051D6D9D34C}">
      <dgm:prSet phldrT="[Teks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400" dirty="0">
              <a:solidFill>
                <a:schemeClr val="bg1"/>
              </a:solidFill>
            </a:rPr>
            <a:t>Przejęcie przedsiębiorstwa</a:t>
          </a:r>
        </a:p>
      </dgm:t>
    </dgm:pt>
    <dgm:pt modelId="{C15B7A21-A2D7-40FE-91A2-C17CD76AD1C5}" type="parTrans" cxnId="{245C0AC6-CFF4-4B5E-A25D-9FCE7643DF75}">
      <dgm:prSet/>
      <dgm:spPr/>
      <dgm:t>
        <a:bodyPr/>
        <a:lstStyle/>
        <a:p>
          <a:endParaRPr lang="pl-PL" sz="2400"/>
        </a:p>
      </dgm:t>
    </dgm:pt>
    <dgm:pt modelId="{C6B3AE83-447C-489E-9FF6-401C56009DBA}" type="sibTrans" cxnId="{245C0AC6-CFF4-4B5E-A25D-9FCE7643DF75}">
      <dgm:prSet/>
      <dgm:spPr/>
      <dgm:t>
        <a:bodyPr/>
        <a:lstStyle/>
        <a:p>
          <a:endParaRPr lang="pl-PL" sz="2400"/>
        </a:p>
      </dgm:t>
    </dgm:pt>
    <dgm:pt modelId="{F4EEA944-2052-4284-BB4A-0E7F9A4AC8A8}">
      <dgm:prSet phldrT="[Teks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400" dirty="0">
              <a:solidFill>
                <a:schemeClr val="bg1"/>
              </a:solidFill>
            </a:rPr>
            <a:t>Eksport kooperacyjny</a:t>
          </a:r>
        </a:p>
      </dgm:t>
    </dgm:pt>
    <dgm:pt modelId="{B7C67961-4F71-4D26-8444-86C1BA8B294F}" type="parTrans" cxnId="{65214C0B-9857-46F7-B9F0-87D1D314CF0D}">
      <dgm:prSet/>
      <dgm:spPr/>
      <dgm:t>
        <a:bodyPr/>
        <a:lstStyle/>
        <a:p>
          <a:endParaRPr lang="pl-PL" sz="2400"/>
        </a:p>
      </dgm:t>
    </dgm:pt>
    <dgm:pt modelId="{A7D97688-4C62-40E5-846E-82D7616E8F99}" type="sibTrans" cxnId="{65214C0B-9857-46F7-B9F0-87D1D314CF0D}">
      <dgm:prSet/>
      <dgm:spPr/>
      <dgm:t>
        <a:bodyPr/>
        <a:lstStyle/>
        <a:p>
          <a:endParaRPr lang="pl-PL" sz="2400"/>
        </a:p>
      </dgm:t>
    </dgm:pt>
    <dgm:pt modelId="{A285A3E0-6D44-4687-8C67-AED9955D125E}">
      <dgm:prSet phldrT="[Teks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400" dirty="0">
              <a:solidFill>
                <a:schemeClr val="bg1"/>
              </a:solidFill>
            </a:rPr>
            <a:t>Franchising</a:t>
          </a:r>
          <a:endParaRPr lang="pl-PL" sz="1800" dirty="0">
            <a:solidFill>
              <a:schemeClr val="bg1"/>
            </a:solidFill>
          </a:endParaRPr>
        </a:p>
      </dgm:t>
    </dgm:pt>
    <dgm:pt modelId="{14B9C87F-6683-42B7-B302-5BC3FB2771FA}" type="parTrans" cxnId="{A5899FF3-1681-45EA-A961-54AA31656785}">
      <dgm:prSet/>
      <dgm:spPr/>
      <dgm:t>
        <a:bodyPr/>
        <a:lstStyle/>
        <a:p>
          <a:endParaRPr lang="pl-PL" sz="2400"/>
        </a:p>
      </dgm:t>
    </dgm:pt>
    <dgm:pt modelId="{734D6B0B-1333-43E8-8891-A28B6BFD1981}" type="sibTrans" cxnId="{A5899FF3-1681-45EA-A961-54AA31656785}">
      <dgm:prSet/>
      <dgm:spPr/>
      <dgm:t>
        <a:bodyPr/>
        <a:lstStyle/>
        <a:p>
          <a:endParaRPr lang="pl-PL" sz="2400"/>
        </a:p>
      </dgm:t>
    </dgm:pt>
    <dgm:pt modelId="{DBB0DCE9-B216-44C6-A58D-2F5602E95A8F}">
      <dgm:prSet phldrT="[Teks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400" dirty="0">
              <a:solidFill>
                <a:schemeClr val="bg1"/>
              </a:solidFill>
            </a:rPr>
            <a:t>Kontrakty menadżerskie</a:t>
          </a:r>
        </a:p>
      </dgm:t>
    </dgm:pt>
    <dgm:pt modelId="{D7F86F04-B273-4BA3-A34C-55AD7CB4D551}" type="parTrans" cxnId="{5093E1D5-E9C8-4C0E-BB2A-1690B6999470}">
      <dgm:prSet/>
      <dgm:spPr/>
      <dgm:t>
        <a:bodyPr/>
        <a:lstStyle/>
        <a:p>
          <a:endParaRPr lang="pl-PL" sz="2400"/>
        </a:p>
      </dgm:t>
    </dgm:pt>
    <dgm:pt modelId="{42ABE79C-9C83-42FB-A0DB-EC16C58D298A}" type="sibTrans" cxnId="{5093E1D5-E9C8-4C0E-BB2A-1690B6999470}">
      <dgm:prSet/>
      <dgm:spPr/>
      <dgm:t>
        <a:bodyPr/>
        <a:lstStyle/>
        <a:p>
          <a:endParaRPr lang="pl-PL" sz="2400"/>
        </a:p>
      </dgm:t>
    </dgm:pt>
    <dgm:pt modelId="{B9F7A2D5-BCC7-4832-B5B4-F8BF7E144558}">
      <dgm:prSet phldrT="[Teks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400" dirty="0">
              <a:solidFill>
                <a:schemeClr val="bg1"/>
              </a:solidFill>
            </a:rPr>
            <a:t>Zakład produkcyjny</a:t>
          </a:r>
        </a:p>
      </dgm:t>
    </dgm:pt>
    <dgm:pt modelId="{460673E8-0BF3-4D3B-8AEF-E474FE746A8F}" type="parTrans" cxnId="{44B74D0A-EDC4-4DBA-94F1-D334C1690FBA}">
      <dgm:prSet/>
      <dgm:spPr/>
      <dgm:t>
        <a:bodyPr/>
        <a:lstStyle/>
        <a:p>
          <a:endParaRPr lang="pl-PL" sz="2400"/>
        </a:p>
      </dgm:t>
    </dgm:pt>
    <dgm:pt modelId="{344C6DB5-46E0-48DC-B44E-BBE79A8C7875}" type="sibTrans" cxnId="{44B74D0A-EDC4-4DBA-94F1-D334C1690FBA}">
      <dgm:prSet/>
      <dgm:spPr/>
      <dgm:t>
        <a:bodyPr/>
        <a:lstStyle/>
        <a:p>
          <a:endParaRPr lang="pl-PL" sz="2400"/>
        </a:p>
      </dgm:t>
    </dgm:pt>
    <dgm:pt modelId="{09EF7C3E-3ECE-4C5B-8C52-59D2A56DFF72}">
      <dgm:prSet phldrT="[Teks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noFill/>
        <a:ln>
          <a:solidFill>
            <a:srgbClr val="C00000"/>
          </a:solidFill>
        </a:ln>
      </dgm:spPr>
      <dgm:t>
        <a:bodyPr/>
        <a:lstStyle/>
        <a:p>
          <a:r>
            <a:rPr lang="pl-PL" sz="1800" b="0" dirty="0"/>
            <a:t>Strategie eksportu</a:t>
          </a:r>
        </a:p>
      </dgm:t>
    </dgm:pt>
    <dgm:pt modelId="{FA36CA0D-0FE8-46CC-BBA2-0507E57A6F5D}" type="sibTrans" cxnId="{20B85C44-606F-4BFB-BF04-6A33445C20B4}">
      <dgm:prSet/>
      <dgm:spPr/>
      <dgm:t>
        <a:bodyPr/>
        <a:lstStyle/>
        <a:p>
          <a:endParaRPr lang="pl-PL" sz="2400"/>
        </a:p>
      </dgm:t>
    </dgm:pt>
    <dgm:pt modelId="{F3C9AF7C-F1F3-41F8-918A-E7ECCB0ABB6A}" type="parTrans" cxnId="{20B85C44-606F-4BFB-BF04-6A33445C20B4}">
      <dgm:prSet/>
      <dgm:spPr/>
      <dgm:t>
        <a:bodyPr/>
        <a:lstStyle/>
        <a:p>
          <a:endParaRPr lang="pl-PL" sz="2400"/>
        </a:p>
      </dgm:t>
    </dgm:pt>
    <dgm:pt modelId="{D8A8C1CC-5195-4A5D-9FA5-F4B050D39464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C34B45"/>
        </a:solidFill>
        <a:ln>
          <a:solidFill>
            <a:srgbClr val="C00000"/>
          </a:solidFill>
        </a:ln>
      </dgm:spPr>
      <dgm:t>
        <a:bodyPr/>
        <a:lstStyle/>
        <a:p>
          <a:r>
            <a:rPr lang="pl-PL" sz="1400" dirty="0">
              <a:solidFill>
                <a:schemeClr val="bg1"/>
              </a:solidFill>
            </a:rPr>
            <a:t>Joint venture</a:t>
          </a:r>
        </a:p>
      </dgm:t>
    </dgm:pt>
    <dgm:pt modelId="{EEF1134D-C65B-4998-B9A9-6FEF8EC47200}" type="parTrans" cxnId="{3BD7D51F-59A8-4151-87D2-AA8A9A6F884D}">
      <dgm:prSet/>
      <dgm:spPr/>
      <dgm:t>
        <a:bodyPr/>
        <a:lstStyle/>
        <a:p>
          <a:endParaRPr lang="pl-PL" sz="2400"/>
        </a:p>
      </dgm:t>
    </dgm:pt>
    <dgm:pt modelId="{594C14DE-8CF0-40A1-8DCD-39696BD4B2D7}" type="sibTrans" cxnId="{3BD7D51F-59A8-4151-87D2-AA8A9A6F884D}">
      <dgm:prSet/>
      <dgm:spPr/>
      <dgm:t>
        <a:bodyPr/>
        <a:lstStyle/>
        <a:p>
          <a:endParaRPr lang="pl-PL" sz="2400"/>
        </a:p>
      </dgm:t>
    </dgm:pt>
    <dgm:pt modelId="{2F9B8866-87B6-4A6C-B7AE-A5AE1A2083BD}" type="pres">
      <dgm:prSet presAssocID="{BC8606C0-B9F7-40DA-A7F0-E5A60B0A1DF8}" presName="theList" presStyleCnt="0">
        <dgm:presLayoutVars>
          <dgm:dir/>
          <dgm:animLvl val="lvl"/>
          <dgm:resizeHandles val="exact"/>
        </dgm:presLayoutVars>
      </dgm:prSet>
      <dgm:spPr/>
    </dgm:pt>
    <dgm:pt modelId="{B40539AE-7AE2-43EA-B60B-329FE1509797}" type="pres">
      <dgm:prSet presAssocID="{09EF7C3E-3ECE-4C5B-8C52-59D2A56DFF72}" presName="compNode" presStyleCnt="0"/>
      <dgm:spPr/>
    </dgm:pt>
    <dgm:pt modelId="{6D43C691-7B38-454D-BAFB-03EEED765E47}" type="pres">
      <dgm:prSet presAssocID="{09EF7C3E-3ECE-4C5B-8C52-59D2A56DFF72}" presName="aNode" presStyleLbl="bgShp" presStyleIdx="0" presStyleCnt="3"/>
      <dgm:spPr/>
    </dgm:pt>
    <dgm:pt modelId="{38ED7875-DDE8-4394-9644-D058DBDCD2AB}" type="pres">
      <dgm:prSet presAssocID="{09EF7C3E-3ECE-4C5B-8C52-59D2A56DFF72}" presName="textNode" presStyleLbl="bgShp" presStyleIdx="0" presStyleCnt="3"/>
      <dgm:spPr/>
    </dgm:pt>
    <dgm:pt modelId="{B194915A-2872-49D0-A7BD-D7323D7DEB40}" type="pres">
      <dgm:prSet presAssocID="{09EF7C3E-3ECE-4C5B-8C52-59D2A56DFF72}" presName="compChildNode" presStyleCnt="0"/>
      <dgm:spPr/>
    </dgm:pt>
    <dgm:pt modelId="{539B1789-3758-49B4-82BB-C0AB3945838E}" type="pres">
      <dgm:prSet presAssocID="{09EF7C3E-3ECE-4C5B-8C52-59D2A56DFF72}" presName="theInnerList" presStyleCnt="0"/>
      <dgm:spPr/>
    </dgm:pt>
    <dgm:pt modelId="{F2D98418-B5E3-4AC0-92DD-6ACFABAA6BDE}" type="pres">
      <dgm:prSet presAssocID="{D01E222F-0B98-439D-9415-46C57D27C695}" presName="childNode" presStyleLbl="node1" presStyleIdx="0" presStyleCnt="11">
        <dgm:presLayoutVars>
          <dgm:bulletEnabled val="1"/>
        </dgm:presLayoutVars>
      </dgm:prSet>
      <dgm:spPr/>
    </dgm:pt>
    <dgm:pt modelId="{8E143FE1-E514-4B50-B58B-5F8E030EE31A}" type="pres">
      <dgm:prSet presAssocID="{D01E222F-0B98-439D-9415-46C57D27C695}" presName="aSpace2" presStyleCnt="0"/>
      <dgm:spPr/>
    </dgm:pt>
    <dgm:pt modelId="{8520296D-3C63-4080-8EB8-A80B012B79BC}" type="pres">
      <dgm:prSet presAssocID="{A76065E8-E2FA-4D3D-AA57-AE47169647D0}" presName="childNode" presStyleLbl="node1" presStyleIdx="1" presStyleCnt="11">
        <dgm:presLayoutVars>
          <dgm:bulletEnabled val="1"/>
        </dgm:presLayoutVars>
      </dgm:prSet>
      <dgm:spPr/>
    </dgm:pt>
    <dgm:pt modelId="{B628C9E9-7600-4317-A2AC-C10CE45BD1EF}" type="pres">
      <dgm:prSet presAssocID="{A76065E8-E2FA-4D3D-AA57-AE47169647D0}" presName="aSpace2" presStyleCnt="0"/>
      <dgm:spPr/>
    </dgm:pt>
    <dgm:pt modelId="{E5A20860-F014-45BC-9DE2-1B7921FD73BD}" type="pres">
      <dgm:prSet presAssocID="{F4EEA944-2052-4284-BB4A-0E7F9A4AC8A8}" presName="childNode" presStyleLbl="node1" presStyleIdx="2" presStyleCnt="11">
        <dgm:presLayoutVars>
          <dgm:bulletEnabled val="1"/>
        </dgm:presLayoutVars>
      </dgm:prSet>
      <dgm:spPr/>
    </dgm:pt>
    <dgm:pt modelId="{F89FD725-A7E6-4D3D-AA65-C92A948DC77F}" type="pres">
      <dgm:prSet presAssocID="{09EF7C3E-3ECE-4C5B-8C52-59D2A56DFF72}" presName="aSpace" presStyleCnt="0"/>
      <dgm:spPr/>
    </dgm:pt>
    <dgm:pt modelId="{72D26713-F0F2-4169-A6EC-0C56EE7A743D}" type="pres">
      <dgm:prSet presAssocID="{B079CE98-30AF-4F80-81C8-AF696D399798}" presName="compNode" presStyleCnt="0"/>
      <dgm:spPr/>
    </dgm:pt>
    <dgm:pt modelId="{908C27DC-480F-4F18-950A-E8F24E5DEA21}" type="pres">
      <dgm:prSet presAssocID="{B079CE98-30AF-4F80-81C8-AF696D399798}" presName="aNode" presStyleLbl="bgShp" presStyleIdx="1" presStyleCnt="3"/>
      <dgm:spPr/>
    </dgm:pt>
    <dgm:pt modelId="{B9CBFD95-E37B-4904-AB93-D3ABB6E2A88A}" type="pres">
      <dgm:prSet presAssocID="{B079CE98-30AF-4F80-81C8-AF696D399798}" presName="textNode" presStyleLbl="bgShp" presStyleIdx="1" presStyleCnt="3"/>
      <dgm:spPr/>
    </dgm:pt>
    <dgm:pt modelId="{21A7FB21-0014-45DD-A779-86E036BB6747}" type="pres">
      <dgm:prSet presAssocID="{B079CE98-30AF-4F80-81C8-AF696D399798}" presName="compChildNode" presStyleCnt="0"/>
      <dgm:spPr/>
    </dgm:pt>
    <dgm:pt modelId="{F3436C2E-29C1-41AE-B16D-EA2296BCC866}" type="pres">
      <dgm:prSet presAssocID="{B079CE98-30AF-4F80-81C8-AF696D399798}" presName="theInnerList" presStyleCnt="0"/>
      <dgm:spPr/>
    </dgm:pt>
    <dgm:pt modelId="{18207AFB-03EF-4423-81A4-FFF1A500AC60}" type="pres">
      <dgm:prSet presAssocID="{07A206B4-F205-4611-9E51-4629FEF3D8DF}" presName="childNode" presStyleLbl="node1" presStyleIdx="3" presStyleCnt="11">
        <dgm:presLayoutVars>
          <dgm:bulletEnabled val="1"/>
        </dgm:presLayoutVars>
      </dgm:prSet>
      <dgm:spPr/>
    </dgm:pt>
    <dgm:pt modelId="{2A7E8078-F259-4BB8-80CA-592B44063312}" type="pres">
      <dgm:prSet presAssocID="{07A206B4-F205-4611-9E51-4629FEF3D8DF}" presName="aSpace2" presStyleCnt="0"/>
      <dgm:spPr/>
    </dgm:pt>
    <dgm:pt modelId="{654583A9-AB28-4A2E-9801-C9DD5FC5E518}" type="pres">
      <dgm:prSet presAssocID="{A86F637C-8647-414C-ADBB-B334557ED198}" presName="childNode" presStyleLbl="node1" presStyleIdx="4" presStyleCnt="11">
        <dgm:presLayoutVars>
          <dgm:bulletEnabled val="1"/>
        </dgm:presLayoutVars>
      </dgm:prSet>
      <dgm:spPr/>
    </dgm:pt>
    <dgm:pt modelId="{D2ED31D4-48E1-4C2D-9D04-07606F092F92}" type="pres">
      <dgm:prSet presAssocID="{A86F637C-8647-414C-ADBB-B334557ED198}" presName="aSpace2" presStyleCnt="0"/>
      <dgm:spPr/>
    </dgm:pt>
    <dgm:pt modelId="{E3B71E79-0749-4E29-83BB-CC60327E8B11}" type="pres">
      <dgm:prSet presAssocID="{A285A3E0-6D44-4687-8C67-AED9955D125E}" presName="childNode" presStyleLbl="node1" presStyleIdx="5" presStyleCnt="11">
        <dgm:presLayoutVars>
          <dgm:bulletEnabled val="1"/>
        </dgm:presLayoutVars>
      </dgm:prSet>
      <dgm:spPr/>
    </dgm:pt>
    <dgm:pt modelId="{3363831D-06A3-4A86-A344-9CD54C408893}" type="pres">
      <dgm:prSet presAssocID="{A285A3E0-6D44-4687-8C67-AED9955D125E}" presName="aSpace2" presStyleCnt="0"/>
      <dgm:spPr/>
    </dgm:pt>
    <dgm:pt modelId="{78EDFFE5-8B34-472E-AF25-17B9838B36AF}" type="pres">
      <dgm:prSet presAssocID="{DBB0DCE9-B216-44C6-A58D-2F5602E95A8F}" presName="childNode" presStyleLbl="node1" presStyleIdx="6" presStyleCnt="11">
        <dgm:presLayoutVars>
          <dgm:bulletEnabled val="1"/>
        </dgm:presLayoutVars>
      </dgm:prSet>
      <dgm:spPr/>
    </dgm:pt>
    <dgm:pt modelId="{17DE309D-41E4-4DFC-AE7A-DB739D2AC5ED}" type="pres">
      <dgm:prSet presAssocID="{B079CE98-30AF-4F80-81C8-AF696D399798}" presName="aSpace" presStyleCnt="0"/>
      <dgm:spPr/>
    </dgm:pt>
    <dgm:pt modelId="{4AC0A24D-A383-44E8-9278-C1EB5F79256A}" type="pres">
      <dgm:prSet presAssocID="{0CC98D41-F85C-4BF2-B568-63C394823CA7}" presName="compNode" presStyleCnt="0"/>
      <dgm:spPr/>
    </dgm:pt>
    <dgm:pt modelId="{CEB2BE2D-DDDB-4A92-AD31-03B4A3FE111A}" type="pres">
      <dgm:prSet presAssocID="{0CC98D41-F85C-4BF2-B568-63C394823CA7}" presName="aNode" presStyleLbl="bgShp" presStyleIdx="2" presStyleCnt="3" custLinFactNeighborX="287" custLinFactNeighborY="-6132"/>
      <dgm:spPr/>
    </dgm:pt>
    <dgm:pt modelId="{61836C7A-1F79-4FA3-A088-8858B2F4341E}" type="pres">
      <dgm:prSet presAssocID="{0CC98D41-F85C-4BF2-B568-63C394823CA7}" presName="textNode" presStyleLbl="bgShp" presStyleIdx="2" presStyleCnt="3"/>
      <dgm:spPr/>
    </dgm:pt>
    <dgm:pt modelId="{0E688990-2CD3-4B65-9E58-FA37AAF9E0E3}" type="pres">
      <dgm:prSet presAssocID="{0CC98D41-F85C-4BF2-B568-63C394823CA7}" presName="compChildNode" presStyleCnt="0"/>
      <dgm:spPr/>
    </dgm:pt>
    <dgm:pt modelId="{70C5C62F-AE3F-4C51-AEB8-D0C91DD862A3}" type="pres">
      <dgm:prSet presAssocID="{0CC98D41-F85C-4BF2-B568-63C394823CA7}" presName="theInnerList" presStyleCnt="0"/>
      <dgm:spPr/>
    </dgm:pt>
    <dgm:pt modelId="{39DA5F83-B2D9-44F5-AB3D-88205D42B47E}" type="pres">
      <dgm:prSet presAssocID="{8E531E40-C197-4ACA-8D11-33F9C1CBC0BC}" presName="childNode" presStyleLbl="node1" presStyleIdx="7" presStyleCnt="11">
        <dgm:presLayoutVars>
          <dgm:bulletEnabled val="1"/>
        </dgm:presLayoutVars>
      </dgm:prSet>
      <dgm:spPr/>
    </dgm:pt>
    <dgm:pt modelId="{4B0041C0-BFA7-427C-B46A-3E84DA0A936A}" type="pres">
      <dgm:prSet presAssocID="{8E531E40-C197-4ACA-8D11-33F9C1CBC0BC}" presName="aSpace2" presStyleCnt="0"/>
      <dgm:spPr/>
    </dgm:pt>
    <dgm:pt modelId="{27275397-DB77-4021-9961-2532CF914A1E}" type="pres">
      <dgm:prSet presAssocID="{EB31B3CF-3EBA-4BE1-9D25-2051D6D9D34C}" presName="childNode" presStyleLbl="node1" presStyleIdx="8" presStyleCnt="11">
        <dgm:presLayoutVars>
          <dgm:bulletEnabled val="1"/>
        </dgm:presLayoutVars>
      </dgm:prSet>
      <dgm:spPr/>
    </dgm:pt>
    <dgm:pt modelId="{7C6B0BB0-ACF7-4F00-A71D-A7E89DB7A2C4}" type="pres">
      <dgm:prSet presAssocID="{EB31B3CF-3EBA-4BE1-9D25-2051D6D9D34C}" presName="aSpace2" presStyleCnt="0"/>
      <dgm:spPr/>
    </dgm:pt>
    <dgm:pt modelId="{72A756CE-D470-4DB8-B678-DB8D73662D94}" type="pres">
      <dgm:prSet presAssocID="{B9F7A2D5-BCC7-4832-B5B4-F8BF7E144558}" presName="childNode" presStyleLbl="node1" presStyleIdx="9" presStyleCnt="11">
        <dgm:presLayoutVars>
          <dgm:bulletEnabled val="1"/>
        </dgm:presLayoutVars>
      </dgm:prSet>
      <dgm:spPr/>
    </dgm:pt>
    <dgm:pt modelId="{CC8F9BAB-D753-4507-94BF-92254652FDEE}" type="pres">
      <dgm:prSet presAssocID="{B9F7A2D5-BCC7-4832-B5B4-F8BF7E144558}" presName="aSpace2" presStyleCnt="0"/>
      <dgm:spPr/>
    </dgm:pt>
    <dgm:pt modelId="{E9ACA291-A9AC-4A52-8CC2-F6745AD38A04}" type="pres">
      <dgm:prSet presAssocID="{D8A8C1CC-5195-4A5D-9FA5-F4B050D39464}" presName="childNode" presStyleLbl="node1" presStyleIdx="10" presStyleCnt="11">
        <dgm:presLayoutVars>
          <dgm:bulletEnabled val="1"/>
        </dgm:presLayoutVars>
      </dgm:prSet>
      <dgm:spPr/>
    </dgm:pt>
  </dgm:ptLst>
  <dgm:cxnLst>
    <dgm:cxn modelId="{44B74D0A-EDC4-4DBA-94F1-D334C1690FBA}" srcId="{0CC98D41-F85C-4BF2-B568-63C394823CA7}" destId="{B9F7A2D5-BCC7-4832-B5B4-F8BF7E144558}" srcOrd="2" destOrd="0" parTransId="{460673E8-0BF3-4D3B-8AEF-E474FE746A8F}" sibTransId="{344C6DB5-46E0-48DC-B44E-BBE79A8C7875}"/>
    <dgm:cxn modelId="{65214C0B-9857-46F7-B9F0-87D1D314CF0D}" srcId="{09EF7C3E-3ECE-4C5B-8C52-59D2A56DFF72}" destId="{F4EEA944-2052-4284-BB4A-0E7F9A4AC8A8}" srcOrd="2" destOrd="0" parTransId="{B7C67961-4F71-4D26-8444-86C1BA8B294F}" sibTransId="{A7D97688-4C62-40E5-846E-82D7616E8F99}"/>
    <dgm:cxn modelId="{945CC713-173D-4051-B50B-4366BA5FA0BB}" type="presOf" srcId="{B079CE98-30AF-4F80-81C8-AF696D399798}" destId="{908C27DC-480F-4F18-950A-E8F24E5DEA21}" srcOrd="0" destOrd="0" presId="urn:microsoft.com/office/officeart/2005/8/layout/lProcess2"/>
    <dgm:cxn modelId="{B1EE2817-3FB3-497F-8ADC-09CBA8D6F5DE}" type="presOf" srcId="{A86F637C-8647-414C-ADBB-B334557ED198}" destId="{654583A9-AB28-4A2E-9801-C9DD5FC5E518}" srcOrd="0" destOrd="0" presId="urn:microsoft.com/office/officeart/2005/8/layout/lProcess2"/>
    <dgm:cxn modelId="{A76B9E19-BD7E-4F28-91A0-D545CF0046AA}" type="presOf" srcId="{0CC98D41-F85C-4BF2-B568-63C394823CA7}" destId="{61836C7A-1F79-4FA3-A088-8858B2F4341E}" srcOrd="1" destOrd="0" presId="urn:microsoft.com/office/officeart/2005/8/layout/lProcess2"/>
    <dgm:cxn modelId="{3BD7D51F-59A8-4151-87D2-AA8A9A6F884D}" srcId="{0CC98D41-F85C-4BF2-B568-63C394823CA7}" destId="{D8A8C1CC-5195-4A5D-9FA5-F4B050D39464}" srcOrd="3" destOrd="0" parTransId="{EEF1134D-C65B-4998-B9A9-6FEF8EC47200}" sibTransId="{594C14DE-8CF0-40A1-8DCD-39696BD4B2D7}"/>
    <dgm:cxn modelId="{C7D99724-FD42-4606-A2AF-B462EF8A468F}" type="presOf" srcId="{A76065E8-E2FA-4D3D-AA57-AE47169647D0}" destId="{8520296D-3C63-4080-8EB8-A80B012B79BC}" srcOrd="0" destOrd="0" presId="urn:microsoft.com/office/officeart/2005/8/layout/lProcess2"/>
    <dgm:cxn modelId="{20600425-3449-4BBA-B61A-2DE2CE7632FE}" type="presOf" srcId="{09EF7C3E-3ECE-4C5B-8C52-59D2A56DFF72}" destId="{6D43C691-7B38-454D-BAFB-03EEED765E47}" srcOrd="0" destOrd="0" presId="urn:microsoft.com/office/officeart/2005/8/layout/lProcess2"/>
    <dgm:cxn modelId="{FA85EC37-0F8D-4BA0-9E94-4072D700DAD3}" srcId="{B079CE98-30AF-4F80-81C8-AF696D399798}" destId="{07A206B4-F205-4611-9E51-4629FEF3D8DF}" srcOrd="0" destOrd="0" parTransId="{A75D652E-C106-40EB-B86C-4BA9BD4848D9}" sibTransId="{0E6CECCE-A529-4C6F-BD40-0CCB20F573F7}"/>
    <dgm:cxn modelId="{E6CCFA61-04C4-4A43-A3D8-907308CB1B31}" type="presOf" srcId="{F4EEA944-2052-4284-BB4A-0E7F9A4AC8A8}" destId="{E5A20860-F014-45BC-9DE2-1B7921FD73BD}" srcOrd="0" destOrd="0" presId="urn:microsoft.com/office/officeart/2005/8/layout/lProcess2"/>
    <dgm:cxn modelId="{C434B743-CEC1-4899-89AD-F92413E35E42}" type="presOf" srcId="{D8A8C1CC-5195-4A5D-9FA5-F4B050D39464}" destId="{E9ACA291-A9AC-4A52-8CC2-F6745AD38A04}" srcOrd="0" destOrd="0" presId="urn:microsoft.com/office/officeart/2005/8/layout/lProcess2"/>
    <dgm:cxn modelId="{20B85C44-606F-4BFB-BF04-6A33445C20B4}" srcId="{BC8606C0-B9F7-40DA-A7F0-E5A60B0A1DF8}" destId="{09EF7C3E-3ECE-4C5B-8C52-59D2A56DFF72}" srcOrd="0" destOrd="0" parTransId="{F3C9AF7C-F1F3-41F8-918A-E7ECCB0ABB6A}" sibTransId="{FA36CA0D-0FE8-46CC-BBA2-0507E57A6F5D}"/>
    <dgm:cxn modelId="{4CD52147-9BFD-4346-A033-32D9FE280824}" type="presOf" srcId="{A285A3E0-6D44-4687-8C67-AED9955D125E}" destId="{E3B71E79-0749-4E29-83BB-CC60327E8B11}" srcOrd="0" destOrd="0" presId="urn:microsoft.com/office/officeart/2005/8/layout/lProcess2"/>
    <dgm:cxn modelId="{C9AC7447-282F-4CB8-A0C9-AD68EC81E898}" srcId="{0CC98D41-F85C-4BF2-B568-63C394823CA7}" destId="{8E531E40-C197-4ACA-8D11-33F9C1CBC0BC}" srcOrd="0" destOrd="0" parTransId="{6DC61BAF-AFA2-4EA0-8BC1-68190A0A0B58}" sibTransId="{9F0E957F-F1A5-4226-AF31-99D73581C0AD}"/>
    <dgm:cxn modelId="{F709A14E-A6A3-4B18-8AE1-F2CD113CCCF5}" srcId="{BC8606C0-B9F7-40DA-A7F0-E5A60B0A1DF8}" destId="{B079CE98-30AF-4F80-81C8-AF696D399798}" srcOrd="1" destOrd="0" parTransId="{4F15CD35-6D92-4CB5-9D89-79BCA6FB52CA}" sibTransId="{01E8381A-620F-4696-9F87-E8F45728A2FC}"/>
    <dgm:cxn modelId="{C8F68555-B3A2-49AF-8E6C-82745C96D227}" type="presOf" srcId="{D01E222F-0B98-439D-9415-46C57D27C695}" destId="{F2D98418-B5E3-4AC0-92DD-6ACFABAA6BDE}" srcOrd="0" destOrd="0" presId="urn:microsoft.com/office/officeart/2005/8/layout/lProcess2"/>
    <dgm:cxn modelId="{48A91777-4B3D-48D5-AAF3-737DD3769DD6}" type="presOf" srcId="{09EF7C3E-3ECE-4C5B-8C52-59D2A56DFF72}" destId="{38ED7875-DDE8-4394-9644-D058DBDCD2AB}" srcOrd="1" destOrd="0" presId="urn:microsoft.com/office/officeart/2005/8/layout/lProcess2"/>
    <dgm:cxn modelId="{A2367D5A-9156-48FD-A576-9CE9CC748D8B}" type="presOf" srcId="{8E531E40-C197-4ACA-8D11-33F9C1CBC0BC}" destId="{39DA5F83-B2D9-44F5-AB3D-88205D42B47E}" srcOrd="0" destOrd="0" presId="urn:microsoft.com/office/officeart/2005/8/layout/lProcess2"/>
    <dgm:cxn modelId="{28200980-281C-4681-8FAB-52694876F11C}" type="presOf" srcId="{BC8606C0-B9F7-40DA-A7F0-E5A60B0A1DF8}" destId="{2F9B8866-87B6-4A6C-B7AE-A5AE1A2083BD}" srcOrd="0" destOrd="0" presId="urn:microsoft.com/office/officeart/2005/8/layout/lProcess2"/>
    <dgm:cxn modelId="{E00D798E-5E37-42DB-94DE-5370491BE911}" srcId="{09EF7C3E-3ECE-4C5B-8C52-59D2A56DFF72}" destId="{D01E222F-0B98-439D-9415-46C57D27C695}" srcOrd="0" destOrd="0" parTransId="{EDCE45C3-0814-4F71-80DA-30AD2C4EC3FF}" sibTransId="{44229B2E-3F7F-4883-80C3-920BFCB0347A}"/>
    <dgm:cxn modelId="{75762D9E-A0F8-431C-A672-19559AF44169}" type="presOf" srcId="{B9F7A2D5-BCC7-4832-B5B4-F8BF7E144558}" destId="{72A756CE-D470-4DB8-B678-DB8D73662D94}" srcOrd="0" destOrd="0" presId="urn:microsoft.com/office/officeart/2005/8/layout/lProcess2"/>
    <dgm:cxn modelId="{89F8B8A7-4E66-46F8-AA6C-EC44C0E40A20}" srcId="{09EF7C3E-3ECE-4C5B-8C52-59D2A56DFF72}" destId="{A76065E8-E2FA-4D3D-AA57-AE47169647D0}" srcOrd="1" destOrd="0" parTransId="{69E97F83-A2B3-4DDB-8EF7-3D65581240A3}" sibTransId="{3831930A-DD32-412C-8225-ACB1BB02D5DE}"/>
    <dgm:cxn modelId="{A66532AF-71EE-4A48-9FA7-EF8C27CEEFC0}" type="presOf" srcId="{EB31B3CF-3EBA-4BE1-9D25-2051D6D9D34C}" destId="{27275397-DB77-4021-9961-2532CF914A1E}" srcOrd="0" destOrd="0" presId="urn:microsoft.com/office/officeart/2005/8/layout/lProcess2"/>
    <dgm:cxn modelId="{E0AEB4C3-A1CC-4B99-9A6A-9C09F9A491AC}" type="presOf" srcId="{DBB0DCE9-B216-44C6-A58D-2F5602E95A8F}" destId="{78EDFFE5-8B34-472E-AF25-17B9838B36AF}" srcOrd="0" destOrd="0" presId="urn:microsoft.com/office/officeart/2005/8/layout/lProcess2"/>
    <dgm:cxn modelId="{245C0AC6-CFF4-4B5E-A25D-9FCE7643DF75}" srcId="{0CC98D41-F85C-4BF2-B568-63C394823CA7}" destId="{EB31B3CF-3EBA-4BE1-9D25-2051D6D9D34C}" srcOrd="1" destOrd="0" parTransId="{C15B7A21-A2D7-40FE-91A2-C17CD76AD1C5}" sibTransId="{C6B3AE83-447C-489E-9FF6-401C56009DBA}"/>
    <dgm:cxn modelId="{E08BE6CE-3E4A-4DEC-8E23-DF38E5EA5F02}" type="presOf" srcId="{07A206B4-F205-4611-9E51-4629FEF3D8DF}" destId="{18207AFB-03EF-4423-81A4-FFF1A500AC60}" srcOrd="0" destOrd="0" presId="urn:microsoft.com/office/officeart/2005/8/layout/lProcess2"/>
    <dgm:cxn modelId="{1FB983D2-F415-4049-88A6-6ABE252CE215}" srcId="{B079CE98-30AF-4F80-81C8-AF696D399798}" destId="{A86F637C-8647-414C-ADBB-B334557ED198}" srcOrd="1" destOrd="0" parTransId="{C24A379F-0CD9-43BB-B22E-BAE566175A57}" sibTransId="{57191E96-7DD9-47A0-9315-873D7A59AF64}"/>
    <dgm:cxn modelId="{5093E1D5-E9C8-4C0E-BB2A-1690B6999470}" srcId="{B079CE98-30AF-4F80-81C8-AF696D399798}" destId="{DBB0DCE9-B216-44C6-A58D-2F5602E95A8F}" srcOrd="3" destOrd="0" parTransId="{D7F86F04-B273-4BA3-A34C-55AD7CB4D551}" sibTransId="{42ABE79C-9C83-42FB-A0DB-EC16C58D298A}"/>
    <dgm:cxn modelId="{DE2676DE-63A6-47D2-9501-A9EA051F7882}" type="presOf" srcId="{B079CE98-30AF-4F80-81C8-AF696D399798}" destId="{B9CBFD95-E37B-4904-AB93-D3ABB6E2A88A}" srcOrd="1" destOrd="0" presId="urn:microsoft.com/office/officeart/2005/8/layout/lProcess2"/>
    <dgm:cxn modelId="{47A65CE7-34FC-440C-9A52-D184DF78326D}" type="presOf" srcId="{0CC98D41-F85C-4BF2-B568-63C394823CA7}" destId="{CEB2BE2D-DDDB-4A92-AD31-03B4A3FE111A}" srcOrd="0" destOrd="0" presId="urn:microsoft.com/office/officeart/2005/8/layout/lProcess2"/>
    <dgm:cxn modelId="{399429EF-ABFC-438C-B1CC-8539619F8860}" srcId="{BC8606C0-B9F7-40DA-A7F0-E5A60B0A1DF8}" destId="{0CC98D41-F85C-4BF2-B568-63C394823CA7}" srcOrd="2" destOrd="0" parTransId="{1E957DEF-0BF8-4131-B767-F6923D4EF3F3}" sibTransId="{95EA17F4-6E7C-47F1-8231-F47D57F72560}"/>
    <dgm:cxn modelId="{A5899FF3-1681-45EA-A961-54AA31656785}" srcId="{B079CE98-30AF-4F80-81C8-AF696D399798}" destId="{A285A3E0-6D44-4687-8C67-AED9955D125E}" srcOrd="2" destOrd="0" parTransId="{14B9C87F-6683-42B7-B302-5BC3FB2771FA}" sibTransId="{734D6B0B-1333-43E8-8891-A28B6BFD1981}"/>
    <dgm:cxn modelId="{1DC2561D-52DF-4501-94D2-E9F18AFC09E9}" type="presParOf" srcId="{2F9B8866-87B6-4A6C-B7AE-A5AE1A2083BD}" destId="{B40539AE-7AE2-43EA-B60B-329FE1509797}" srcOrd="0" destOrd="0" presId="urn:microsoft.com/office/officeart/2005/8/layout/lProcess2"/>
    <dgm:cxn modelId="{20763ECB-9C38-4405-8023-8EF22D10345E}" type="presParOf" srcId="{B40539AE-7AE2-43EA-B60B-329FE1509797}" destId="{6D43C691-7B38-454D-BAFB-03EEED765E47}" srcOrd="0" destOrd="0" presId="urn:microsoft.com/office/officeart/2005/8/layout/lProcess2"/>
    <dgm:cxn modelId="{442E2449-3AED-4F12-89C1-D542A02C37F4}" type="presParOf" srcId="{B40539AE-7AE2-43EA-B60B-329FE1509797}" destId="{38ED7875-DDE8-4394-9644-D058DBDCD2AB}" srcOrd="1" destOrd="0" presId="urn:microsoft.com/office/officeart/2005/8/layout/lProcess2"/>
    <dgm:cxn modelId="{F16BCD51-FDDB-457C-A762-43F332D39F78}" type="presParOf" srcId="{B40539AE-7AE2-43EA-B60B-329FE1509797}" destId="{B194915A-2872-49D0-A7BD-D7323D7DEB40}" srcOrd="2" destOrd="0" presId="urn:microsoft.com/office/officeart/2005/8/layout/lProcess2"/>
    <dgm:cxn modelId="{65E9455A-3B4E-4F4D-AF23-3A858A3D33E1}" type="presParOf" srcId="{B194915A-2872-49D0-A7BD-D7323D7DEB40}" destId="{539B1789-3758-49B4-82BB-C0AB3945838E}" srcOrd="0" destOrd="0" presId="urn:microsoft.com/office/officeart/2005/8/layout/lProcess2"/>
    <dgm:cxn modelId="{73231116-0D14-49F3-AAB8-914E215D3060}" type="presParOf" srcId="{539B1789-3758-49B4-82BB-C0AB3945838E}" destId="{F2D98418-B5E3-4AC0-92DD-6ACFABAA6BDE}" srcOrd="0" destOrd="0" presId="urn:microsoft.com/office/officeart/2005/8/layout/lProcess2"/>
    <dgm:cxn modelId="{ADD87E5E-210A-4B53-91DA-CBD038ED874E}" type="presParOf" srcId="{539B1789-3758-49B4-82BB-C0AB3945838E}" destId="{8E143FE1-E514-4B50-B58B-5F8E030EE31A}" srcOrd="1" destOrd="0" presId="urn:microsoft.com/office/officeart/2005/8/layout/lProcess2"/>
    <dgm:cxn modelId="{300F5EBC-9937-40E2-BE35-5F869943BDFB}" type="presParOf" srcId="{539B1789-3758-49B4-82BB-C0AB3945838E}" destId="{8520296D-3C63-4080-8EB8-A80B012B79BC}" srcOrd="2" destOrd="0" presId="urn:microsoft.com/office/officeart/2005/8/layout/lProcess2"/>
    <dgm:cxn modelId="{288EB223-9C1C-4989-8ABB-CEE7C360ADD0}" type="presParOf" srcId="{539B1789-3758-49B4-82BB-C0AB3945838E}" destId="{B628C9E9-7600-4317-A2AC-C10CE45BD1EF}" srcOrd="3" destOrd="0" presId="urn:microsoft.com/office/officeart/2005/8/layout/lProcess2"/>
    <dgm:cxn modelId="{125054A7-ED76-4799-853E-14EE888D3C57}" type="presParOf" srcId="{539B1789-3758-49B4-82BB-C0AB3945838E}" destId="{E5A20860-F014-45BC-9DE2-1B7921FD73BD}" srcOrd="4" destOrd="0" presId="urn:microsoft.com/office/officeart/2005/8/layout/lProcess2"/>
    <dgm:cxn modelId="{BD56776C-A1E1-4324-BADC-827D5E0812B5}" type="presParOf" srcId="{2F9B8866-87B6-4A6C-B7AE-A5AE1A2083BD}" destId="{F89FD725-A7E6-4D3D-AA65-C92A948DC77F}" srcOrd="1" destOrd="0" presId="urn:microsoft.com/office/officeart/2005/8/layout/lProcess2"/>
    <dgm:cxn modelId="{B1905A28-BFFC-4FF8-B6CB-DBF684CE39EA}" type="presParOf" srcId="{2F9B8866-87B6-4A6C-B7AE-A5AE1A2083BD}" destId="{72D26713-F0F2-4169-A6EC-0C56EE7A743D}" srcOrd="2" destOrd="0" presId="urn:microsoft.com/office/officeart/2005/8/layout/lProcess2"/>
    <dgm:cxn modelId="{ED4408CD-912B-4585-B797-CE322CD30120}" type="presParOf" srcId="{72D26713-F0F2-4169-A6EC-0C56EE7A743D}" destId="{908C27DC-480F-4F18-950A-E8F24E5DEA21}" srcOrd="0" destOrd="0" presId="urn:microsoft.com/office/officeart/2005/8/layout/lProcess2"/>
    <dgm:cxn modelId="{928C3F34-5E29-4304-BEF2-FC70BD76D067}" type="presParOf" srcId="{72D26713-F0F2-4169-A6EC-0C56EE7A743D}" destId="{B9CBFD95-E37B-4904-AB93-D3ABB6E2A88A}" srcOrd="1" destOrd="0" presId="urn:microsoft.com/office/officeart/2005/8/layout/lProcess2"/>
    <dgm:cxn modelId="{3E19D708-9763-4BEF-A303-1440990B533A}" type="presParOf" srcId="{72D26713-F0F2-4169-A6EC-0C56EE7A743D}" destId="{21A7FB21-0014-45DD-A779-86E036BB6747}" srcOrd="2" destOrd="0" presId="urn:microsoft.com/office/officeart/2005/8/layout/lProcess2"/>
    <dgm:cxn modelId="{7D2D5B9D-F9BD-408B-8B0B-8B98BF4E5695}" type="presParOf" srcId="{21A7FB21-0014-45DD-A779-86E036BB6747}" destId="{F3436C2E-29C1-41AE-B16D-EA2296BCC866}" srcOrd="0" destOrd="0" presId="urn:microsoft.com/office/officeart/2005/8/layout/lProcess2"/>
    <dgm:cxn modelId="{C67DCB9F-453D-44C2-81E8-C7BA40EC146F}" type="presParOf" srcId="{F3436C2E-29C1-41AE-B16D-EA2296BCC866}" destId="{18207AFB-03EF-4423-81A4-FFF1A500AC60}" srcOrd="0" destOrd="0" presId="urn:microsoft.com/office/officeart/2005/8/layout/lProcess2"/>
    <dgm:cxn modelId="{A2146B8A-0B64-4687-A077-C2E348052DE8}" type="presParOf" srcId="{F3436C2E-29C1-41AE-B16D-EA2296BCC866}" destId="{2A7E8078-F259-4BB8-80CA-592B44063312}" srcOrd="1" destOrd="0" presId="urn:microsoft.com/office/officeart/2005/8/layout/lProcess2"/>
    <dgm:cxn modelId="{8E245F69-2504-4262-A7D7-B356C6DD5677}" type="presParOf" srcId="{F3436C2E-29C1-41AE-B16D-EA2296BCC866}" destId="{654583A9-AB28-4A2E-9801-C9DD5FC5E518}" srcOrd="2" destOrd="0" presId="urn:microsoft.com/office/officeart/2005/8/layout/lProcess2"/>
    <dgm:cxn modelId="{64692EF7-B2F5-4C9E-9044-D30ADAE27AA8}" type="presParOf" srcId="{F3436C2E-29C1-41AE-B16D-EA2296BCC866}" destId="{D2ED31D4-48E1-4C2D-9D04-07606F092F92}" srcOrd="3" destOrd="0" presId="urn:microsoft.com/office/officeart/2005/8/layout/lProcess2"/>
    <dgm:cxn modelId="{E1B435BA-ECE5-4EF7-9F67-C3757E0C6A51}" type="presParOf" srcId="{F3436C2E-29C1-41AE-B16D-EA2296BCC866}" destId="{E3B71E79-0749-4E29-83BB-CC60327E8B11}" srcOrd="4" destOrd="0" presId="urn:microsoft.com/office/officeart/2005/8/layout/lProcess2"/>
    <dgm:cxn modelId="{D080DCD6-F19F-41EC-B99D-9B2000A3A3E8}" type="presParOf" srcId="{F3436C2E-29C1-41AE-B16D-EA2296BCC866}" destId="{3363831D-06A3-4A86-A344-9CD54C408893}" srcOrd="5" destOrd="0" presId="urn:microsoft.com/office/officeart/2005/8/layout/lProcess2"/>
    <dgm:cxn modelId="{B81815F3-4D59-4C59-AB05-F12BD04E2542}" type="presParOf" srcId="{F3436C2E-29C1-41AE-B16D-EA2296BCC866}" destId="{78EDFFE5-8B34-472E-AF25-17B9838B36AF}" srcOrd="6" destOrd="0" presId="urn:microsoft.com/office/officeart/2005/8/layout/lProcess2"/>
    <dgm:cxn modelId="{082E77E9-14BC-4B05-A32F-597B1EA03120}" type="presParOf" srcId="{2F9B8866-87B6-4A6C-B7AE-A5AE1A2083BD}" destId="{17DE309D-41E4-4DFC-AE7A-DB739D2AC5ED}" srcOrd="3" destOrd="0" presId="urn:microsoft.com/office/officeart/2005/8/layout/lProcess2"/>
    <dgm:cxn modelId="{A637EC45-FCE2-4CA6-B175-0F8B0C4FEFC0}" type="presParOf" srcId="{2F9B8866-87B6-4A6C-B7AE-A5AE1A2083BD}" destId="{4AC0A24D-A383-44E8-9278-C1EB5F79256A}" srcOrd="4" destOrd="0" presId="urn:microsoft.com/office/officeart/2005/8/layout/lProcess2"/>
    <dgm:cxn modelId="{D3CD9730-DAE0-4D6E-B40B-270A8BD8A4F6}" type="presParOf" srcId="{4AC0A24D-A383-44E8-9278-C1EB5F79256A}" destId="{CEB2BE2D-DDDB-4A92-AD31-03B4A3FE111A}" srcOrd="0" destOrd="0" presId="urn:microsoft.com/office/officeart/2005/8/layout/lProcess2"/>
    <dgm:cxn modelId="{19ED1C62-0492-4EDB-B8B0-1799DBE0EE5E}" type="presParOf" srcId="{4AC0A24D-A383-44E8-9278-C1EB5F79256A}" destId="{61836C7A-1F79-4FA3-A088-8858B2F4341E}" srcOrd="1" destOrd="0" presId="urn:microsoft.com/office/officeart/2005/8/layout/lProcess2"/>
    <dgm:cxn modelId="{1A2DCA21-2029-4AC5-B84D-3F7237233670}" type="presParOf" srcId="{4AC0A24D-A383-44E8-9278-C1EB5F79256A}" destId="{0E688990-2CD3-4B65-9E58-FA37AAF9E0E3}" srcOrd="2" destOrd="0" presId="urn:microsoft.com/office/officeart/2005/8/layout/lProcess2"/>
    <dgm:cxn modelId="{34607CAE-AC2D-4756-BDDB-937E72526188}" type="presParOf" srcId="{0E688990-2CD3-4B65-9E58-FA37AAF9E0E3}" destId="{70C5C62F-AE3F-4C51-AEB8-D0C91DD862A3}" srcOrd="0" destOrd="0" presId="urn:microsoft.com/office/officeart/2005/8/layout/lProcess2"/>
    <dgm:cxn modelId="{B7D041C9-602A-45DB-AAA3-816822C29B4C}" type="presParOf" srcId="{70C5C62F-AE3F-4C51-AEB8-D0C91DD862A3}" destId="{39DA5F83-B2D9-44F5-AB3D-88205D42B47E}" srcOrd="0" destOrd="0" presId="urn:microsoft.com/office/officeart/2005/8/layout/lProcess2"/>
    <dgm:cxn modelId="{A810FEE7-C973-4627-A514-7C2B49FC2CEC}" type="presParOf" srcId="{70C5C62F-AE3F-4C51-AEB8-D0C91DD862A3}" destId="{4B0041C0-BFA7-427C-B46A-3E84DA0A936A}" srcOrd="1" destOrd="0" presId="urn:microsoft.com/office/officeart/2005/8/layout/lProcess2"/>
    <dgm:cxn modelId="{12FC5ACE-98B6-4BBF-8A49-242E51E42A01}" type="presParOf" srcId="{70C5C62F-AE3F-4C51-AEB8-D0C91DD862A3}" destId="{27275397-DB77-4021-9961-2532CF914A1E}" srcOrd="2" destOrd="0" presId="urn:microsoft.com/office/officeart/2005/8/layout/lProcess2"/>
    <dgm:cxn modelId="{08344822-331E-42E8-AD82-389AE531B526}" type="presParOf" srcId="{70C5C62F-AE3F-4C51-AEB8-D0C91DD862A3}" destId="{7C6B0BB0-ACF7-4F00-A71D-A7E89DB7A2C4}" srcOrd="3" destOrd="0" presId="urn:microsoft.com/office/officeart/2005/8/layout/lProcess2"/>
    <dgm:cxn modelId="{F9380397-CD63-4550-A8AF-22516E7A808D}" type="presParOf" srcId="{70C5C62F-AE3F-4C51-AEB8-D0C91DD862A3}" destId="{72A756CE-D470-4DB8-B678-DB8D73662D94}" srcOrd="4" destOrd="0" presId="urn:microsoft.com/office/officeart/2005/8/layout/lProcess2"/>
    <dgm:cxn modelId="{2203CB75-F584-4F8E-9E31-241353DF9229}" type="presParOf" srcId="{70C5C62F-AE3F-4C51-AEB8-D0C91DD862A3}" destId="{CC8F9BAB-D753-4507-94BF-92254652FDEE}" srcOrd="5" destOrd="0" presId="urn:microsoft.com/office/officeart/2005/8/layout/lProcess2"/>
    <dgm:cxn modelId="{1021790F-708A-432A-89A9-09EE6EC4F3E9}" type="presParOf" srcId="{70C5C62F-AE3F-4C51-AEB8-D0C91DD862A3}" destId="{E9ACA291-A9AC-4A52-8CC2-F6745AD38A04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F280CD-5509-46B3-B62E-CFEB10843B08}" type="doc">
      <dgm:prSet loTypeId="urn:microsoft.com/office/officeart/2005/8/layout/matrix1" loCatId="matrix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pl-PL"/>
        </a:p>
      </dgm:t>
    </dgm:pt>
    <dgm:pt modelId="{644E9943-E7BE-48D6-A62A-E9F68D10E981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pPr>
            <a:buNone/>
          </a:pPr>
          <a:endParaRPr lang="pl-PL" sz="1000" dirty="0">
            <a:solidFill>
              <a:schemeClr val="tx2"/>
            </a:solidFill>
          </a:endParaRPr>
        </a:p>
        <a:p>
          <a:pPr>
            <a:buNone/>
          </a:pPr>
          <a:endParaRPr lang="pl-PL" sz="1400" b="1" dirty="0">
            <a:solidFill>
              <a:schemeClr val="tx2"/>
            </a:solidFill>
          </a:endParaRPr>
        </a:p>
        <a:p>
          <a:pPr>
            <a:buNone/>
          </a:pPr>
          <a:r>
            <a:rPr lang="pl-PL" sz="1400" b="1" dirty="0">
              <a:solidFill>
                <a:srgbClr val="C00000"/>
              </a:solidFill>
            </a:rPr>
            <a:t>SILNE STRONY</a:t>
          </a:r>
        </a:p>
        <a:p>
          <a:pPr>
            <a:buFont typeface="Wingdings" panose="05000000000000000000" pitchFamily="2" charset="2"/>
            <a:buNone/>
          </a:pPr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- Bezpośredni kontakt z odbiorcami zagranicznymi. </a:t>
          </a:r>
        </a:p>
        <a:p>
          <a:pPr>
            <a:buFont typeface="Wingdings" panose="05000000000000000000" pitchFamily="2" charset="2"/>
            <a:buChar char="ü"/>
          </a:pPr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- Budowanie doświadczenia. </a:t>
          </a:r>
        </a:p>
        <a:p>
          <a:pPr>
            <a:buFont typeface="Wingdings" panose="05000000000000000000" pitchFamily="2" charset="2"/>
            <a:buChar char="ü"/>
          </a:pPr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- Poznanie rynku zagranicznego. </a:t>
          </a:r>
        </a:p>
        <a:p>
          <a:pPr>
            <a:buFont typeface="Wingdings" panose="05000000000000000000" pitchFamily="2" charset="2"/>
            <a:buChar char="ü"/>
          </a:pPr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 - Wzrost poziomu kwalifikacji pracowników.</a:t>
          </a:r>
        </a:p>
        <a:p>
          <a:pPr>
            <a:buFont typeface="Wingdings" panose="05000000000000000000" pitchFamily="2" charset="2"/>
            <a:buChar char="ü"/>
          </a:pPr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- Przyjęcie zagranicznych standardów pracy / produkcji. </a:t>
          </a:r>
        </a:p>
        <a:p>
          <a:pPr>
            <a:buFont typeface="Wingdings" panose="05000000000000000000" pitchFamily="2" charset="2"/>
            <a:buChar char="ü"/>
          </a:pPr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- Możliwość dobrej opłacalności transakcji.</a:t>
          </a:r>
        </a:p>
      </dgm:t>
    </dgm:pt>
    <dgm:pt modelId="{4F298CA6-5A9B-455E-978A-323E90B7DCC7}" type="parTrans" cxnId="{E3AA0A7B-B4A0-4E8F-9430-8E7AAE00E148}">
      <dgm:prSet/>
      <dgm:spPr/>
      <dgm:t>
        <a:bodyPr/>
        <a:lstStyle/>
        <a:p>
          <a:endParaRPr lang="pl-PL"/>
        </a:p>
      </dgm:t>
    </dgm:pt>
    <dgm:pt modelId="{B5BCAFA9-92D9-4121-82EA-557CAEB11F1E}" type="sibTrans" cxnId="{E3AA0A7B-B4A0-4E8F-9430-8E7AAE00E148}">
      <dgm:prSet/>
      <dgm:spPr/>
      <dgm:t>
        <a:bodyPr/>
        <a:lstStyle/>
        <a:p>
          <a:endParaRPr lang="pl-PL"/>
        </a:p>
      </dgm:t>
    </dgm:pt>
    <dgm:pt modelId="{A8F40B96-C9A3-48BC-A37A-70992535A4DC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endParaRPr lang="pl-PL" sz="1400" b="1" dirty="0">
            <a:solidFill>
              <a:schemeClr val="tx2"/>
            </a:solidFill>
          </a:endParaRPr>
        </a:p>
        <a:p>
          <a:r>
            <a:rPr lang="pl-PL" sz="1400" b="1" dirty="0">
              <a:solidFill>
                <a:srgbClr val="C00000"/>
              </a:solidFill>
            </a:rPr>
            <a:t>SŁABE STRONY</a:t>
          </a:r>
        </a:p>
        <a:p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- Trudność w pozyskaniu odpowiednich pracowników.  </a:t>
          </a:r>
        </a:p>
        <a:p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- Zwiększone koszty organizacyjne i operacyjne handlu. </a:t>
          </a:r>
        </a:p>
        <a:p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- Zwiększone ryzyko niepowodzeń i strat.</a:t>
          </a:r>
        </a:p>
        <a:p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 - Poznawanie rynków „na własnych błędach”.</a:t>
          </a:r>
        </a:p>
      </dgm:t>
    </dgm:pt>
    <dgm:pt modelId="{30C7116E-231C-4EC9-97BD-E6578498702D}" type="parTrans" cxnId="{56C9E9C6-9E18-480A-B7B3-4BD8FEF79F94}">
      <dgm:prSet/>
      <dgm:spPr/>
      <dgm:t>
        <a:bodyPr/>
        <a:lstStyle/>
        <a:p>
          <a:endParaRPr lang="pl-PL"/>
        </a:p>
      </dgm:t>
    </dgm:pt>
    <dgm:pt modelId="{B575A4BD-2A85-422D-A5FA-F85F0A043CFD}" type="sibTrans" cxnId="{56C9E9C6-9E18-480A-B7B3-4BD8FEF79F94}">
      <dgm:prSet/>
      <dgm:spPr/>
      <dgm:t>
        <a:bodyPr/>
        <a:lstStyle/>
        <a:p>
          <a:endParaRPr lang="pl-PL"/>
        </a:p>
      </dgm:t>
    </dgm:pt>
    <dgm:pt modelId="{ABEA98CA-242E-402A-8E4D-99A2B12C7753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r>
            <a:rPr lang="pl-PL" sz="1400" b="1" dirty="0">
              <a:solidFill>
                <a:srgbClr val="C00000"/>
              </a:solidFill>
            </a:rPr>
            <a:t>MOŻLIWOŚCI</a:t>
          </a:r>
        </a:p>
        <a:p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- Poprzez zdobyte doświadczenie istnieje możliwość stworzenia bardziej zaawansowanej obecności na rynku zagranicznym. </a:t>
          </a:r>
        </a:p>
        <a:p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- Przestawienie profilu działalności na eksport. </a:t>
          </a:r>
        </a:p>
        <a:p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- Lepsze kwalifikacje zespołu eksportowego mogą umożliwić inicjację nowych, szerzej zakrojonych projektów eksportowych.</a:t>
          </a:r>
        </a:p>
        <a:p>
          <a:endParaRPr lang="pl-PL" sz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endParaRPr lang="pl-PL" sz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endParaRPr lang="pl-PL" sz="12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BD1331A-C3CE-4C49-826E-98B28808731A}" type="parTrans" cxnId="{634A1C74-E774-4626-B2FC-54C8093A5724}">
      <dgm:prSet/>
      <dgm:spPr/>
      <dgm:t>
        <a:bodyPr/>
        <a:lstStyle/>
        <a:p>
          <a:endParaRPr lang="pl-PL"/>
        </a:p>
      </dgm:t>
    </dgm:pt>
    <dgm:pt modelId="{97791DA1-F68A-4743-8388-A58C5B8E7933}" type="sibTrans" cxnId="{634A1C74-E774-4626-B2FC-54C8093A5724}">
      <dgm:prSet/>
      <dgm:spPr/>
      <dgm:t>
        <a:bodyPr/>
        <a:lstStyle/>
        <a:p>
          <a:endParaRPr lang="pl-PL"/>
        </a:p>
      </dgm:t>
    </dgm:pt>
    <dgm:pt modelId="{FECCA686-14CB-4B1D-91E9-E1209889FA79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r>
            <a:rPr lang="pl-PL" sz="1400" b="1" dirty="0">
              <a:solidFill>
                <a:srgbClr val="C00000"/>
              </a:solidFill>
            </a:rPr>
            <a:t>ZAGROŻENIA</a:t>
          </a:r>
          <a:endParaRPr lang="pl-PL" sz="1400" dirty="0">
            <a:solidFill>
              <a:srgbClr val="C00000"/>
            </a:solidFill>
          </a:endParaRPr>
        </a:p>
        <a:p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- Koszty działalności eksportowej wyższe niż sprzedaż. </a:t>
          </a:r>
        </a:p>
        <a:p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- Długi czas zwrotu nakładów na eksport prowadzący </a:t>
          </a:r>
          <a:b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</a:br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do zaniechania tej działalności. </a:t>
          </a:r>
        </a:p>
        <a:p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- Deficytowość zespołu eksportowego w wyniku niezdobycia </a:t>
          </a:r>
          <a:b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</a:br>
          <a:r>
            <a:rPr lang="pl-PL" sz="1200" dirty="0">
              <a:solidFill>
                <a:schemeClr val="tx1">
                  <a:lumMod val="95000"/>
                  <a:lumOff val="5000"/>
                </a:schemeClr>
              </a:solidFill>
            </a:rPr>
            <a:t>odpowiedniej pozycji (brak odpowiedniego wolumenu kontraktów).</a:t>
          </a:r>
        </a:p>
        <a:p>
          <a:endParaRPr lang="pl-PL" sz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endParaRPr lang="pl-PL" sz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endParaRPr lang="pl-PL" sz="12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4B0C757-6482-4B18-925F-9BC480011898}" type="parTrans" cxnId="{7680BD9E-693D-4430-8A7A-6D2E6A149C9A}">
      <dgm:prSet/>
      <dgm:spPr/>
      <dgm:t>
        <a:bodyPr/>
        <a:lstStyle/>
        <a:p>
          <a:endParaRPr lang="pl-PL"/>
        </a:p>
      </dgm:t>
    </dgm:pt>
    <dgm:pt modelId="{F8036EF3-416A-4240-A1F1-6456454B116F}" type="sibTrans" cxnId="{7680BD9E-693D-4430-8A7A-6D2E6A149C9A}">
      <dgm:prSet/>
      <dgm:spPr/>
      <dgm:t>
        <a:bodyPr/>
        <a:lstStyle/>
        <a:p>
          <a:endParaRPr lang="pl-PL"/>
        </a:p>
      </dgm:t>
    </dgm:pt>
    <dgm:pt modelId="{EF8F17D6-F073-4CD2-8EDB-5FDA7A2306B7}">
      <dgm:prSet phldrT="[Tekst]" custT="1"/>
      <dgm:spPr>
        <a:solidFill>
          <a:srgbClr val="C34B45"/>
        </a:solidFill>
      </dgm:spPr>
      <dgm:t>
        <a:bodyPr/>
        <a:lstStyle/>
        <a:p>
          <a:r>
            <a:rPr lang="pl-PL" sz="1600" b="1" dirty="0">
              <a:solidFill>
                <a:schemeClr val="bg1"/>
              </a:solidFill>
            </a:rPr>
            <a:t>EKSPORT BEZPOŚREDNI</a:t>
          </a:r>
        </a:p>
      </dgm:t>
    </dgm:pt>
    <dgm:pt modelId="{A4ED7490-99FB-4EDA-A30A-CFE112F61C62}" type="sibTrans" cxnId="{6999B22F-A777-4803-A56C-A6C65DF6E6F7}">
      <dgm:prSet/>
      <dgm:spPr/>
      <dgm:t>
        <a:bodyPr/>
        <a:lstStyle/>
        <a:p>
          <a:endParaRPr lang="pl-PL"/>
        </a:p>
      </dgm:t>
    </dgm:pt>
    <dgm:pt modelId="{8CD1C79F-1848-47BC-A579-CD8EB1A68EFC}" type="parTrans" cxnId="{6999B22F-A777-4803-A56C-A6C65DF6E6F7}">
      <dgm:prSet/>
      <dgm:spPr/>
      <dgm:t>
        <a:bodyPr/>
        <a:lstStyle/>
        <a:p>
          <a:endParaRPr lang="pl-PL"/>
        </a:p>
      </dgm:t>
    </dgm:pt>
    <dgm:pt modelId="{83AB6192-0E5A-4C33-9442-FDF4C92E8309}" type="pres">
      <dgm:prSet presAssocID="{7FF280CD-5509-46B3-B62E-CFEB10843B08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FA75243-26FA-42D2-82FF-82DBD74370FB}" type="pres">
      <dgm:prSet presAssocID="{7FF280CD-5509-46B3-B62E-CFEB10843B08}" presName="matrix" presStyleCnt="0"/>
      <dgm:spPr/>
    </dgm:pt>
    <dgm:pt modelId="{5D677C43-D1BB-4DD1-94EB-11FBEEB17A05}" type="pres">
      <dgm:prSet presAssocID="{7FF280CD-5509-46B3-B62E-CFEB10843B08}" presName="tile1" presStyleLbl="node1" presStyleIdx="0" presStyleCnt="4" custLinFactNeighborX="-10787" custLinFactNeighborY="-5852"/>
      <dgm:spPr/>
    </dgm:pt>
    <dgm:pt modelId="{7B0C8C23-D366-46B2-8CE3-72CEE0E4DF95}" type="pres">
      <dgm:prSet presAssocID="{7FF280CD-5509-46B3-B62E-CFEB10843B0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226E06F-B1A4-4C2B-876A-D1E43C863A28}" type="pres">
      <dgm:prSet presAssocID="{7FF280CD-5509-46B3-B62E-CFEB10843B08}" presName="tile2" presStyleLbl="node1" presStyleIdx="1" presStyleCnt="4"/>
      <dgm:spPr/>
    </dgm:pt>
    <dgm:pt modelId="{61E2EB95-44A7-4AE6-B911-66EEF56C4DB8}" type="pres">
      <dgm:prSet presAssocID="{7FF280CD-5509-46B3-B62E-CFEB10843B0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EE735DF5-192F-447D-8904-E5427570E243}" type="pres">
      <dgm:prSet presAssocID="{7FF280CD-5509-46B3-B62E-CFEB10843B08}" presName="tile3" presStyleLbl="node1" presStyleIdx="2" presStyleCnt="4" custScaleY="100956"/>
      <dgm:spPr/>
    </dgm:pt>
    <dgm:pt modelId="{8B90B491-7198-42A9-BA00-C1CAB226ECE3}" type="pres">
      <dgm:prSet presAssocID="{7FF280CD-5509-46B3-B62E-CFEB10843B0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C71544A0-6450-4C0B-B85B-EA2A32063D47}" type="pres">
      <dgm:prSet presAssocID="{7FF280CD-5509-46B3-B62E-CFEB10843B08}" presName="tile4" presStyleLbl="node1" presStyleIdx="3" presStyleCnt="4"/>
      <dgm:spPr/>
    </dgm:pt>
    <dgm:pt modelId="{E0180356-69CE-4190-89CF-A0651B4D530F}" type="pres">
      <dgm:prSet presAssocID="{7FF280CD-5509-46B3-B62E-CFEB10843B0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D56776A2-1A3D-47BF-A580-4D89E81C8803}" type="pres">
      <dgm:prSet presAssocID="{7FF280CD-5509-46B3-B62E-CFEB10843B08}" presName="centerTile" presStyleLbl="fgShp" presStyleIdx="0" presStyleCnt="1" custScaleX="56677" custScaleY="69013" custLinFactNeighborX="-360" custLinFactNeighborY="984">
        <dgm:presLayoutVars>
          <dgm:chMax val="0"/>
          <dgm:chPref val="0"/>
        </dgm:presLayoutVars>
      </dgm:prSet>
      <dgm:spPr/>
    </dgm:pt>
  </dgm:ptLst>
  <dgm:cxnLst>
    <dgm:cxn modelId="{CD95CA19-4373-485E-A681-08415D114E99}" type="presOf" srcId="{644E9943-E7BE-48D6-A62A-E9F68D10E981}" destId="{5D677C43-D1BB-4DD1-94EB-11FBEEB17A05}" srcOrd="0" destOrd="0" presId="urn:microsoft.com/office/officeart/2005/8/layout/matrix1"/>
    <dgm:cxn modelId="{6999B22F-A777-4803-A56C-A6C65DF6E6F7}" srcId="{7FF280CD-5509-46B3-B62E-CFEB10843B08}" destId="{EF8F17D6-F073-4CD2-8EDB-5FDA7A2306B7}" srcOrd="0" destOrd="0" parTransId="{8CD1C79F-1848-47BC-A579-CD8EB1A68EFC}" sibTransId="{A4ED7490-99FB-4EDA-A30A-CFE112F61C62}"/>
    <dgm:cxn modelId="{6BE4A037-6D45-44F8-B9D2-94D03994314C}" type="presOf" srcId="{A8F40B96-C9A3-48BC-A37A-70992535A4DC}" destId="{3226E06F-B1A4-4C2B-876A-D1E43C863A28}" srcOrd="0" destOrd="0" presId="urn:microsoft.com/office/officeart/2005/8/layout/matrix1"/>
    <dgm:cxn modelId="{634A1C74-E774-4626-B2FC-54C8093A5724}" srcId="{EF8F17D6-F073-4CD2-8EDB-5FDA7A2306B7}" destId="{ABEA98CA-242E-402A-8E4D-99A2B12C7753}" srcOrd="2" destOrd="0" parTransId="{8BD1331A-C3CE-4C49-826E-98B28808731A}" sibTransId="{97791DA1-F68A-4743-8388-A58C5B8E7933}"/>
    <dgm:cxn modelId="{7D1EB778-6037-4721-B2DF-51FA6DEC4C7A}" type="presOf" srcId="{644E9943-E7BE-48D6-A62A-E9F68D10E981}" destId="{7B0C8C23-D366-46B2-8CE3-72CEE0E4DF95}" srcOrd="1" destOrd="0" presId="urn:microsoft.com/office/officeart/2005/8/layout/matrix1"/>
    <dgm:cxn modelId="{48825859-D262-449F-9237-6AF2C69CEB71}" type="presOf" srcId="{EF8F17D6-F073-4CD2-8EDB-5FDA7A2306B7}" destId="{D56776A2-1A3D-47BF-A580-4D89E81C8803}" srcOrd="0" destOrd="0" presId="urn:microsoft.com/office/officeart/2005/8/layout/matrix1"/>
    <dgm:cxn modelId="{E3AA0A7B-B4A0-4E8F-9430-8E7AAE00E148}" srcId="{EF8F17D6-F073-4CD2-8EDB-5FDA7A2306B7}" destId="{644E9943-E7BE-48D6-A62A-E9F68D10E981}" srcOrd="0" destOrd="0" parTransId="{4F298CA6-5A9B-455E-978A-323E90B7DCC7}" sibTransId="{B5BCAFA9-92D9-4121-82EA-557CAEB11F1E}"/>
    <dgm:cxn modelId="{CC613790-FA60-4DAE-9C0B-68B799B91210}" type="presOf" srcId="{FECCA686-14CB-4B1D-91E9-E1209889FA79}" destId="{C71544A0-6450-4C0B-B85B-EA2A32063D47}" srcOrd="0" destOrd="0" presId="urn:microsoft.com/office/officeart/2005/8/layout/matrix1"/>
    <dgm:cxn modelId="{7680BD9E-693D-4430-8A7A-6D2E6A149C9A}" srcId="{EF8F17D6-F073-4CD2-8EDB-5FDA7A2306B7}" destId="{FECCA686-14CB-4B1D-91E9-E1209889FA79}" srcOrd="3" destOrd="0" parTransId="{C4B0C757-6482-4B18-925F-9BC480011898}" sibTransId="{F8036EF3-416A-4240-A1F1-6456454B116F}"/>
    <dgm:cxn modelId="{248313B6-0730-4D84-9017-5DB346E30DD0}" type="presOf" srcId="{ABEA98CA-242E-402A-8E4D-99A2B12C7753}" destId="{8B90B491-7198-42A9-BA00-C1CAB226ECE3}" srcOrd="1" destOrd="0" presId="urn:microsoft.com/office/officeart/2005/8/layout/matrix1"/>
    <dgm:cxn modelId="{DEA73BBB-ABA5-412B-8EC5-403EDE879DB6}" type="presOf" srcId="{FECCA686-14CB-4B1D-91E9-E1209889FA79}" destId="{E0180356-69CE-4190-89CF-A0651B4D530F}" srcOrd="1" destOrd="0" presId="urn:microsoft.com/office/officeart/2005/8/layout/matrix1"/>
    <dgm:cxn modelId="{56C9E9C6-9E18-480A-B7B3-4BD8FEF79F94}" srcId="{EF8F17D6-F073-4CD2-8EDB-5FDA7A2306B7}" destId="{A8F40B96-C9A3-48BC-A37A-70992535A4DC}" srcOrd="1" destOrd="0" parTransId="{30C7116E-231C-4EC9-97BD-E6578498702D}" sibTransId="{B575A4BD-2A85-422D-A5FA-F85F0A043CFD}"/>
    <dgm:cxn modelId="{E831A8C8-AE03-4F5C-8115-FC4BD0BDD345}" type="presOf" srcId="{A8F40B96-C9A3-48BC-A37A-70992535A4DC}" destId="{61E2EB95-44A7-4AE6-B911-66EEF56C4DB8}" srcOrd="1" destOrd="0" presId="urn:microsoft.com/office/officeart/2005/8/layout/matrix1"/>
    <dgm:cxn modelId="{85D4D6D4-7539-449D-9BE1-6D37D8A5B9AC}" type="presOf" srcId="{7FF280CD-5509-46B3-B62E-CFEB10843B08}" destId="{83AB6192-0E5A-4C33-9442-FDF4C92E8309}" srcOrd="0" destOrd="0" presId="urn:microsoft.com/office/officeart/2005/8/layout/matrix1"/>
    <dgm:cxn modelId="{6BC6C5FA-2E1F-469C-A4E4-9FF970BB6A28}" type="presOf" srcId="{ABEA98CA-242E-402A-8E4D-99A2B12C7753}" destId="{EE735DF5-192F-447D-8904-E5427570E243}" srcOrd="0" destOrd="0" presId="urn:microsoft.com/office/officeart/2005/8/layout/matrix1"/>
    <dgm:cxn modelId="{2DAD9059-8222-450E-A93D-D1F6F18B56E2}" type="presParOf" srcId="{83AB6192-0E5A-4C33-9442-FDF4C92E8309}" destId="{2FA75243-26FA-42D2-82FF-82DBD74370FB}" srcOrd="0" destOrd="0" presId="urn:microsoft.com/office/officeart/2005/8/layout/matrix1"/>
    <dgm:cxn modelId="{0A248BCB-CB30-4C9B-B72E-EC135C026A16}" type="presParOf" srcId="{2FA75243-26FA-42D2-82FF-82DBD74370FB}" destId="{5D677C43-D1BB-4DD1-94EB-11FBEEB17A05}" srcOrd="0" destOrd="0" presId="urn:microsoft.com/office/officeart/2005/8/layout/matrix1"/>
    <dgm:cxn modelId="{9C3A34C4-E80F-43EC-8F4B-FEDB77FFF52B}" type="presParOf" srcId="{2FA75243-26FA-42D2-82FF-82DBD74370FB}" destId="{7B0C8C23-D366-46B2-8CE3-72CEE0E4DF95}" srcOrd="1" destOrd="0" presId="urn:microsoft.com/office/officeart/2005/8/layout/matrix1"/>
    <dgm:cxn modelId="{A498F156-4F8E-40DD-B1A0-AE76BB2E519E}" type="presParOf" srcId="{2FA75243-26FA-42D2-82FF-82DBD74370FB}" destId="{3226E06F-B1A4-4C2B-876A-D1E43C863A28}" srcOrd="2" destOrd="0" presId="urn:microsoft.com/office/officeart/2005/8/layout/matrix1"/>
    <dgm:cxn modelId="{5DE3740F-495F-461F-9F74-14FD5C3EF06F}" type="presParOf" srcId="{2FA75243-26FA-42D2-82FF-82DBD74370FB}" destId="{61E2EB95-44A7-4AE6-B911-66EEF56C4DB8}" srcOrd="3" destOrd="0" presId="urn:microsoft.com/office/officeart/2005/8/layout/matrix1"/>
    <dgm:cxn modelId="{070121A0-6F59-4CF9-80DC-FA296F719612}" type="presParOf" srcId="{2FA75243-26FA-42D2-82FF-82DBD74370FB}" destId="{EE735DF5-192F-447D-8904-E5427570E243}" srcOrd="4" destOrd="0" presId="urn:microsoft.com/office/officeart/2005/8/layout/matrix1"/>
    <dgm:cxn modelId="{7C65D05F-5D25-423F-9F46-B1F6D1072142}" type="presParOf" srcId="{2FA75243-26FA-42D2-82FF-82DBD74370FB}" destId="{8B90B491-7198-42A9-BA00-C1CAB226ECE3}" srcOrd="5" destOrd="0" presId="urn:microsoft.com/office/officeart/2005/8/layout/matrix1"/>
    <dgm:cxn modelId="{BFEB4F15-A00E-42F7-97C2-25EF3801071E}" type="presParOf" srcId="{2FA75243-26FA-42D2-82FF-82DBD74370FB}" destId="{C71544A0-6450-4C0B-B85B-EA2A32063D47}" srcOrd="6" destOrd="0" presId="urn:microsoft.com/office/officeart/2005/8/layout/matrix1"/>
    <dgm:cxn modelId="{6C646F9C-9712-4496-9D2C-61DE7A5D8CB9}" type="presParOf" srcId="{2FA75243-26FA-42D2-82FF-82DBD74370FB}" destId="{E0180356-69CE-4190-89CF-A0651B4D530F}" srcOrd="7" destOrd="0" presId="urn:microsoft.com/office/officeart/2005/8/layout/matrix1"/>
    <dgm:cxn modelId="{CC22EC30-3C87-4276-9695-2E29DA401219}" type="presParOf" srcId="{83AB6192-0E5A-4C33-9442-FDF4C92E8309}" destId="{D56776A2-1A3D-47BF-A580-4D89E81C880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F280CD-5509-46B3-B62E-CFEB10843B08}" type="doc">
      <dgm:prSet loTypeId="urn:microsoft.com/office/officeart/2005/8/layout/matrix1" loCatId="matrix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pl-PL"/>
        </a:p>
      </dgm:t>
    </dgm:pt>
    <dgm:pt modelId="{644E9943-E7BE-48D6-A62A-E9F68D10E981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endParaRPr lang="pl-PL" sz="1000" dirty="0"/>
        </a:p>
        <a:p>
          <a:endParaRPr lang="pl-PL" sz="1400" b="1" dirty="0">
            <a:solidFill>
              <a:schemeClr val="tx2"/>
            </a:solidFill>
          </a:endParaRPr>
        </a:p>
        <a:p>
          <a:r>
            <a:rPr lang="pl-PL" sz="1400" b="1" dirty="0">
              <a:solidFill>
                <a:srgbClr val="C00000"/>
              </a:solidFill>
            </a:rPr>
            <a:t>SILNE STRONY</a:t>
          </a:r>
        </a:p>
        <a:p>
          <a:r>
            <a:rPr lang="pl-PL" sz="1200" dirty="0"/>
            <a:t>- Niskie koszty wejścia. </a:t>
          </a:r>
        </a:p>
        <a:p>
          <a:r>
            <a:rPr lang="pl-PL" sz="1200" dirty="0"/>
            <a:t>- Trudności przeniesione na pośrednika. </a:t>
          </a:r>
        </a:p>
        <a:p>
          <a:r>
            <a:rPr lang="pl-PL" sz="1200" dirty="0"/>
            <a:t>- Niskie wymagania kadrowe. </a:t>
          </a:r>
        </a:p>
        <a:p>
          <a:r>
            <a:rPr lang="pl-PL" sz="1200" dirty="0"/>
            <a:t>- Małe ryzyko finansowe.</a:t>
          </a:r>
        </a:p>
        <a:p>
          <a:r>
            <a:rPr lang="pl-PL" sz="1200" dirty="0"/>
            <a:t>- Brak kosztów inwestycyjnych, marketingowych. </a:t>
          </a:r>
        </a:p>
        <a:p>
          <a:r>
            <a:rPr lang="pl-PL" sz="1200" dirty="0"/>
            <a:t>- Brak potrzeby powołania specjalnej komórki w firmie</a:t>
          </a:r>
        </a:p>
      </dgm:t>
    </dgm:pt>
    <dgm:pt modelId="{4F298CA6-5A9B-455E-978A-323E90B7DCC7}" type="parTrans" cxnId="{E3AA0A7B-B4A0-4E8F-9430-8E7AAE00E148}">
      <dgm:prSet/>
      <dgm:spPr/>
      <dgm:t>
        <a:bodyPr/>
        <a:lstStyle/>
        <a:p>
          <a:endParaRPr lang="pl-PL"/>
        </a:p>
      </dgm:t>
    </dgm:pt>
    <dgm:pt modelId="{B5BCAFA9-92D9-4121-82EA-557CAEB11F1E}" type="sibTrans" cxnId="{E3AA0A7B-B4A0-4E8F-9430-8E7AAE00E148}">
      <dgm:prSet/>
      <dgm:spPr/>
      <dgm:t>
        <a:bodyPr/>
        <a:lstStyle/>
        <a:p>
          <a:endParaRPr lang="pl-PL"/>
        </a:p>
      </dgm:t>
    </dgm:pt>
    <dgm:pt modelId="{A8F40B96-C9A3-48BC-A37A-70992535A4DC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endParaRPr lang="pl-PL" sz="1400" b="1" dirty="0">
            <a:solidFill>
              <a:schemeClr val="tx2"/>
            </a:solidFill>
          </a:endParaRPr>
        </a:p>
        <a:p>
          <a:endParaRPr lang="pl-PL" sz="1400" b="1" dirty="0">
            <a:solidFill>
              <a:schemeClr val="tx2"/>
            </a:solidFill>
          </a:endParaRPr>
        </a:p>
        <a:p>
          <a:r>
            <a:rPr lang="pl-PL" sz="1400" b="1" dirty="0">
              <a:solidFill>
                <a:srgbClr val="C00000"/>
              </a:solidFill>
            </a:rPr>
            <a:t>SŁABE STRONY</a:t>
          </a:r>
        </a:p>
        <a:p>
          <a:r>
            <a:rPr lang="pl-PL" sz="1200" dirty="0"/>
            <a:t>- Niska opłacalność transakcji. </a:t>
          </a:r>
        </a:p>
        <a:p>
          <a:r>
            <a:rPr lang="pl-PL" sz="1200" dirty="0"/>
            <a:t>- Brak możliwości zdobycia doświadczenia zagranicznego. </a:t>
          </a:r>
        </a:p>
        <a:p>
          <a:r>
            <a:rPr lang="pl-PL" sz="1200" dirty="0"/>
            <a:t>- Brak poznania rynków zagranicznych. </a:t>
          </a:r>
        </a:p>
        <a:p>
          <a:r>
            <a:rPr lang="pl-PL" sz="1200" dirty="0"/>
            <a:t>- Pełne uzależnienie od pośrednika.</a:t>
          </a:r>
        </a:p>
      </dgm:t>
    </dgm:pt>
    <dgm:pt modelId="{30C7116E-231C-4EC9-97BD-E6578498702D}" type="parTrans" cxnId="{56C9E9C6-9E18-480A-B7B3-4BD8FEF79F94}">
      <dgm:prSet/>
      <dgm:spPr/>
      <dgm:t>
        <a:bodyPr/>
        <a:lstStyle/>
        <a:p>
          <a:endParaRPr lang="pl-PL"/>
        </a:p>
      </dgm:t>
    </dgm:pt>
    <dgm:pt modelId="{B575A4BD-2A85-422D-A5FA-F85F0A043CFD}" type="sibTrans" cxnId="{56C9E9C6-9E18-480A-B7B3-4BD8FEF79F94}">
      <dgm:prSet/>
      <dgm:spPr/>
      <dgm:t>
        <a:bodyPr/>
        <a:lstStyle/>
        <a:p>
          <a:endParaRPr lang="pl-PL"/>
        </a:p>
      </dgm:t>
    </dgm:pt>
    <dgm:pt modelId="{ABEA98CA-242E-402A-8E4D-99A2B12C7753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r>
            <a:rPr lang="pl-PL" sz="1400" b="1" dirty="0">
              <a:solidFill>
                <a:srgbClr val="C00000"/>
              </a:solidFill>
            </a:rPr>
            <a:t>MOŻLIWOŚCI</a:t>
          </a:r>
        </a:p>
        <a:p>
          <a:r>
            <a:rPr lang="pl-PL" sz="1200" dirty="0"/>
            <a:t>- Zdobycie podstaw wiedzy eksportowej. </a:t>
          </a:r>
        </a:p>
        <a:p>
          <a:r>
            <a:rPr lang="pl-PL" sz="1200" dirty="0"/>
            <a:t>- Podniesienie standardów produkcji.</a:t>
          </a:r>
        </a:p>
        <a:p>
          <a:endParaRPr lang="pl-PL" sz="1200" dirty="0"/>
        </a:p>
        <a:p>
          <a:endParaRPr lang="pl-PL" sz="1200" dirty="0"/>
        </a:p>
      </dgm:t>
    </dgm:pt>
    <dgm:pt modelId="{8BD1331A-C3CE-4C49-826E-98B28808731A}" type="parTrans" cxnId="{634A1C74-E774-4626-B2FC-54C8093A5724}">
      <dgm:prSet/>
      <dgm:spPr/>
      <dgm:t>
        <a:bodyPr/>
        <a:lstStyle/>
        <a:p>
          <a:endParaRPr lang="pl-PL"/>
        </a:p>
      </dgm:t>
    </dgm:pt>
    <dgm:pt modelId="{97791DA1-F68A-4743-8388-A58C5B8E7933}" type="sibTrans" cxnId="{634A1C74-E774-4626-B2FC-54C8093A5724}">
      <dgm:prSet/>
      <dgm:spPr/>
      <dgm:t>
        <a:bodyPr/>
        <a:lstStyle/>
        <a:p>
          <a:endParaRPr lang="pl-PL"/>
        </a:p>
      </dgm:t>
    </dgm:pt>
    <dgm:pt modelId="{FECCA686-14CB-4B1D-91E9-E1209889FA79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r>
            <a:rPr lang="pl-PL" sz="1400" b="1" dirty="0">
              <a:solidFill>
                <a:srgbClr val="C00000"/>
              </a:solidFill>
            </a:rPr>
            <a:t>ZAGROŻENIA</a:t>
          </a:r>
          <a:endParaRPr lang="pl-PL" sz="1400" dirty="0">
            <a:solidFill>
              <a:srgbClr val="C00000"/>
            </a:solidFill>
          </a:endParaRPr>
        </a:p>
        <a:p>
          <a:r>
            <a:rPr lang="pl-PL" sz="1200" dirty="0"/>
            <a:t>- Pośrednik może znaleźć lepszego dostawcę. </a:t>
          </a:r>
        </a:p>
        <a:p>
          <a:r>
            <a:rPr lang="pl-PL" sz="1200" dirty="0"/>
            <a:t>- Mała opłacalność transakcji prowadząca do zaprzestania transakcji.</a:t>
          </a:r>
        </a:p>
        <a:p>
          <a:r>
            <a:rPr lang="pl-PL" sz="1200" dirty="0"/>
            <a:t>- Rezygnacja z usług firmy przez pośrednika </a:t>
          </a:r>
          <a:br>
            <a:rPr lang="pl-PL" sz="1200" dirty="0"/>
          </a:br>
          <a:r>
            <a:rPr lang="pl-PL" sz="1200" dirty="0"/>
            <a:t>w wyniku samodzielnego uruchomienia produkcji.</a:t>
          </a:r>
        </a:p>
        <a:p>
          <a:endParaRPr lang="pl-PL" sz="1200" dirty="0"/>
        </a:p>
        <a:p>
          <a:endParaRPr lang="pl-PL" sz="1200" dirty="0"/>
        </a:p>
      </dgm:t>
    </dgm:pt>
    <dgm:pt modelId="{C4B0C757-6482-4B18-925F-9BC480011898}" type="parTrans" cxnId="{7680BD9E-693D-4430-8A7A-6D2E6A149C9A}">
      <dgm:prSet/>
      <dgm:spPr/>
      <dgm:t>
        <a:bodyPr/>
        <a:lstStyle/>
        <a:p>
          <a:endParaRPr lang="pl-PL"/>
        </a:p>
      </dgm:t>
    </dgm:pt>
    <dgm:pt modelId="{F8036EF3-416A-4240-A1F1-6456454B116F}" type="sibTrans" cxnId="{7680BD9E-693D-4430-8A7A-6D2E6A149C9A}">
      <dgm:prSet/>
      <dgm:spPr/>
      <dgm:t>
        <a:bodyPr/>
        <a:lstStyle/>
        <a:p>
          <a:endParaRPr lang="pl-PL"/>
        </a:p>
      </dgm:t>
    </dgm:pt>
    <dgm:pt modelId="{EF8F17D6-F073-4CD2-8EDB-5FDA7A2306B7}">
      <dgm:prSet phldrT="[Tekst]" custT="1"/>
      <dgm:spPr>
        <a:solidFill>
          <a:srgbClr val="C34B45"/>
        </a:solidFill>
      </dgm:spPr>
      <dgm:t>
        <a:bodyPr/>
        <a:lstStyle/>
        <a:p>
          <a:r>
            <a:rPr lang="pl-PL" sz="1600" b="1" dirty="0">
              <a:solidFill>
                <a:schemeClr val="bg1"/>
              </a:solidFill>
            </a:rPr>
            <a:t>EKSPORT POŚREDNI</a:t>
          </a:r>
        </a:p>
      </dgm:t>
    </dgm:pt>
    <dgm:pt modelId="{A4ED7490-99FB-4EDA-A30A-CFE112F61C62}" type="sibTrans" cxnId="{6999B22F-A777-4803-A56C-A6C65DF6E6F7}">
      <dgm:prSet/>
      <dgm:spPr/>
      <dgm:t>
        <a:bodyPr/>
        <a:lstStyle/>
        <a:p>
          <a:endParaRPr lang="pl-PL"/>
        </a:p>
      </dgm:t>
    </dgm:pt>
    <dgm:pt modelId="{8CD1C79F-1848-47BC-A579-CD8EB1A68EFC}" type="parTrans" cxnId="{6999B22F-A777-4803-A56C-A6C65DF6E6F7}">
      <dgm:prSet/>
      <dgm:spPr/>
      <dgm:t>
        <a:bodyPr/>
        <a:lstStyle/>
        <a:p>
          <a:endParaRPr lang="pl-PL"/>
        </a:p>
      </dgm:t>
    </dgm:pt>
    <dgm:pt modelId="{83AB6192-0E5A-4C33-9442-FDF4C92E8309}" type="pres">
      <dgm:prSet presAssocID="{7FF280CD-5509-46B3-B62E-CFEB10843B08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FA75243-26FA-42D2-82FF-82DBD74370FB}" type="pres">
      <dgm:prSet presAssocID="{7FF280CD-5509-46B3-B62E-CFEB10843B08}" presName="matrix" presStyleCnt="0"/>
      <dgm:spPr/>
    </dgm:pt>
    <dgm:pt modelId="{5D677C43-D1BB-4DD1-94EB-11FBEEB17A05}" type="pres">
      <dgm:prSet presAssocID="{7FF280CD-5509-46B3-B62E-CFEB10843B08}" presName="tile1" presStyleLbl="node1" presStyleIdx="0" presStyleCnt="4" custLinFactNeighborX="-10787" custLinFactNeighborY="-5852"/>
      <dgm:spPr/>
    </dgm:pt>
    <dgm:pt modelId="{7B0C8C23-D366-46B2-8CE3-72CEE0E4DF95}" type="pres">
      <dgm:prSet presAssocID="{7FF280CD-5509-46B3-B62E-CFEB10843B0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226E06F-B1A4-4C2B-876A-D1E43C863A28}" type="pres">
      <dgm:prSet presAssocID="{7FF280CD-5509-46B3-B62E-CFEB10843B08}" presName="tile2" presStyleLbl="node1" presStyleIdx="1" presStyleCnt="4"/>
      <dgm:spPr/>
    </dgm:pt>
    <dgm:pt modelId="{61E2EB95-44A7-4AE6-B911-66EEF56C4DB8}" type="pres">
      <dgm:prSet presAssocID="{7FF280CD-5509-46B3-B62E-CFEB10843B0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EE735DF5-192F-447D-8904-E5427570E243}" type="pres">
      <dgm:prSet presAssocID="{7FF280CD-5509-46B3-B62E-CFEB10843B08}" presName="tile3" presStyleLbl="node1" presStyleIdx="2" presStyleCnt="4"/>
      <dgm:spPr/>
    </dgm:pt>
    <dgm:pt modelId="{8B90B491-7198-42A9-BA00-C1CAB226ECE3}" type="pres">
      <dgm:prSet presAssocID="{7FF280CD-5509-46B3-B62E-CFEB10843B0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C71544A0-6450-4C0B-B85B-EA2A32063D47}" type="pres">
      <dgm:prSet presAssocID="{7FF280CD-5509-46B3-B62E-CFEB10843B08}" presName="tile4" presStyleLbl="node1" presStyleIdx="3" presStyleCnt="4"/>
      <dgm:spPr/>
    </dgm:pt>
    <dgm:pt modelId="{E0180356-69CE-4190-89CF-A0651B4D530F}" type="pres">
      <dgm:prSet presAssocID="{7FF280CD-5509-46B3-B62E-CFEB10843B0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D56776A2-1A3D-47BF-A580-4D89E81C8803}" type="pres">
      <dgm:prSet presAssocID="{7FF280CD-5509-46B3-B62E-CFEB10843B08}" presName="centerTile" presStyleLbl="fgShp" presStyleIdx="0" presStyleCnt="1" custScaleX="56245" custScaleY="71093" custLinFactNeighborX="-360" custLinFactNeighborY="984">
        <dgm:presLayoutVars>
          <dgm:chMax val="0"/>
          <dgm:chPref val="0"/>
        </dgm:presLayoutVars>
      </dgm:prSet>
      <dgm:spPr/>
    </dgm:pt>
  </dgm:ptLst>
  <dgm:cxnLst>
    <dgm:cxn modelId="{CD95CA19-4373-485E-A681-08415D114E99}" type="presOf" srcId="{644E9943-E7BE-48D6-A62A-E9F68D10E981}" destId="{5D677C43-D1BB-4DD1-94EB-11FBEEB17A05}" srcOrd="0" destOrd="0" presId="urn:microsoft.com/office/officeart/2005/8/layout/matrix1"/>
    <dgm:cxn modelId="{6999B22F-A777-4803-A56C-A6C65DF6E6F7}" srcId="{7FF280CD-5509-46B3-B62E-CFEB10843B08}" destId="{EF8F17D6-F073-4CD2-8EDB-5FDA7A2306B7}" srcOrd="0" destOrd="0" parTransId="{8CD1C79F-1848-47BC-A579-CD8EB1A68EFC}" sibTransId="{A4ED7490-99FB-4EDA-A30A-CFE112F61C62}"/>
    <dgm:cxn modelId="{6BE4A037-6D45-44F8-B9D2-94D03994314C}" type="presOf" srcId="{A8F40B96-C9A3-48BC-A37A-70992535A4DC}" destId="{3226E06F-B1A4-4C2B-876A-D1E43C863A28}" srcOrd="0" destOrd="0" presId="urn:microsoft.com/office/officeart/2005/8/layout/matrix1"/>
    <dgm:cxn modelId="{634A1C74-E774-4626-B2FC-54C8093A5724}" srcId="{EF8F17D6-F073-4CD2-8EDB-5FDA7A2306B7}" destId="{ABEA98CA-242E-402A-8E4D-99A2B12C7753}" srcOrd="2" destOrd="0" parTransId="{8BD1331A-C3CE-4C49-826E-98B28808731A}" sibTransId="{97791DA1-F68A-4743-8388-A58C5B8E7933}"/>
    <dgm:cxn modelId="{7D1EB778-6037-4721-B2DF-51FA6DEC4C7A}" type="presOf" srcId="{644E9943-E7BE-48D6-A62A-E9F68D10E981}" destId="{7B0C8C23-D366-46B2-8CE3-72CEE0E4DF95}" srcOrd="1" destOrd="0" presId="urn:microsoft.com/office/officeart/2005/8/layout/matrix1"/>
    <dgm:cxn modelId="{48825859-D262-449F-9237-6AF2C69CEB71}" type="presOf" srcId="{EF8F17D6-F073-4CD2-8EDB-5FDA7A2306B7}" destId="{D56776A2-1A3D-47BF-A580-4D89E81C8803}" srcOrd="0" destOrd="0" presId="urn:microsoft.com/office/officeart/2005/8/layout/matrix1"/>
    <dgm:cxn modelId="{E3AA0A7B-B4A0-4E8F-9430-8E7AAE00E148}" srcId="{EF8F17D6-F073-4CD2-8EDB-5FDA7A2306B7}" destId="{644E9943-E7BE-48D6-A62A-E9F68D10E981}" srcOrd="0" destOrd="0" parTransId="{4F298CA6-5A9B-455E-978A-323E90B7DCC7}" sibTransId="{B5BCAFA9-92D9-4121-82EA-557CAEB11F1E}"/>
    <dgm:cxn modelId="{CC613790-FA60-4DAE-9C0B-68B799B91210}" type="presOf" srcId="{FECCA686-14CB-4B1D-91E9-E1209889FA79}" destId="{C71544A0-6450-4C0B-B85B-EA2A32063D47}" srcOrd="0" destOrd="0" presId="urn:microsoft.com/office/officeart/2005/8/layout/matrix1"/>
    <dgm:cxn modelId="{7680BD9E-693D-4430-8A7A-6D2E6A149C9A}" srcId="{EF8F17D6-F073-4CD2-8EDB-5FDA7A2306B7}" destId="{FECCA686-14CB-4B1D-91E9-E1209889FA79}" srcOrd="3" destOrd="0" parTransId="{C4B0C757-6482-4B18-925F-9BC480011898}" sibTransId="{F8036EF3-416A-4240-A1F1-6456454B116F}"/>
    <dgm:cxn modelId="{248313B6-0730-4D84-9017-5DB346E30DD0}" type="presOf" srcId="{ABEA98CA-242E-402A-8E4D-99A2B12C7753}" destId="{8B90B491-7198-42A9-BA00-C1CAB226ECE3}" srcOrd="1" destOrd="0" presId="urn:microsoft.com/office/officeart/2005/8/layout/matrix1"/>
    <dgm:cxn modelId="{DEA73BBB-ABA5-412B-8EC5-403EDE879DB6}" type="presOf" srcId="{FECCA686-14CB-4B1D-91E9-E1209889FA79}" destId="{E0180356-69CE-4190-89CF-A0651B4D530F}" srcOrd="1" destOrd="0" presId="urn:microsoft.com/office/officeart/2005/8/layout/matrix1"/>
    <dgm:cxn modelId="{56C9E9C6-9E18-480A-B7B3-4BD8FEF79F94}" srcId="{EF8F17D6-F073-4CD2-8EDB-5FDA7A2306B7}" destId="{A8F40B96-C9A3-48BC-A37A-70992535A4DC}" srcOrd="1" destOrd="0" parTransId="{30C7116E-231C-4EC9-97BD-E6578498702D}" sibTransId="{B575A4BD-2A85-422D-A5FA-F85F0A043CFD}"/>
    <dgm:cxn modelId="{E831A8C8-AE03-4F5C-8115-FC4BD0BDD345}" type="presOf" srcId="{A8F40B96-C9A3-48BC-A37A-70992535A4DC}" destId="{61E2EB95-44A7-4AE6-B911-66EEF56C4DB8}" srcOrd="1" destOrd="0" presId="urn:microsoft.com/office/officeart/2005/8/layout/matrix1"/>
    <dgm:cxn modelId="{85D4D6D4-7539-449D-9BE1-6D37D8A5B9AC}" type="presOf" srcId="{7FF280CD-5509-46B3-B62E-CFEB10843B08}" destId="{83AB6192-0E5A-4C33-9442-FDF4C92E8309}" srcOrd="0" destOrd="0" presId="urn:microsoft.com/office/officeart/2005/8/layout/matrix1"/>
    <dgm:cxn modelId="{6BC6C5FA-2E1F-469C-A4E4-9FF970BB6A28}" type="presOf" srcId="{ABEA98CA-242E-402A-8E4D-99A2B12C7753}" destId="{EE735DF5-192F-447D-8904-E5427570E243}" srcOrd="0" destOrd="0" presId="urn:microsoft.com/office/officeart/2005/8/layout/matrix1"/>
    <dgm:cxn modelId="{2DAD9059-8222-450E-A93D-D1F6F18B56E2}" type="presParOf" srcId="{83AB6192-0E5A-4C33-9442-FDF4C92E8309}" destId="{2FA75243-26FA-42D2-82FF-82DBD74370FB}" srcOrd="0" destOrd="0" presId="urn:microsoft.com/office/officeart/2005/8/layout/matrix1"/>
    <dgm:cxn modelId="{0A248BCB-CB30-4C9B-B72E-EC135C026A16}" type="presParOf" srcId="{2FA75243-26FA-42D2-82FF-82DBD74370FB}" destId="{5D677C43-D1BB-4DD1-94EB-11FBEEB17A05}" srcOrd="0" destOrd="0" presId="urn:microsoft.com/office/officeart/2005/8/layout/matrix1"/>
    <dgm:cxn modelId="{9C3A34C4-E80F-43EC-8F4B-FEDB77FFF52B}" type="presParOf" srcId="{2FA75243-26FA-42D2-82FF-82DBD74370FB}" destId="{7B0C8C23-D366-46B2-8CE3-72CEE0E4DF95}" srcOrd="1" destOrd="0" presId="urn:microsoft.com/office/officeart/2005/8/layout/matrix1"/>
    <dgm:cxn modelId="{A498F156-4F8E-40DD-B1A0-AE76BB2E519E}" type="presParOf" srcId="{2FA75243-26FA-42D2-82FF-82DBD74370FB}" destId="{3226E06F-B1A4-4C2B-876A-D1E43C863A28}" srcOrd="2" destOrd="0" presId="urn:microsoft.com/office/officeart/2005/8/layout/matrix1"/>
    <dgm:cxn modelId="{5DE3740F-495F-461F-9F74-14FD5C3EF06F}" type="presParOf" srcId="{2FA75243-26FA-42D2-82FF-82DBD74370FB}" destId="{61E2EB95-44A7-4AE6-B911-66EEF56C4DB8}" srcOrd="3" destOrd="0" presId="urn:microsoft.com/office/officeart/2005/8/layout/matrix1"/>
    <dgm:cxn modelId="{070121A0-6F59-4CF9-80DC-FA296F719612}" type="presParOf" srcId="{2FA75243-26FA-42D2-82FF-82DBD74370FB}" destId="{EE735DF5-192F-447D-8904-E5427570E243}" srcOrd="4" destOrd="0" presId="urn:microsoft.com/office/officeart/2005/8/layout/matrix1"/>
    <dgm:cxn modelId="{7C65D05F-5D25-423F-9F46-B1F6D1072142}" type="presParOf" srcId="{2FA75243-26FA-42D2-82FF-82DBD74370FB}" destId="{8B90B491-7198-42A9-BA00-C1CAB226ECE3}" srcOrd="5" destOrd="0" presId="urn:microsoft.com/office/officeart/2005/8/layout/matrix1"/>
    <dgm:cxn modelId="{BFEB4F15-A00E-42F7-97C2-25EF3801071E}" type="presParOf" srcId="{2FA75243-26FA-42D2-82FF-82DBD74370FB}" destId="{C71544A0-6450-4C0B-B85B-EA2A32063D47}" srcOrd="6" destOrd="0" presId="urn:microsoft.com/office/officeart/2005/8/layout/matrix1"/>
    <dgm:cxn modelId="{6C646F9C-9712-4496-9D2C-61DE7A5D8CB9}" type="presParOf" srcId="{2FA75243-26FA-42D2-82FF-82DBD74370FB}" destId="{E0180356-69CE-4190-89CF-A0651B4D530F}" srcOrd="7" destOrd="0" presId="urn:microsoft.com/office/officeart/2005/8/layout/matrix1"/>
    <dgm:cxn modelId="{CC22EC30-3C87-4276-9695-2E29DA401219}" type="presParOf" srcId="{83AB6192-0E5A-4C33-9442-FDF4C92E8309}" destId="{D56776A2-1A3D-47BF-A580-4D89E81C880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D9485A-FC3B-47DF-9E32-1FC367A15238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pl-PL"/>
        </a:p>
      </dgm:t>
    </dgm:pt>
    <dgm:pt modelId="{3FF45AB2-643C-439E-8EA7-E09935C1C317}">
      <dgm:prSet/>
      <dgm:spPr>
        <a:ln>
          <a:solidFill>
            <a:srgbClr val="C00000"/>
          </a:solidFill>
        </a:ln>
      </dgm:spPr>
      <dgm:t>
        <a:bodyPr/>
        <a:lstStyle/>
        <a:p>
          <a:r>
            <a:rPr lang="pl-PL" dirty="0"/>
            <a:t>• Jakie produkty/usługi chcemy eksportować? </a:t>
          </a:r>
        </a:p>
      </dgm:t>
    </dgm:pt>
    <dgm:pt modelId="{69FB58CA-0CB7-4D93-8F81-C11D0ED3324F}" type="parTrans" cxnId="{635E1742-27DC-49D8-BB8F-36D5B530FAE1}">
      <dgm:prSet/>
      <dgm:spPr/>
      <dgm:t>
        <a:bodyPr/>
        <a:lstStyle/>
        <a:p>
          <a:endParaRPr lang="pl-PL"/>
        </a:p>
      </dgm:t>
    </dgm:pt>
    <dgm:pt modelId="{1C2C9819-1AAC-4B68-9411-FC0330A099DB}" type="sibTrans" cxnId="{635E1742-27DC-49D8-BB8F-36D5B530FAE1}">
      <dgm:prSet/>
      <dgm:spPr/>
      <dgm:t>
        <a:bodyPr/>
        <a:lstStyle/>
        <a:p>
          <a:endParaRPr lang="pl-PL"/>
        </a:p>
      </dgm:t>
    </dgm:pt>
    <dgm:pt modelId="{0FFB7F26-E136-462C-9D44-A22A6CF84CE4}">
      <dgm:prSet/>
      <dgm:spPr>
        <a:ln>
          <a:solidFill>
            <a:srgbClr val="C00000"/>
          </a:solidFill>
        </a:ln>
      </dgm:spPr>
      <dgm:t>
        <a:bodyPr/>
        <a:lstStyle/>
        <a:p>
          <a:r>
            <a:rPr lang="pl-PL"/>
            <a:t>• Gdzie chcemy sprzedawać nasze produkty? Jakie kraje są dla nas najatrakcyjniejsze? </a:t>
          </a:r>
        </a:p>
      </dgm:t>
    </dgm:pt>
    <dgm:pt modelId="{F7CE443C-5FFC-4444-A162-470295B40602}" type="parTrans" cxnId="{55112869-4F95-4260-A905-07DB209E4DBA}">
      <dgm:prSet/>
      <dgm:spPr/>
      <dgm:t>
        <a:bodyPr/>
        <a:lstStyle/>
        <a:p>
          <a:endParaRPr lang="pl-PL"/>
        </a:p>
      </dgm:t>
    </dgm:pt>
    <dgm:pt modelId="{9911C154-672D-4361-8178-A02DAE053EF7}" type="sibTrans" cxnId="{55112869-4F95-4260-A905-07DB209E4DBA}">
      <dgm:prSet/>
      <dgm:spPr/>
      <dgm:t>
        <a:bodyPr/>
        <a:lstStyle/>
        <a:p>
          <a:endParaRPr lang="pl-PL"/>
        </a:p>
      </dgm:t>
    </dgm:pt>
    <dgm:pt modelId="{3CF304F2-A51B-4FD0-8634-8C59DCD814D5}">
      <dgm:prSet/>
      <dgm:spPr>
        <a:ln>
          <a:solidFill>
            <a:srgbClr val="C00000"/>
          </a:solidFill>
        </a:ln>
      </dgm:spPr>
      <dgm:t>
        <a:bodyPr/>
        <a:lstStyle/>
        <a:p>
          <a:r>
            <a:rPr lang="pl-PL" dirty="0"/>
            <a:t>• Komu chcemy sprzedawać? Jaki jest profil naszego klienta zagranicznego? Jak chcemy do niego dotrzeć? </a:t>
          </a:r>
        </a:p>
      </dgm:t>
    </dgm:pt>
    <dgm:pt modelId="{273FB168-CFDB-488B-88F3-FC5FB55D26C3}" type="parTrans" cxnId="{BD2712D4-385F-4CD4-BB7D-6F91D914869C}">
      <dgm:prSet/>
      <dgm:spPr/>
      <dgm:t>
        <a:bodyPr/>
        <a:lstStyle/>
        <a:p>
          <a:endParaRPr lang="pl-PL"/>
        </a:p>
      </dgm:t>
    </dgm:pt>
    <dgm:pt modelId="{C818F8F3-B988-4A59-A839-63A96807A48E}" type="sibTrans" cxnId="{BD2712D4-385F-4CD4-BB7D-6F91D914869C}">
      <dgm:prSet/>
      <dgm:spPr/>
      <dgm:t>
        <a:bodyPr/>
        <a:lstStyle/>
        <a:p>
          <a:endParaRPr lang="pl-PL"/>
        </a:p>
      </dgm:t>
    </dgm:pt>
    <dgm:pt modelId="{47FBBD1F-F038-4CF1-B0A3-66DED912AF94}">
      <dgm:prSet/>
      <dgm:spPr>
        <a:ln>
          <a:solidFill>
            <a:srgbClr val="C00000"/>
          </a:solidFill>
        </a:ln>
      </dgm:spPr>
      <dgm:t>
        <a:bodyPr/>
        <a:lstStyle/>
        <a:p>
          <a:r>
            <a:rPr lang="pl-PL"/>
            <a:t>• Jakimi zasobami (finansowymi, ludzkimi) chcemy realizować eksport? </a:t>
          </a:r>
        </a:p>
      </dgm:t>
    </dgm:pt>
    <dgm:pt modelId="{3C28CF1A-D1D2-416F-9576-8BB8A5A2AA28}" type="parTrans" cxnId="{C9E28C2F-CAFA-4CB6-AE53-D4E1348FC6FE}">
      <dgm:prSet/>
      <dgm:spPr/>
      <dgm:t>
        <a:bodyPr/>
        <a:lstStyle/>
        <a:p>
          <a:endParaRPr lang="pl-PL"/>
        </a:p>
      </dgm:t>
    </dgm:pt>
    <dgm:pt modelId="{39B98F64-6B66-40B1-BD14-A2FF3E5E659D}" type="sibTrans" cxnId="{C9E28C2F-CAFA-4CB6-AE53-D4E1348FC6FE}">
      <dgm:prSet/>
      <dgm:spPr/>
      <dgm:t>
        <a:bodyPr/>
        <a:lstStyle/>
        <a:p>
          <a:endParaRPr lang="pl-PL"/>
        </a:p>
      </dgm:t>
    </dgm:pt>
    <dgm:pt modelId="{D143BAC5-513A-4B92-8CE1-BD689CF80701}">
      <dgm:prSet/>
      <dgm:spPr>
        <a:ln>
          <a:solidFill>
            <a:srgbClr val="C00000"/>
          </a:solidFill>
        </a:ln>
      </dgm:spPr>
      <dgm:t>
        <a:bodyPr/>
        <a:lstStyle/>
        <a:p>
          <a:r>
            <a:rPr lang="pl-PL" dirty="0"/>
            <a:t>• Jaki model internacjonalizacji będzie dla nas najlepszy? </a:t>
          </a:r>
        </a:p>
      </dgm:t>
    </dgm:pt>
    <dgm:pt modelId="{AE3D239A-F163-4445-9065-1F2000F415D9}" type="parTrans" cxnId="{CEE4DB14-3216-4C7D-B258-3E35CA73EFDE}">
      <dgm:prSet/>
      <dgm:spPr/>
      <dgm:t>
        <a:bodyPr/>
        <a:lstStyle/>
        <a:p>
          <a:endParaRPr lang="pl-PL"/>
        </a:p>
      </dgm:t>
    </dgm:pt>
    <dgm:pt modelId="{2451D76B-62FC-453B-8EEF-EAF270B628F7}" type="sibTrans" cxnId="{CEE4DB14-3216-4C7D-B258-3E35CA73EFDE}">
      <dgm:prSet/>
      <dgm:spPr/>
      <dgm:t>
        <a:bodyPr/>
        <a:lstStyle/>
        <a:p>
          <a:endParaRPr lang="pl-PL"/>
        </a:p>
      </dgm:t>
    </dgm:pt>
    <dgm:pt modelId="{20F34172-D845-4E0E-8F40-29F8B38F5EFA}">
      <dgm:prSet/>
      <dgm:spPr>
        <a:ln>
          <a:solidFill>
            <a:srgbClr val="C00000"/>
          </a:solidFill>
        </a:ln>
      </dgm:spPr>
      <dgm:t>
        <a:bodyPr/>
        <a:lstStyle/>
        <a:p>
          <a:r>
            <a:rPr lang="pl-PL" dirty="0"/>
            <a:t>• Jaka strategia marketingowa będzie odpowiednia? </a:t>
          </a:r>
        </a:p>
      </dgm:t>
    </dgm:pt>
    <dgm:pt modelId="{5C5D9F71-4708-4F41-90CC-19779D992359}" type="parTrans" cxnId="{8EB56DA5-46BD-444C-BA89-199B8339D537}">
      <dgm:prSet/>
      <dgm:spPr/>
      <dgm:t>
        <a:bodyPr/>
        <a:lstStyle/>
        <a:p>
          <a:endParaRPr lang="pl-PL"/>
        </a:p>
      </dgm:t>
    </dgm:pt>
    <dgm:pt modelId="{F309E7D7-8D27-4D31-A823-ADC3DB56E48F}" type="sibTrans" cxnId="{8EB56DA5-46BD-444C-BA89-199B8339D537}">
      <dgm:prSet/>
      <dgm:spPr/>
      <dgm:t>
        <a:bodyPr/>
        <a:lstStyle/>
        <a:p>
          <a:endParaRPr lang="pl-PL"/>
        </a:p>
      </dgm:t>
    </dgm:pt>
    <dgm:pt modelId="{64305D2D-8AC0-4A6E-9EB5-2589B3170FE5}">
      <dgm:prSet/>
      <dgm:spPr>
        <a:ln>
          <a:solidFill>
            <a:srgbClr val="C00000"/>
          </a:solidFill>
        </a:ln>
      </dgm:spPr>
      <dgm:t>
        <a:bodyPr/>
        <a:lstStyle/>
        <a:p>
          <a:r>
            <a:rPr lang="pl-PL"/>
            <a:t>• Jaki wolumen sprzedaży (obrót, ilość) chcemy zrealizować na rynkach zagranicznych? </a:t>
          </a:r>
        </a:p>
      </dgm:t>
    </dgm:pt>
    <dgm:pt modelId="{6379AB10-DF56-431F-A2C4-7BA94ABF570E}" type="parTrans" cxnId="{CB22799F-814B-4F0E-8864-5C94222544F7}">
      <dgm:prSet/>
      <dgm:spPr/>
      <dgm:t>
        <a:bodyPr/>
        <a:lstStyle/>
        <a:p>
          <a:endParaRPr lang="pl-PL"/>
        </a:p>
      </dgm:t>
    </dgm:pt>
    <dgm:pt modelId="{5F6D4077-0AD2-446A-89AD-4FC525AC2113}" type="sibTrans" cxnId="{CB22799F-814B-4F0E-8864-5C94222544F7}">
      <dgm:prSet/>
      <dgm:spPr/>
      <dgm:t>
        <a:bodyPr/>
        <a:lstStyle/>
        <a:p>
          <a:endParaRPr lang="pl-PL"/>
        </a:p>
      </dgm:t>
    </dgm:pt>
    <dgm:pt modelId="{91AEEBA5-F1AE-4DD7-B041-C56BB6542E54}">
      <dgm:prSet/>
      <dgm:spPr>
        <a:ln>
          <a:solidFill>
            <a:srgbClr val="C00000"/>
          </a:solidFill>
        </a:ln>
      </dgm:spPr>
      <dgm:t>
        <a:bodyPr/>
        <a:lstStyle/>
        <a:p>
          <a:r>
            <a:rPr lang="pl-PL"/>
            <a:t>• Do kiedy chcemy zrealizować nasz cel eksportowy? </a:t>
          </a:r>
        </a:p>
      </dgm:t>
    </dgm:pt>
    <dgm:pt modelId="{9C48D895-B269-417B-899D-3627DE69DAF7}" type="parTrans" cxnId="{61BF9D29-4FB6-4846-B8E5-9B3DF32EE6B2}">
      <dgm:prSet/>
      <dgm:spPr/>
      <dgm:t>
        <a:bodyPr/>
        <a:lstStyle/>
        <a:p>
          <a:endParaRPr lang="pl-PL"/>
        </a:p>
      </dgm:t>
    </dgm:pt>
    <dgm:pt modelId="{5742BB4B-69EB-4FA3-8D20-0AEB80F7B8C2}" type="sibTrans" cxnId="{61BF9D29-4FB6-4846-B8E5-9B3DF32EE6B2}">
      <dgm:prSet/>
      <dgm:spPr/>
      <dgm:t>
        <a:bodyPr/>
        <a:lstStyle/>
        <a:p>
          <a:endParaRPr lang="pl-PL"/>
        </a:p>
      </dgm:t>
    </dgm:pt>
    <dgm:pt modelId="{50CB6133-12C5-4E6F-A133-B861B013EABB}" type="pres">
      <dgm:prSet presAssocID="{6DD9485A-FC3B-47DF-9E32-1FC367A15238}" presName="linear" presStyleCnt="0">
        <dgm:presLayoutVars>
          <dgm:animLvl val="lvl"/>
          <dgm:resizeHandles val="exact"/>
        </dgm:presLayoutVars>
      </dgm:prSet>
      <dgm:spPr/>
    </dgm:pt>
    <dgm:pt modelId="{720E6875-6F47-4D09-A401-3E6922B6DB14}" type="pres">
      <dgm:prSet presAssocID="{3FF45AB2-643C-439E-8EA7-E09935C1C317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35EDF5FE-F623-4283-827E-C107675388F3}" type="pres">
      <dgm:prSet presAssocID="{1C2C9819-1AAC-4B68-9411-FC0330A099DB}" presName="spacer" presStyleCnt="0"/>
      <dgm:spPr/>
    </dgm:pt>
    <dgm:pt modelId="{7845A761-3F56-4748-95B1-D4EBA6134CBE}" type="pres">
      <dgm:prSet presAssocID="{0FFB7F26-E136-462C-9D44-A22A6CF84CE4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3B4836F0-A3B3-485E-BB07-B9E937BA81A5}" type="pres">
      <dgm:prSet presAssocID="{9911C154-672D-4361-8178-A02DAE053EF7}" presName="spacer" presStyleCnt="0"/>
      <dgm:spPr/>
    </dgm:pt>
    <dgm:pt modelId="{F569D59A-4575-4A7A-BC29-0C3D9E8ED53F}" type="pres">
      <dgm:prSet presAssocID="{3CF304F2-A51B-4FD0-8634-8C59DCD814D5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242AC70F-F440-492A-B308-3A64D3A47B9E}" type="pres">
      <dgm:prSet presAssocID="{C818F8F3-B988-4A59-A839-63A96807A48E}" presName="spacer" presStyleCnt="0"/>
      <dgm:spPr/>
    </dgm:pt>
    <dgm:pt modelId="{2660FCA7-63F6-4BF3-A5B2-28BBA65042CD}" type="pres">
      <dgm:prSet presAssocID="{47FBBD1F-F038-4CF1-B0A3-66DED912AF94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2BEB67B7-42B7-4776-A63B-A772B3459897}" type="pres">
      <dgm:prSet presAssocID="{39B98F64-6B66-40B1-BD14-A2FF3E5E659D}" presName="spacer" presStyleCnt="0"/>
      <dgm:spPr/>
    </dgm:pt>
    <dgm:pt modelId="{AEA7BEBA-BC75-454B-9177-9361E7F28C90}" type="pres">
      <dgm:prSet presAssocID="{D143BAC5-513A-4B92-8CE1-BD689CF80701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9A93733C-47D6-42F0-87AC-B3C86340985E}" type="pres">
      <dgm:prSet presAssocID="{2451D76B-62FC-453B-8EEF-EAF270B628F7}" presName="spacer" presStyleCnt="0"/>
      <dgm:spPr/>
    </dgm:pt>
    <dgm:pt modelId="{00964F62-E6F5-40B3-9A2F-31A895E6F9C8}" type="pres">
      <dgm:prSet presAssocID="{20F34172-D845-4E0E-8F40-29F8B38F5EFA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4B71E6A6-2663-4AD1-A9B0-83E56212AE34}" type="pres">
      <dgm:prSet presAssocID="{F309E7D7-8D27-4D31-A823-ADC3DB56E48F}" presName="spacer" presStyleCnt="0"/>
      <dgm:spPr/>
    </dgm:pt>
    <dgm:pt modelId="{31BE7123-EDE1-48C5-8F7A-08010DC8C003}" type="pres">
      <dgm:prSet presAssocID="{64305D2D-8AC0-4A6E-9EB5-2589B3170FE5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5D72CA3B-C7C8-49CA-A5D5-CF3E6505CECE}" type="pres">
      <dgm:prSet presAssocID="{5F6D4077-0AD2-446A-89AD-4FC525AC2113}" presName="spacer" presStyleCnt="0"/>
      <dgm:spPr/>
    </dgm:pt>
    <dgm:pt modelId="{F6F0814B-F31D-4086-B537-A56F7A2A77A6}" type="pres">
      <dgm:prSet presAssocID="{91AEEBA5-F1AE-4DD7-B041-C56BB6542E54}" presName="parentText" presStyleLbl="node1" presStyleIdx="7" presStyleCnt="8">
        <dgm:presLayoutVars>
          <dgm:chMax val="0"/>
          <dgm:bulletEnabled val="1"/>
        </dgm:presLayoutVars>
      </dgm:prSet>
      <dgm:spPr/>
    </dgm:pt>
  </dgm:ptLst>
  <dgm:cxnLst>
    <dgm:cxn modelId="{73109E00-7248-4AF1-BE9D-C52D46165EF9}" type="presOf" srcId="{47FBBD1F-F038-4CF1-B0A3-66DED912AF94}" destId="{2660FCA7-63F6-4BF3-A5B2-28BBA65042CD}" srcOrd="0" destOrd="0" presId="urn:microsoft.com/office/officeart/2005/8/layout/vList2"/>
    <dgm:cxn modelId="{C1E70A10-7EDF-491E-BFDF-28115C52DBE4}" type="presOf" srcId="{3FF45AB2-643C-439E-8EA7-E09935C1C317}" destId="{720E6875-6F47-4D09-A401-3E6922B6DB14}" srcOrd="0" destOrd="0" presId="urn:microsoft.com/office/officeart/2005/8/layout/vList2"/>
    <dgm:cxn modelId="{CEE4DB14-3216-4C7D-B258-3E35CA73EFDE}" srcId="{6DD9485A-FC3B-47DF-9E32-1FC367A15238}" destId="{D143BAC5-513A-4B92-8CE1-BD689CF80701}" srcOrd="4" destOrd="0" parTransId="{AE3D239A-F163-4445-9065-1F2000F415D9}" sibTransId="{2451D76B-62FC-453B-8EEF-EAF270B628F7}"/>
    <dgm:cxn modelId="{61BF9D29-4FB6-4846-B8E5-9B3DF32EE6B2}" srcId="{6DD9485A-FC3B-47DF-9E32-1FC367A15238}" destId="{91AEEBA5-F1AE-4DD7-B041-C56BB6542E54}" srcOrd="7" destOrd="0" parTransId="{9C48D895-B269-417B-899D-3627DE69DAF7}" sibTransId="{5742BB4B-69EB-4FA3-8D20-0AEB80F7B8C2}"/>
    <dgm:cxn modelId="{C9E28C2F-CAFA-4CB6-AE53-D4E1348FC6FE}" srcId="{6DD9485A-FC3B-47DF-9E32-1FC367A15238}" destId="{47FBBD1F-F038-4CF1-B0A3-66DED912AF94}" srcOrd="3" destOrd="0" parTransId="{3C28CF1A-D1D2-416F-9576-8BB8A5A2AA28}" sibTransId="{39B98F64-6B66-40B1-BD14-A2FF3E5E659D}"/>
    <dgm:cxn modelId="{635E1742-27DC-49D8-BB8F-36D5B530FAE1}" srcId="{6DD9485A-FC3B-47DF-9E32-1FC367A15238}" destId="{3FF45AB2-643C-439E-8EA7-E09935C1C317}" srcOrd="0" destOrd="0" parTransId="{69FB58CA-0CB7-4D93-8F81-C11D0ED3324F}" sibTransId="{1C2C9819-1AAC-4B68-9411-FC0330A099DB}"/>
    <dgm:cxn modelId="{7B232243-D1EF-46EA-940E-DF8E2B41FE2C}" type="presOf" srcId="{6DD9485A-FC3B-47DF-9E32-1FC367A15238}" destId="{50CB6133-12C5-4E6F-A133-B861B013EABB}" srcOrd="0" destOrd="0" presId="urn:microsoft.com/office/officeart/2005/8/layout/vList2"/>
    <dgm:cxn modelId="{55112869-4F95-4260-A905-07DB209E4DBA}" srcId="{6DD9485A-FC3B-47DF-9E32-1FC367A15238}" destId="{0FFB7F26-E136-462C-9D44-A22A6CF84CE4}" srcOrd="1" destOrd="0" parTransId="{F7CE443C-5FFC-4444-A162-470295B40602}" sibTransId="{9911C154-672D-4361-8178-A02DAE053EF7}"/>
    <dgm:cxn modelId="{002F2F7A-0139-4B0B-AD65-B121E8B7FECF}" type="presOf" srcId="{3CF304F2-A51B-4FD0-8634-8C59DCD814D5}" destId="{F569D59A-4575-4A7A-BC29-0C3D9E8ED53F}" srcOrd="0" destOrd="0" presId="urn:microsoft.com/office/officeart/2005/8/layout/vList2"/>
    <dgm:cxn modelId="{61EB8A98-019A-4D37-B5A6-E11A7C773BB8}" type="presOf" srcId="{20F34172-D845-4E0E-8F40-29F8B38F5EFA}" destId="{00964F62-E6F5-40B3-9A2F-31A895E6F9C8}" srcOrd="0" destOrd="0" presId="urn:microsoft.com/office/officeart/2005/8/layout/vList2"/>
    <dgm:cxn modelId="{CB22799F-814B-4F0E-8864-5C94222544F7}" srcId="{6DD9485A-FC3B-47DF-9E32-1FC367A15238}" destId="{64305D2D-8AC0-4A6E-9EB5-2589B3170FE5}" srcOrd="6" destOrd="0" parTransId="{6379AB10-DF56-431F-A2C4-7BA94ABF570E}" sibTransId="{5F6D4077-0AD2-446A-89AD-4FC525AC2113}"/>
    <dgm:cxn modelId="{8EB56DA5-46BD-444C-BA89-199B8339D537}" srcId="{6DD9485A-FC3B-47DF-9E32-1FC367A15238}" destId="{20F34172-D845-4E0E-8F40-29F8B38F5EFA}" srcOrd="5" destOrd="0" parTransId="{5C5D9F71-4708-4F41-90CC-19779D992359}" sibTransId="{F309E7D7-8D27-4D31-A823-ADC3DB56E48F}"/>
    <dgm:cxn modelId="{5325F5A8-6F51-4ADF-9291-33E7A196AAA6}" type="presOf" srcId="{0FFB7F26-E136-462C-9D44-A22A6CF84CE4}" destId="{7845A761-3F56-4748-95B1-D4EBA6134CBE}" srcOrd="0" destOrd="0" presId="urn:microsoft.com/office/officeart/2005/8/layout/vList2"/>
    <dgm:cxn modelId="{AA926CB8-098D-4E12-8122-20375A2ECB57}" type="presOf" srcId="{91AEEBA5-F1AE-4DD7-B041-C56BB6542E54}" destId="{F6F0814B-F31D-4086-B537-A56F7A2A77A6}" srcOrd="0" destOrd="0" presId="urn:microsoft.com/office/officeart/2005/8/layout/vList2"/>
    <dgm:cxn modelId="{635934C7-ED7F-47E7-976E-F4E862927687}" type="presOf" srcId="{D143BAC5-513A-4B92-8CE1-BD689CF80701}" destId="{AEA7BEBA-BC75-454B-9177-9361E7F28C90}" srcOrd="0" destOrd="0" presId="urn:microsoft.com/office/officeart/2005/8/layout/vList2"/>
    <dgm:cxn modelId="{BD2712D4-385F-4CD4-BB7D-6F91D914869C}" srcId="{6DD9485A-FC3B-47DF-9E32-1FC367A15238}" destId="{3CF304F2-A51B-4FD0-8634-8C59DCD814D5}" srcOrd="2" destOrd="0" parTransId="{273FB168-CFDB-488B-88F3-FC5FB55D26C3}" sibTransId="{C818F8F3-B988-4A59-A839-63A96807A48E}"/>
    <dgm:cxn modelId="{291962F3-DF83-490F-A47E-8EA8FB228BFB}" type="presOf" srcId="{64305D2D-8AC0-4A6E-9EB5-2589B3170FE5}" destId="{31BE7123-EDE1-48C5-8F7A-08010DC8C003}" srcOrd="0" destOrd="0" presId="urn:microsoft.com/office/officeart/2005/8/layout/vList2"/>
    <dgm:cxn modelId="{E5385E18-623D-485C-8C6C-1F7C76A6FF8F}" type="presParOf" srcId="{50CB6133-12C5-4E6F-A133-B861B013EABB}" destId="{720E6875-6F47-4D09-A401-3E6922B6DB14}" srcOrd="0" destOrd="0" presId="urn:microsoft.com/office/officeart/2005/8/layout/vList2"/>
    <dgm:cxn modelId="{3571B1BC-471F-419F-9859-916E27975D0D}" type="presParOf" srcId="{50CB6133-12C5-4E6F-A133-B861B013EABB}" destId="{35EDF5FE-F623-4283-827E-C107675388F3}" srcOrd="1" destOrd="0" presId="urn:microsoft.com/office/officeart/2005/8/layout/vList2"/>
    <dgm:cxn modelId="{4F3E6ACE-CE5E-4B92-9810-0ED432C47CEB}" type="presParOf" srcId="{50CB6133-12C5-4E6F-A133-B861B013EABB}" destId="{7845A761-3F56-4748-95B1-D4EBA6134CBE}" srcOrd="2" destOrd="0" presId="urn:microsoft.com/office/officeart/2005/8/layout/vList2"/>
    <dgm:cxn modelId="{9769DE80-97E3-4A74-B631-6CBD43CEC63C}" type="presParOf" srcId="{50CB6133-12C5-4E6F-A133-B861B013EABB}" destId="{3B4836F0-A3B3-485E-BB07-B9E937BA81A5}" srcOrd="3" destOrd="0" presId="urn:microsoft.com/office/officeart/2005/8/layout/vList2"/>
    <dgm:cxn modelId="{00F16061-419C-4A1B-8E24-4AC2AEB46703}" type="presParOf" srcId="{50CB6133-12C5-4E6F-A133-B861B013EABB}" destId="{F569D59A-4575-4A7A-BC29-0C3D9E8ED53F}" srcOrd="4" destOrd="0" presId="urn:microsoft.com/office/officeart/2005/8/layout/vList2"/>
    <dgm:cxn modelId="{829C8BBC-04D4-4553-AB2A-9A3462D94CB5}" type="presParOf" srcId="{50CB6133-12C5-4E6F-A133-B861B013EABB}" destId="{242AC70F-F440-492A-B308-3A64D3A47B9E}" srcOrd="5" destOrd="0" presId="urn:microsoft.com/office/officeart/2005/8/layout/vList2"/>
    <dgm:cxn modelId="{219B015A-B427-4060-A487-A2B79CA501B6}" type="presParOf" srcId="{50CB6133-12C5-4E6F-A133-B861B013EABB}" destId="{2660FCA7-63F6-4BF3-A5B2-28BBA65042CD}" srcOrd="6" destOrd="0" presId="urn:microsoft.com/office/officeart/2005/8/layout/vList2"/>
    <dgm:cxn modelId="{56F4DDA2-173A-46B9-99EC-637576CF82C6}" type="presParOf" srcId="{50CB6133-12C5-4E6F-A133-B861B013EABB}" destId="{2BEB67B7-42B7-4776-A63B-A772B3459897}" srcOrd="7" destOrd="0" presId="urn:microsoft.com/office/officeart/2005/8/layout/vList2"/>
    <dgm:cxn modelId="{10A3592B-C471-433B-BD0E-B59510F0420C}" type="presParOf" srcId="{50CB6133-12C5-4E6F-A133-B861B013EABB}" destId="{AEA7BEBA-BC75-454B-9177-9361E7F28C90}" srcOrd="8" destOrd="0" presId="urn:microsoft.com/office/officeart/2005/8/layout/vList2"/>
    <dgm:cxn modelId="{0C9B57F9-599F-48E3-8D6E-60BDC1E9B2F6}" type="presParOf" srcId="{50CB6133-12C5-4E6F-A133-B861B013EABB}" destId="{9A93733C-47D6-42F0-87AC-B3C86340985E}" srcOrd="9" destOrd="0" presId="urn:microsoft.com/office/officeart/2005/8/layout/vList2"/>
    <dgm:cxn modelId="{B5D994D9-D668-4EA7-80F8-957609279220}" type="presParOf" srcId="{50CB6133-12C5-4E6F-A133-B861B013EABB}" destId="{00964F62-E6F5-40B3-9A2F-31A895E6F9C8}" srcOrd="10" destOrd="0" presId="urn:microsoft.com/office/officeart/2005/8/layout/vList2"/>
    <dgm:cxn modelId="{7EBDE61A-5CDF-4AF0-BD83-AB62738987B6}" type="presParOf" srcId="{50CB6133-12C5-4E6F-A133-B861B013EABB}" destId="{4B71E6A6-2663-4AD1-A9B0-83E56212AE34}" srcOrd="11" destOrd="0" presId="urn:microsoft.com/office/officeart/2005/8/layout/vList2"/>
    <dgm:cxn modelId="{450F3BCB-0A80-4BD5-9705-0163DC15713E}" type="presParOf" srcId="{50CB6133-12C5-4E6F-A133-B861B013EABB}" destId="{31BE7123-EDE1-48C5-8F7A-08010DC8C003}" srcOrd="12" destOrd="0" presId="urn:microsoft.com/office/officeart/2005/8/layout/vList2"/>
    <dgm:cxn modelId="{6EE78A7D-89C7-47DF-B3AB-BB5F887A82A0}" type="presParOf" srcId="{50CB6133-12C5-4E6F-A133-B861B013EABB}" destId="{5D72CA3B-C7C8-49CA-A5D5-CF3E6505CECE}" srcOrd="13" destOrd="0" presId="urn:microsoft.com/office/officeart/2005/8/layout/vList2"/>
    <dgm:cxn modelId="{AD0B1987-9436-4787-AFB9-96B4D1DF2A0F}" type="presParOf" srcId="{50CB6133-12C5-4E6F-A133-B861B013EABB}" destId="{F6F0814B-F31D-4086-B537-A56F7A2A77A6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BE039C6-166C-4CA8-BD22-5FBD60248965}" type="doc">
      <dgm:prSet loTypeId="urn:microsoft.com/office/officeart/2008/layout/PictureAccentList" loCatId="list" qsTypeId="urn:microsoft.com/office/officeart/2005/8/quickstyle/3d4" qsCatId="3D" csTypeId="urn:microsoft.com/office/officeart/2005/8/colors/accent0_3" csCatId="mainScheme" phldr="1"/>
      <dgm:spPr/>
      <dgm:t>
        <a:bodyPr/>
        <a:lstStyle/>
        <a:p>
          <a:endParaRPr lang="pl-PL"/>
        </a:p>
      </dgm:t>
    </dgm:pt>
    <dgm:pt modelId="{3EB9BBAF-D29B-42F0-87C7-819D683A5FC0}" type="pres">
      <dgm:prSet presAssocID="{7BE039C6-166C-4CA8-BD22-5FBD60248965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</dgm:ptLst>
  <dgm:cxnLst>
    <dgm:cxn modelId="{E544993D-0882-48FE-8501-DE4E71D80FA0}" type="presOf" srcId="{7BE039C6-166C-4CA8-BD22-5FBD60248965}" destId="{3EB9BBAF-D29B-42F0-87C7-819D683A5FC0}" srcOrd="0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0B4567F-7539-42BA-B041-1F5C91C46E46}" type="doc">
      <dgm:prSet loTypeId="urn:microsoft.com/office/officeart/2005/8/layout/matrix2" loCatId="matrix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pl-PL"/>
        </a:p>
      </dgm:t>
    </dgm:pt>
    <dgm:pt modelId="{A03E30A4-CC17-4C08-9D2A-DD27625654A5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pPr algn="ctr"/>
          <a:r>
            <a:rPr lang="pl-PL" sz="1600" dirty="0"/>
            <a:t>Mocne strony</a:t>
          </a:r>
        </a:p>
      </dgm:t>
    </dgm:pt>
    <dgm:pt modelId="{92B33CC3-846A-4619-9A08-1B0A557E6BB0}" type="parTrans" cxnId="{34DED09B-3069-486B-8C95-12E8216A0CAA}">
      <dgm:prSet/>
      <dgm:spPr/>
      <dgm:t>
        <a:bodyPr/>
        <a:lstStyle/>
        <a:p>
          <a:pPr algn="ctr"/>
          <a:endParaRPr lang="pl-PL" sz="1800"/>
        </a:p>
      </dgm:t>
    </dgm:pt>
    <dgm:pt modelId="{26031262-8E76-4EF9-92FD-F12B7186F1B3}" type="sibTrans" cxnId="{34DED09B-3069-486B-8C95-12E8216A0CAA}">
      <dgm:prSet/>
      <dgm:spPr/>
      <dgm:t>
        <a:bodyPr/>
        <a:lstStyle/>
        <a:p>
          <a:pPr algn="ctr"/>
          <a:endParaRPr lang="pl-PL" sz="1800"/>
        </a:p>
      </dgm:t>
    </dgm:pt>
    <dgm:pt modelId="{E8D24572-C9D8-4BEB-9EC1-876A39003621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pPr algn="ctr"/>
          <a:r>
            <a:rPr lang="pl-PL" sz="1600" dirty="0"/>
            <a:t>Słabe strony</a:t>
          </a:r>
        </a:p>
      </dgm:t>
    </dgm:pt>
    <dgm:pt modelId="{8CB29CEB-6FD4-4935-9F1E-C119438B4A9D}" type="parTrans" cxnId="{F1EED910-392D-480B-A4FE-35E315763C36}">
      <dgm:prSet/>
      <dgm:spPr/>
      <dgm:t>
        <a:bodyPr/>
        <a:lstStyle/>
        <a:p>
          <a:pPr algn="ctr"/>
          <a:endParaRPr lang="pl-PL" sz="1800"/>
        </a:p>
      </dgm:t>
    </dgm:pt>
    <dgm:pt modelId="{40E82383-1990-42CC-B0FA-D8237FD8CC78}" type="sibTrans" cxnId="{F1EED910-392D-480B-A4FE-35E315763C36}">
      <dgm:prSet/>
      <dgm:spPr/>
      <dgm:t>
        <a:bodyPr/>
        <a:lstStyle/>
        <a:p>
          <a:pPr algn="ctr"/>
          <a:endParaRPr lang="pl-PL" sz="1800"/>
        </a:p>
      </dgm:t>
    </dgm:pt>
    <dgm:pt modelId="{BDAF5732-4864-429A-82A5-623E44AE079B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pPr algn="ctr"/>
          <a:r>
            <a:rPr lang="pl-PL" sz="1600" dirty="0"/>
            <a:t>Szanse	</a:t>
          </a:r>
        </a:p>
      </dgm:t>
    </dgm:pt>
    <dgm:pt modelId="{E373A020-C47A-4B39-B1CB-8F5982BDFF2E}" type="parTrans" cxnId="{9A73F988-516A-458D-BD2B-C7330683DC12}">
      <dgm:prSet/>
      <dgm:spPr/>
      <dgm:t>
        <a:bodyPr/>
        <a:lstStyle/>
        <a:p>
          <a:pPr algn="ctr"/>
          <a:endParaRPr lang="pl-PL" sz="1800"/>
        </a:p>
      </dgm:t>
    </dgm:pt>
    <dgm:pt modelId="{6D18565B-D223-482C-ACE9-A71CE3C93CDE}" type="sibTrans" cxnId="{9A73F988-516A-458D-BD2B-C7330683DC12}">
      <dgm:prSet/>
      <dgm:spPr/>
      <dgm:t>
        <a:bodyPr/>
        <a:lstStyle/>
        <a:p>
          <a:pPr algn="ctr"/>
          <a:endParaRPr lang="pl-PL" sz="1800"/>
        </a:p>
      </dgm:t>
    </dgm:pt>
    <dgm:pt modelId="{9266518B-E52F-4139-B94D-7FBBABE3434D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pPr algn="ctr"/>
          <a:r>
            <a:rPr lang="pl-PL" sz="1600" dirty="0"/>
            <a:t>Zagrożenia</a:t>
          </a:r>
        </a:p>
      </dgm:t>
    </dgm:pt>
    <dgm:pt modelId="{15443498-51EA-4686-A57F-20C416D70ADA}" type="parTrans" cxnId="{8F847BA9-5006-41CA-B00F-167FB5773349}">
      <dgm:prSet/>
      <dgm:spPr/>
      <dgm:t>
        <a:bodyPr/>
        <a:lstStyle/>
        <a:p>
          <a:pPr algn="ctr"/>
          <a:endParaRPr lang="pl-PL" sz="1800"/>
        </a:p>
      </dgm:t>
    </dgm:pt>
    <dgm:pt modelId="{4FE3F2B3-ECE6-4C9F-9C07-991EE0BCCF56}" type="sibTrans" cxnId="{8F847BA9-5006-41CA-B00F-167FB5773349}">
      <dgm:prSet/>
      <dgm:spPr/>
      <dgm:t>
        <a:bodyPr/>
        <a:lstStyle/>
        <a:p>
          <a:pPr algn="ctr"/>
          <a:endParaRPr lang="pl-PL" sz="1800"/>
        </a:p>
      </dgm:t>
    </dgm:pt>
    <dgm:pt modelId="{1FAFC3AC-C3D3-4E2F-9133-A9C59F6CFBAC}" type="pres">
      <dgm:prSet presAssocID="{E0B4567F-7539-42BA-B041-1F5C91C46E46}" presName="matrix" presStyleCnt="0">
        <dgm:presLayoutVars>
          <dgm:chMax val="1"/>
          <dgm:dir/>
          <dgm:resizeHandles val="exact"/>
        </dgm:presLayoutVars>
      </dgm:prSet>
      <dgm:spPr/>
    </dgm:pt>
    <dgm:pt modelId="{15878C0B-2241-47F3-856F-DDA87F58ECDF}" type="pres">
      <dgm:prSet presAssocID="{E0B4567F-7539-42BA-B041-1F5C91C46E46}" presName="axisShape" presStyleLbl="bgShp" presStyleIdx="0" presStyleCnt="1"/>
      <dgm:spPr>
        <a:solidFill>
          <a:srgbClr val="C34B45"/>
        </a:solidFill>
      </dgm:spPr>
    </dgm:pt>
    <dgm:pt modelId="{726BE2FD-3075-4DC1-9F15-98F6C3626DEE}" type="pres">
      <dgm:prSet presAssocID="{E0B4567F-7539-42BA-B041-1F5C91C46E46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AF1B7A9-6993-479B-A3BD-04179D3B5293}" type="pres">
      <dgm:prSet presAssocID="{E0B4567F-7539-42BA-B041-1F5C91C46E46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1F7F61C8-60AF-499F-890C-5524FDC01551}" type="pres">
      <dgm:prSet presAssocID="{E0B4567F-7539-42BA-B041-1F5C91C46E46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1CD8562E-DCA4-470A-8B1E-6F223A9BF2EE}" type="pres">
      <dgm:prSet presAssocID="{E0B4567F-7539-42BA-B041-1F5C91C46E46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06EB303-080E-4A31-A2B4-8161C250E1BA}" type="presOf" srcId="{9266518B-E52F-4139-B94D-7FBBABE3434D}" destId="{1CD8562E-DCA4-470A-8B1E-6F223A9BF2EE}" srcOrd="0" destOrd="0" presId="urn:microsoft.com/office/officeart/2005/8/layout/matrix2"/>
    <dgm:cxn modelId="{F1EED910-392D-480B-A4FE-35E315763C36}" srcId="{E0B4567F-7539-42BA-B041-1F5C91C46E46}" destId="{E8D24572-C9D8-4BEB-9EC1-876A39003621}" srcOrd="1" destOrd="0" parTransId="{8CB29CEB-6FD4-4935-9F1E-C119438B4A9D}" sibTransId="{40E82383-1990-42CC-B0FA-D8237FD8CC78}"/>
    <dgm:cxn modelId="{29143F4E-141F-4ADE-B22E-468FF838A9D8}" type="presOf" srcId="{E0B4567F-7539-42BA-B041-1F5C91C46E46}" destId="{1FAFC3AC-C3D3-4E2F-9133-A9C59F6CFBAC}" srcOrd="0" destOrd="0" presId="urn:microsoft.com/office/officeart/2005/8/layout/matrix2"/>
    <dgm:cxn modelId="{B0E5C851-7E1F-4F81-B30E-D4E1678F380D}" type="presOf" srcId="{BDAF5732-4864-429A-82A5-623E44AE079B}" destId="{1F7F61C8-60AF-499F-890C-5524FDC01551}" srcOrd="0" destOrd="0" presId="urn:microsoft.com/office/officeart/2005/8/layout/matrix2"/>
    <dgm:cxn modelId="{25826956-646E-4F59-8400-BCDA439ADA7C}" type="presOf" srcId="{E8D24572-C9D8-4BEB-9EC1-876A39003621}" destId="{9AF1B7A9-6993-479B-A3BD-04179D3B5293}" srcOrd="0" destOrd="0" presId="urn:microsoft.com/office/officeart/2005/8/layout/matrix2"/>
    <dgm:cxn modelId="{9A73F988-516A-458D-BD2B-C7330683DC12}" srcId="{E0B4567F-7539-42BA-B041-1F5C91C46E46}" destId="{BDAF5732-4864-429A-82A5-623E44AE079B}" srcOrd="2" destOrd="0" parTransId="{E373A020-C47A-4B39-B1CB-8F5982BDFF2E}" sibTransId="{6D18565B-D223-482C-ACE9-A71CE3C93CDE}"/>
    <dgm:cxn modelId="{34DED09B-3069-486B-8C95-12E8216A0CAA}" srcId="{E0B4567F-7539-42BA-B041-1F5C91C46E46}" destId="{A03E30A4-CC17-4C08-9D2A-DD27625654A5}" srcOrd="0" destOrd="0" parTransId="{92B33CC3-846A-4619-9A08-1B0A557E6BB0}" sibTransId="{26031262-8E76-4EF9-92FD-F12B7186F1B3}"/>
    <dgm:cxn modelId="{8F847BA9-5006-41CA-B00F-167FB5773349}" srcId="{E0B4567F-7539-42BA-B041-1F5C91C46E46}" destId="{9266518B-E52F-4139-B94D-7FBBABE3434D}" srcOrd="3" destOrd="0" parTransId="{15443498-51EA-4686-A57F-20C416D70ADA}" sibTransId="{4FE3F2B3-ECE6-4C9F-9C07-991EE0BCCF56}"/>
    <dgm:cxn modelId="{4D439DAF-B78C-407D-A568-A97BC73C1B79}" type="presOf" srcId="{A03E30A4-CC17-4C08-9D2A-DD27625654A5}" destId="{726BE2FD-3075-4DC1-9F15-98F6C3626DEE}" srcOrd="0" destOrd="0" presId="urn:microsoft.com/office/officeart/2005/8/layout/matrix2"/>
    <dgm:cxn modelId="{C74B1CC8-EDBF-4358-9C35-999E5DD20DFB}" type="presParOf" srcId="{1FAFC3AC-C3D3-4E2F-9133-A9C59F6CFBAC}" destId="{15878C0B-2241-47F3-856F-DDA87F58ECDF}" srcOrd="0" destOrd="0" presId="urn:microsoft.com/office/officeart/2005/8/layout/matrix2"/>
    <dgm:cxn modelId="{16A88B8D-74D6-457D-86BE-4C301B4F9016}" type="presParOf" srcId="{1FAFC3AC-C3D3-4E2F-9133-A9C59F6CFBAC}" destId="{726BE2FD-3075-4DC1-9F15-98F6C3626DEE}" srcOrd="1" destOrd="0" presId="urn:microsoft.com/office/officeart/2005/8/layout/matrix2"/>
    <dgm:cxn modelId="{CC51422B-9DF3-40F2-9C3F-8E4907DC93A1}" type="presParOf" srcId="{1FAFC3AC-C3D3-4E2F-9133-A9C59F6CFBAC}" destId="{9AF1B7A9-6993-479B-A3BD-04179D3B5293}" srcOrd="2" destOrd="0" presId="urn:microsoft.com/office/officeart/2005/8/layout/matrix2"/>
    <dgm:cxn modelId="{5C1EB7F0-3ED9-437F-B686-41B9F3C7123E}" type="presParOf" srcId="{1FAFC3AC-C3D3-4E2F-9133-A9C59F6CFBAC}" destId="{1F7F61C8-60AF-499F-890C-5524FDC01551}" srcOrd="3" destOrd="0" presId="urn:microsoft.com/office/officeart/2005/8/layout/matrix2"/>
    <dgm:cxn modelId="{B6767453-F54F-43D9-8772-B862245EAAF4}" type="presParOf" srcId="{1FAFC3AC-C3D3-4E2F-9133-A9C59F6CFBAC}" destId="{1CD8562E-DCA4-470A-8B1E-6F223A9BF2EE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DAFF494-C569-4E64-BE2D-276909756523}" type="doc">
      <dgm:prSet loTypeId="urn:microsoft.com/office/officeart/2005/8/layout/vList3" loCatId="list" qsTypeId="urn:microsoft.com/office/officeart/2005/8/quickstyle/simple1" qsCatId="simple" csTypeId="urn:microsoft.com/office/officeart/2005/8/colors/accent1_1" csCatId="accent1" phldr="1"/>
      <dgm:spPr/>
    </dgm:pt>
    <dgm:pt modelId="{4A6DA227-4666-47F5-86AB-0195A4CA8ED8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pPr algn="l">
            <a:buNone/>
          </a:pPr>
          <a:r>
            <a:rPr lang="pl-PL" sz="1800" b="1" dirty="0" err="1">
              <a:effectLst/>
              <a:ea typeface="Times New Roman" panose="02020603050405020304" pitchFamily="18" charset="0"/>
            </a:rPr>
            <a:t>Political</a:t>
          </a:r>
          <a:r>
            <a:rPr lang="pl-PL" sz="1800" b="1" dirty="0">
              <a:effectLst/>
              <a:ea typeface="Times New Roman" panose="02020603050405020304" pitchFamily="18" charset="0"/>
            </a:rPr>
            <a:t> Environment</a:t>
          </a:r>
          <a:br>
            <a:rPr lang="pl-PL" sz="1800" dirty="0">
              <a:effectLst/>
              <a:ea typeface="Times New Roman" panose="02020603050405020304" pitchFamily="18" charset="0"/>
            </a:rPr>
          </a:br>
          <a:r>
            <a:rPr lang="pl-PL" sz="1800" dirty="0">
              <a:effectLst/>
              <a:ea typeface="Times New Roman" panose="02020603050405020304" pitchFamily="18" charset="0"/>
            </a:rPr>
            <a:t>oznacza analizę środowiska politycznego</a:t>
          </a:r>
          <a:endParaRPr lang="pl-PL" sz="1800" dirty="0"/>
        </a:p>
      </dgm:t>
    </dgm:pt>
    <dgm:pt modelId="{DC79E5AF-DD3E-40B5-AFCF-A38BD456C975}" type="parTrans" cxnId="{D52502C9-02AE-4499-9F36-EC07009BDBE9}">
      <dgm:prSet/>
      <dgm:spPr/>
      <dgm:t>
        <a:bodyPr/>
        <a:lstStyle/>
        <a:p>
          <a:endParaRPr lang="pl-PL"/>
        </a:p>
      </dgm:t>
    </dgm:pt>
    <dgm:pt modelId="{D2A3E4DD-0AE6-426E-8C7B-15CDF9685FBE}" type="sibTrans" cxnId="{D52502C9-02AE-4499-9F36-EC07009BDBE9}">
      <dgm:prSet/>
      <dgm:spPr/>
      <dgm:t>
        <a:bodyPr/>
        <a:lstStyle/>
        <a:p>
          <a:endParaRPr lang="pl-PL"/>
        </a:p>
      </dgm:t>
    </dgm:pt>
    <dgm:pt modelId="{41CFC9A7-F421-49D8-8998-CAC932256AEB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pPr algn="l">
            <a:buNone/>
          </a:pPr>
          <a:r>
            <a:rPr lang="pl-PL" sz="1800" b="1" dirty="0" err="1">
              <a:effectLst/>
              <a:ea typeface="Times New Roman" panose="02020603050405020304" pitchFamily="18" charset="0"/>
            </a:rPr>
            <a:t>Economic</a:t>
          </a:r>
          <a:r>
            <a:rPr lang="pl-PL" sz="1800" b="1" dirty="0">
              <a:effectLst/>
              <a:ea typeface="Times New Roman" panose="02020603050405020304" pitchFamily="18" charset="0"/>
            </a:rPr>
            <a:t> Environment</a:t>
          </a:r>
          <a:br>
            <a:rPr lang="pl-PL" sz="1800" b="1" dirty="0">
              <a:effectLst/>
              <a:ea typeface="Times New Roman" panose="02020603050405020304" pitchFamily="18" charset="0"/>
            </a:rPr>
          </a:br>
          <a:r>
            <a:rPr lang="pl-PL" sz="1800" dirty="0">
              <a:effectLst/>
              <a:ea typeface="Times New Roman" panose="02020603050405020304" pitchFamily="18" charset="0"/>
            </a:rPr>
            <a:t>oznacza analizę środowiska ekonomicznego</a:t>
          </a:r>
          <a:endParaRPr lang="pl-PL" sz="1800" dirty="0"/>
        </a:p>
      </dgm:t>
    </dgm:pt>
    <dgm:pt modelId="{23B2FB14-E16E-4F5E-BD4B-00FC330A4AA5}" type="parTrans" cxnId="{F7E29A67-647B-46A5-BB91-C77B8389FEF5}">
      <dgm:prSet/>
      <dgm:spPr/>
      <dgm:t>
        <a:bodyPr/>
        <a:lstStyle/>
        <a:p>
          <a:endParaRPr lang="pl-PL"/>
        </a:p>
      </dgm:t>
    </dgm:pt>
    <dgm:pt modelId="{9E952258-9078-4A1C-BACB-F3213F15519B}" type="sibTrans" cxnId="{F7E29A67-647B-46A5-BB91-C77B8389FEF5}">
      <dgm:prSet/>
      <dgm:spPr/>
      <dgm:t>
        <a:bodyPr/>
        <a:lstStyle/>
        <a:p>
          <a:endParaRPr lang="pl-PL"/>
        </a:p>
      </dgm:t>
    </dgm:pt>
    <dgm:pt modelId="{ABEE3482-14C7-4BEF-8375-7A459A810D01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pPr algn="l">
            <a:buNone/>
          </a:pPr>
          <a:r>
            <a:rPr lang="pl-PL" sz="1800" b="1" dirty="0" err="1">
              <a:effectLst/>
              <a:ea typeface="Times New Roman" panose="02020603050405020304" pitchFamily="18" charset="0"/>
            </a:rPr>
            <a:t>Sociocultural</a:t>
          </a:r>
          <a:r>
            <a:rPr lang="pl-PL" sz="1800" b="1" dirty="0">
              <a:effectLst/>
              <a:ea typeface="Times New Roman" panose="02020603050405020304" pitchFamily="18" charset="0"/>
            </a:rPr>
            <a:t> Environment</a:t>
          </a:r>
          <a:br>
            <a:rPr lang="pl-PL" sz="1800" b="1" dirty="0">
              <a:effectLst/>
              <a:ea typeface="Times New Roman" panose="02020603050405020304" pitchFamily="18" charset="0"/>
            </a:rPr>
          </a:br>
          <a:r>
            <a:rPr lang="pl-PL" sz="1800" dirty="0">
              <a:effectLst/>
              <a:ea typeface="Times New Roman" panose="02020603050405020304" pitchFamily="18" charset="0"/>
            </a:rPr>
            <a:t>oznacza analizę środowiska społeczno-kulturowego</a:t>
          </a:r>
          <a:endParaRPr lang="pl-PL" sz="1800" dirty="0"/>
        </a:p>
      </dgm:t>
    </dgm:pt>
    <dgm:pt modelId="{218AA4CA-2E50-4A84-A584-F59814E8C5F7}" type="parTrans" cxnId="{ECEC1079-D1CE-45B3-A99E-EA1AFA2AAAB6}">
      <dgm:prSet/>
      <dgm:spPr/>
      <dgm:t>
        <a:bodyPr/>
        <a:lstStyle/>
        <a:p>
          <a:endParaRPr lang="pl-PL"/>
        </a:p>
      </dgm:t>
    </dgm:pt>
    <dgm:pt modelId="{FC9039F3-869D-48B6-ACF0-58DDC7881F1C}" type="sibTrans" cxnId="{ECEC1079-D1CE-45B3-A99E-EA1AFA2AAAB6}">
      <dgm:prSet/>
      <dgm:spPr/>
      <dgm:t>
        <a:bodyPr/>
        <a:lstStyle/>
        <a:p>
          <a:endParaRPr lang="pl-PL"/>
        </a:p>
      </dgm:t>
    </dgm:pt>
    <dgm:pt modelId="{A56B3457-C8D2-4BE4-B042-FBF3E986C4D0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pPr algn="l">
            <a:buNone/>
          </a:pPr>
          <a:r>
            <a:rPr lang="pl-PL" sz="1800" b="1" dirty="0" err="1">
              <a:effectLst/>
              <a:ea typeface="Times New Roman" panose="02020603050405020304" pitchFamily="18" charset="0"/>
              <a:cs typeface="Times New Roman" panose="02020603050405020304" pitchFamily="18" charset="0"/>
            </a:rPr>
            <a:t>Technological</a:t>
          </a:r>
          <a:r>
            <a:rPr lang="pl-PL" sz="18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rPr>
            <a:t> Environment</a:t>
          </a:r>
          <a:br>
            <a:rPr lang="pl-PL" sz="18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1800" dirty="0">
              <a:effectLst/>
              <a:ea typeface="Times New Roman" panose="02020603050405020304" pitchFamily="18" charset="0"/>
              <a:cs typeface="Times New Roman" panose="02020603050405020304" pitchFamily="18" charset="0"/>
            </a:rPr>
            <a:t>oznacza analizę środowiska technologicznego</a:t>
          </a:r>
          <a:endParaRPr lang="pl-PL" sz="1800" dirty="0"/>
        </a:p>
      </dgm:t>
    </dgm:pt>
    <dgm:pt modelId="{4BE220E6-062E-49B8-B3D0-1F755E7F22CA}" type="parTrans" cxnId="{831BC2BA-9BAB-4710-B635-257B2977C74D}">
      <dgm:prSet/>
      <dgm:spPr/>
      <dgm:t>
        <a:bodyPr/>
        <a:lstStyle/>
        <a:p>
          <a:endParaRPr lang="pl-PL"/>
        </a:p>
      </dgm:t>
    </dgm:pt>
    <dgm:pt modelId="{356B7918-41BE-49E1-8858-6B606F8126A3}" type="sibTrans" cxnId="{831BC2BA-9BAB-4710-B635-257B2977C74D}">
      <dgm:prSet/>
      <dgm:spPr/>
      <dgm:t>
        <a:bodyPr/>
        <a:lstStyle/>
        <a:p>
          <a:endParaRPr lang="pl-PL"/>
        </a:p>
      </dgm:t>
    </dgm:pt>
    <dgm:pt modelId="{B6222CE0-3B4E-46C9-A375-3B79E94E6DF9}" type="pres">
      <dgm:prSet presAssocID="{3DAFF494-C569-4E64-BE2D-276909756523}" presName="linearFlow" presStyleCnt="0">
        <dgm:presLayoutVars>
          <dgm:dir/>
          <dgm:resizeHandles val="exact"/>
        </dgm:presLayoutVars>
      </dgm:prSet>
      <dgm:spPr/>
    </dgm:pt>
    <dgm:pt modelId="{35DECF0B-4973-409B-9647-5DFB52682193}" type="pres">
      <dgm:prSet presAssocID="{4A6DA227-4666-47F5-86AB-0195A4CA8ED8}" presName="composite" presStyleCnt="0"/>
      <dgm:spPr/>
    </dgm:pt>
    <dgm:pt modelId="{7CB2BF30-DF53-4629-A230-B94FDA3C2EEF}" type="pres">
      <dgm:prSet presAssocID="{4A6DA227-4666-47F5-86AB-0195A4CA8ED8}" presName="imgShp" presStyleLbl="fgImgPlace1" presStyleIdx="0" presStyleCnt="4"/>
      <dgm:spPr>
        <a:solidFill>
          <a:srgbClr val="C34B45"/>
        </a:solidFill>
        <a:ln>
          <a:solidFill>
            <a:srgbClr val="C00000"/>
          </a:solidFill>
        </a:ln>
      </dgm:spPr>
    </dgm:pt>
    <dgm:pt modelId="{69159BEF-4F1B-4694-8456-9C363BE2E831}" type="pres">
      <dgm:prSet presAssocID="{4A6DA227-4666-47F5-86AB-0195A4CA8ED8}" presName="txShp" presStyleLbl="node1" presStyleIdx="0" presStyleCnt="4">
        <dgm:presLayoutVars>
          <dgm:bulletEnabled val="1"/>
        </dgm:presLayoutVars>
      </dgm:prSet>
      <dgm:spPr/>
    </dgm:pt>
    <dgm:pt modelId="{6CF9103C-45B5-4DD1-8CA7-02B5BFA86E49}" type="pres">
      <dgm:prSet presAssocID="{D2A3E4DD-0AE6-426E-8C7B-15CDF9685FBE}" presName="spacing" presStyleCnt="0"/>
      <dgm:spPr/>
    </dgm:pt>
    <dgm:pt modelId="{90409E9A-4B51-49EC-A360-5371CE9B3C89}" type="pres">
      <dgm:prSet presAssocID="{41CFC9A7-F421-49D8-8998-CAC932256AEB}" presName="composite" presStyleCnt="0"/>
      <dgm:spPr/>
    </dgm:pt>
    <dgm:pt modelId="{BFE13B1E-4514-426D-A68C-81FBE300F52C}" type="pres">
      <dgm:prSet presAssocID="{41CFC9A7-F421-49D8-8998-CAC932256AEB}" presName="imgShp" presStyleLbl="fgImgPlace1" presStyleIdx="1" presStyleCnt="4"/>
      <dgm:spPr>
        <a:solidFill>
          <a:srgbClr val="C34B45"/>
        </a:solidFill>
        <a:ln>
          <a:solidFill>
            <a:srgbClr val="C00000"/>
          </a:solidFill>
        </a:ln>
      </dgm:spPr>
    </dgm:pt>
    <dgm:pt modelId="{3783426A-158E-4C5A-9E63-0B258031DDFC}" type="pres">
      <dgm:prSet presAssocID="{41CFC9A7-F421-49D8-8998-CAC932256AEB}" presName="txShp" presStyleLbl="node1" presStyleIdx="1" presStyleCnt="4">
        <dgm:presLayoutVars>
          <dgm:bulletEnabled val="1"/>
        </dgm:presLayoutVars>
      </dgm:prSet>
      <dgm:spPr/>
    </dgm:pt>
    <dgm:pt modelId="{8BE46B65-00C4-45E7-8AAE-9966A6D14A5F}" type="pres">
      <dgm:prSet presAssocID="{9E952258-9078-4A1C-BACB-F3213F15519B}" presName="spacing" presStyleCnt="0"/>
      <dgm:spPr/>
    </dgm:pt>
    <dgm:pt modelId="{2C9DAB27-464A-4AC0-9752-228651AEFB65}" type="pres">
      <dgm:prSet presAssocID="{ABEE3482-14C7-4BEF-8375-7A459A810D01}" presName="composite" presStyleCnt="0"/>
      <dgm:spPr/>
    </dgm:pt>
    <dgm:pt modelId="{6684FC32-0BB1-4E7A-9F4E-C930FFFE526C}" type="pres">
      <dgm:prSet presAssocID="{ABEE3482-14C7-4BEF-8375-7A459A810D01}" presName="imgShp" presStyleLbl="fgImgPlace1" presStyleIdx="2" presStyleCnt="4"/>
      <dgm:spPr>
        <a:solidFill>
          <a:srgbClr val="C34B45"/>
        </a:solidFill>
        <a:ln>
          <a:solidFill>
            <a:srgbClr val="C00000"/>
          </a:solidFill>
        </a:ln>
      </dgm:spPr>
    </dgm:pt>
    <dgm:pt modelId="{945B42E8-672A-49A8-8D9A-967AACC816A5}" type="pres">
      <dgm:prSet presAssocID="{ABEE3482-14C7-4BEF-8375-7A459A810D01}" presName="txShp" presStyleLbl="node1" presStyleIdx="2" presStyleCnt="4">
        <dgm:presLayoutVars>
          <dgm:bulletEnabled val="1"/>
        </dgm:presLayoutVars>
      </dgm:prSet>
      <dgm:spPr/>
    </dgm:pt>
    <dgm:pt modelId="{A409DC0B-8949-47CE-934B-EA0C8937DF00}" type="pres">
      <dgm:prSet presAssocID="{FC9039F3-869D-48B6-ACF0-58DDC7881F1C}" presName="spacing" presStyleCnt="0"/>
      <dgm:spPr/>
    </dgm:pt>
    <dgm:pt modelId="{0A168919-6D59-443B-B3FB-6C5AC0A5D9B4}" type="pres">
      <dgm:prSet presAssocID="{A56B3457-C8D2-4BE4-B042-FBF3E986C4D0}" presName="composite" presStyleCnt="0"/>
      <dgm:spPr/>
    </dgm:pt>
    <dgm:pt modelId="{9D684219-6E78-4DD1-8056-68B1E464E0AA}" type="pres">
      <dgm:prSet presAssocID="{A56B3457-C8D2-4BE4-B042-FBF3E986C4D0}" presName="imgShp" presStyleLbl="fgImgPlace1" presStyleIdx="3" presStyleCnt="4"/>
      <dgm:spPr>
        <a:solidFill>
          <a:srgbClr val="C34B45"/>
        </a:solidFill>
        <a:ln>
          <a:solidFill>
            <a:srgbClr val="C00000"/>
          </a:solidFill>
        </a:ln>
      </dgm:spPr>
    </dgm:pt>
    <dgm:pt modelId="{F062D203-9A10-46DF-9979-F7C6BE10C1F4}" type="pres">
      <dgm:prSet presAssocID="{A56B3457-C8D2-4BE4-B042-FBF3E986C4D0}" presName="txShp" presStyleLbl="node1" presStyleIdx="3" presStyleCnt="4">
        <dgm:presLayoutVars>
          <dgm:bulletEnabled val="1"/>
        </dgm:presLayoutVars>
      </dgm:prSet>
      <dgm:spPr/>
    </dgm:pt>
  </dgm:ptLst>
  <dgm:cxnLst>
    <dgm:cxn modelId="{D6BDC40D-08A9-4A96-8930-7BA2F525DDD7}" type="presOf" srcId="{3DAFF494-C569-4E64-BE2D-276909756523}" destId="{B6222CE0-3B4E-46C9-A375-3B79E94E6DF9}" srcOrd="0" destOrd="0" presId="urn:microsoft.com/office/officeart/2005/8/layout/vList3"/>
    <dgm:cxn modelId="{99FF762B-4535-44EA-8EE6-8D3F41C9E73F}" type="presOf" srcId="{41CFC9A7-F421-49D8-8998-CAC932256AEB}" destId="{3783426A-158E-4C5A-9E63-0B258031DDFC}" srcOrd="0" destOrd="0" presId="urn:microsoft.com/office/officeart/2005/8/layout/vList3"/>
    <dgm:cxn modelId="{F7E29A67-647B-46A5-BB91-C77B8389FEF5}" srcId="{3DAFF494-C569-4E64-BE2D-276909756523}" destId="{41CFC9A7-F421-49D8-8998-CAC932256AEB}" srcOrd="1" destOrd="0" parTransId="{23B2FB14-E16E-4F5E-BD4B-00FC330A4AA5}" sibTransId="{9E952258-9078-4A1C-BACB-F3213F15519B}"/>
    <dgm:cxn modelId="{30F0D450-A6BC-4B61-8563-366F8A267A48}" type="presOf" srcId="{4A6DA227-4666-47F5-86AB-0195A4CA8ED8}" destId="{69159BEF-4F1B-4694-8456-9C363BE2E831}" srcOrd="0" destOrd="0" presId="urn:microsoft.com/office/officeart/2005/8/layout/vList3"/>
    <dgm:cxn modelId="{ECEC1079-D1CE-45B3-A99E-EA1AFA2AAAB6}" srcId="{3DAFF494-C569-4E64-BE2D-276909756523}" destId="{ABEE3482-14C7-4BEF-8375-7A459A810D01}" srcOrd="2" destOrd="0" parTransId="{218AA4CA-2E50-4A84-A584-F59814E8C5F7}" sibTransId="{FC9039F3-869D-48B6-ACF0-58DDC7881F1C}"/>
    <dgm:cxn modelId="{831BC2BA-9BAB-4710-B635-257B2977C74D}" srcId="{3DAFF494-C569-4E64-BE2D-276909756523}" destId="{A56B3457-C8D2-4BE4-B042-FBF3E986C4D0}" srcOrd="3" destOrd="0" parTransId="{4BE220E6-062E-49B8-B3D0-1F755E7F22CA}" sibTransId="{356B7918-41BE-49E1-8858-6B606F8126A3}"/>
    <dgm:cxn modelId="{60DE12BE-B372-4117-BB1E-200152239F1F}" type="presOf" srcId="{A56B3457-C8D2-4BE4-B042-FBF3E986C4D0}" destId="{F062D203-9A10-46DF-9979-F7C6BE10C1F4}" srcOrd="0" destOrd="0" presId="urn:microsoft.com/office/officeart/2005/8/layout/vList3"/>
    <dgm:cxn modelId="{D52502C9-02AE-4499-9F36-EC07009BDBE9}" srcId="{3DAFF494-C569-4E64-BE2D-276909756523}" destId="{4A6DA227-4666-47F5-86AB-0195A4CA8ED8}" srcOrd="0" destOrd="0" parTransId="{DC79E5AF-DD3E-40B5-AFCF-A38BD456C975}" sibTransId="{D2A3E4DD-0AE6-426E-8C7B-15CDF9685FBE}"/>
    <dgm:cxn modelId="{3B1CDADA-6B79-4114-ADA4-573CDCFD5E5A}" type="presOf" srcId="{ABEE3482-14C7-4BEF-8375-7A459A810D01}" destId="{945B42E8-672A-49A8-8D9A-967AACC816A5}" srcOrd="0" destOrd="0" presId="urn:microsoft.com/office/officeart/2005/8/layout/vList3"/>
    <dgm:cxn modelId="{7372993C-3550-48AF-8F7F-90DF156335D1}" type="presParOf" srcId="{B6222CE0-3B4E-46C9-A375-3B79E94E6DF9}" destId="{35DECF0B-4973-409B-9647-5DFB52682193}" srcOrd="0" destOrd="0" presId="urn:microsoft.com/office/officeart/2005/8/layout/vList3"/>
    <dgm:cxn modelId="{0C05D450-4EAD-48EE-8E59-13F7CB46B097}" type="presParOf" srcId="{35DECF0B-4973-409B-9647-5DFB52682193}" destId="{7CB2BF30-DF53-4629-A230-B94FDA3C2EEF}" srcOrd="0" destOrd="0" presId="urn:microsoft.com/office/officeart/2005/8/layout/vList3"/>
    <dgm:cxn modelId="{7DBDBB2E-60AC-4D26-A057-6E7ED9C57B5E}" type="presParOf" srcId="{35DECF0B-4973-409B-9647-5DFB52682193}" destId="{69159BEF-4F1B-4694-8456-9C363BE2E831}" srcOrd="1" destOrd="0" presId="urn:microsoft.com/office/officeart/2005/8/layout/vList3"/>
    <dgm:cxn modelId="{15EB4DBD-37C7-4508-B664-A87DF10DE945}" type="presParOf" srcId="{B6222CE0-3B4E-46C9-A375-3B79E94E6DF9}" destId="{6CF9103C-45B5-4DD1-8CA7-02B5BFA86E49}" srcOrd="1" destOrd="0" presId="urn:microsoft.com/office/officeart/2005/8/layout/vList3"/>
    <dgm:cxn modelId="{D66B1FAF-49C8-426A-8682-FAC1FF2F9EC7}" type="presParOf" srcId="{B6222CE0-3B4E-46C9-A375-3B79E94E6DF9}" destId="{90409E9A-4B51-49EC-A360-5371CE9B3C89}" srcOrd="2" destOrd="0" presId="urn:microsoft.com/office/officeart/2005/8/layout/vList3"/>
    <dgm:cxn modelId="{F1D50C03-724C-4D6A-B626-E489AF6481E1}" type="presParOf" srcId="{90409E9A-4B51-49EC-A360-5371CE9B3C89}" destId="{BFE13B1E-4514-426D-A68C-81FBE300F52C}" srcOrd="0" destOrd="0" presId="urn:microsoft.com/office/officeart/2005/8/layout/vList3"/>
    <dgm:cxn modelId="{62A3DD2A-EE59-4C5A-91B3-1AAF7356610D}" type="presParOf" srcId="{90409E9A-4B51-49EC-A360-5371CE9B3C89}" destId="{3783426A-158E-4C5A-9E63-0B258031DDFC}" srcOrd="1" destOrd="0" presId="urn:microsoft.com/office/officeart/2005/8/layout/vList3"/>
    <dgm:cxn modelId="{6EF77D00-6AE8-4592-865B-B2C8E835A084}" type="presParOf" srcId="{B6222CE0-3B4E-46C9-A375-3B79E94E6DF9}" destId="{8BE46B65-00C4-45E7-8AAE-9966A6D14A5F}" srcOrd="3" destOrd="0" presId="urn:microsoft.com/office/officeart/2005/8/layout/vList3"/>
    <dgm:cxn modelId="{CA656B60-9692-4672-8903-C525F139688C}" type="presParOf" srcId="{B6222CE0-3B4E-46C9-A375-3B79E94E6DF9}" destId="{2C9DAB27-464A-4AC0-9752-228651AEFB65}" srcOrd="4" destOrd="0" presId="urn:microsoft.com/office/officeart/2005/8/layout/vList3"/>
    <dgm:cxn modelId="{1B967A64-6FC9-4EAD-B35D-FE3FBAA0B61D}" type="presParOf" srcId="{2C9DAB27-464A-4AC0-9752-228651AEFB65}" destId="{6684FC32-0BB1-4E7A-9F4E-C930FFFE526C}" srcOrd="0" destOrd="0" presId="urn:microsoft.com/office/officeart/2005/8/layout/vList3"/>
    <dgm:cxn modelId="{292670C8-D80A-41DE-B3D3-CFD6219494DD}" type="presParOf" srcId="{2C9DAB27-464A-4AC0-9752-228651AEFB65}" destId="{945B42E8-672A-49A8-8D9A-967AACC816A5}" srcOrd="1" destOrd="0" presId="urn:microsoft.com/office/officeart/2005/8/layout/vList3"/>
    <dgm:cxn modelId="{5C21650B-8CA3-40C0-AD1B-B5C76B581399}" type="presParOf" srcId="{B6222CE0-3B4E-46C9-A375-3B79E94E6DF9}" destId="{A409DC0B-8949-47CE-934B-EA0C8937DF00}" srcOrd="5" destOrd="0" presId="urn:microsoft.com/office/officeart/2005/8/layout/vList3"/>
    <dgm:cxn modelId="{44713954-539C-48F5-BE6A-CF17EECC438A}" type="presParOf" srcId="{B6222CE0-3B4E-46C9-A375-3B79E94E6DF9}" destId="{0A168919-6D59-443B-B3FB-6C5AC0A5D9B4}" srcOrd="6" destOrd="0" presId="urn:microsoft.com/office/officeart/2005/8/layout/vList3"/>
    <dgm:cxn modelId="{1E5F5C18-F66E-4438-8D79-D9E0E3A1E99C}" type="presParOf" srcId="{0A168919-6D59-443B-B3FB-6C5AC0A5D9B4}" destId="{9D684219-6E78-4DD1-8056-68B1E464E0AA}" srcOrd="0" destOrd="0" presId="urn:microsoft.com/office/officeart/2005/8/layout/vList3"/>
    <dgm:cxn modelId="{3A8E5520-0CFF-41F8-A4EB-8D745E14A51D}" type="presParOf" srcId="{0A168919-6D59-443B-B3FB-6C5AC0A5D9B4}" destId="{F062D203-9A10-46DF-9979-F7C6BE10C1F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DAFF494-C569-4E64-BE2D-276909756523}" type="doc">
      <dgm:prSet loTypeId="urn:microsoft.com/office/officeart/2005/8/layout/vList3" loCatId="list" qsTypeId="urn:microsoft.com/office/officeart/2005/8/quickstyle/simple1" qsCatId="simple" csTypeId="urn:microsoft.com/office/officeart/2005/8/colors/accent1_1" csCatId="accent1" phldr="1"/>
      <dgm:spPr/>
    </dgm:pt>
    <dgm:pt modelId="{4A6DA227-4666-47F5-86AB-0195A4CA8ED8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pPr algn="ctr">
            <a:buNone/>
          </a:pPr>
          <a:r>
            <a:rPr lang="pl-PL" sz="1800" b="1" i="0" dirty="0">
              <a:solidFill>
                <a:schemeClr val="tx1"/>
              </a:solidFill>
              <a:effectLst/>
              <a:latin typeface="+mn-lt"/>
            </a:rPr>
            <a:t>Polityczny</a:t>
          </a:r>
          <a:endParaRPr lang="pl-PL" sz="1800" b="1" dirty="0">
            <a:solidFill>
              <a:schemeClr val="tx1"/>
            </a:solidFill>
          </a:endParaRPr>
        </a:p>
      </dgm:t>
    </dgm:pt>
    <dgm:pt modelId="{DC79E5AF-DD3E-40B5-AFCF-A38BD456C975}" type="parTrans" cxnId="{D52502C9-02AE-4499-9F36-EC07009BDBE9}">
      <dgm:prSet/>
      <dgm:spPr/>
      <dgm:t>
        <a:bodyPr/>
        <a:lstStyle/>
        <a:p>
          <a:endParaRPr lang="pl-PL"/>
        </a:p>
      </dgm:t>
    </dgm:pt>
    <dgm:pt modelId="{D2A3E4DD-0AE6-426E-8C7B-15CDF9685FBE}" type="sibTrans" cxnId="{D52502C9-02AE-4499-9F36-EC07009BDBE9}">
      <dgm:prSet/>
      <dgm:spPr/>
      <dgm:t>
        <a:bodyPr/>
        <a:lstStyle/>
        <a:p>
          <a:endParaRPr lang="pl-PL"/>
        </a:p>
      </dgm:t>
    </dgm:pt>
    <dgm:pt modelId="{41CFC9A7-F421-49D8-8998-CAC932256AEB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pPr algn="ctr">
            <a:buNone/>
          </a:pPr>
          <a:r>
            <a:rPr lang="pl-PL" sz="1800" b="1" i="0" dirty="0">
              <a:solidFill>
                <a:schemeClr val="tx1"/>
              </a:solidFill>
              <a:effectLst/>
              <a:latin typeface="+mn-lt"/>
            </a:rPr>
            <a:t>Ekonomiczny</a:t>
          </a:r>
          <a:endParaRPr lang="pl-PL" sz="1800" b="1" dirty="0">
            <a:solidFill>
              <a:schemeClr val="tx1"/>
            </a:solidFill>
          </a:endParaRPr>
        </a:p>
      </dgm:t>
    </dgm:pt>
    <dgm:pt modelId="{23B2FB14-E16E-4F5E-BD4B-00FC330A4AA5}" type="parTrans" cxnId="{F7E29A67-647B-46A5-BB91-C77B8389FEF5}">
      <dgm:prSet/>
      <dgm:spPr/>
      <dgm:t>
        <a:bodyPr/>
        <a:lstStyle/>
        <a:p>
          <a:endParaRPr lang="pl-PL"/>
        </a:p>
      </dgm:t>
    </dgm:pt>
    <dgm:pt modelId="{9E952258-9078-4A1C-BACB-F3213F15519B}" type="sibTrans" cxnId="{F7E29A67-647B-46A5-BB91-C77B8389FEF5}">
      <dgm:prSet/>
      <dgm:spPr/>
      <dgm:t>
        <a:bodyPr/>
        <a:lstStyle/>
        <a:p>
          <a:endParaRPr lang="pl-PL"/>
        </a:p>
      </dgm:t>
    </dgm:pt>
    <dgm:pt modelId="{ABEE3482-14C7-4BEF-8375-7A459A810D01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pPr algn="ctr">
            <a:buNone/>
          </a:pPr>
          <a:r>
            <a:rPr lang="pl-PL" sz="1800" b="1" i="0" dirty="0">
              <a:solidFill>
                <a:schemeClr val="tx1"/>
              </a:solidFill>
              <a:effectLst/>
              <a:latin typeface="+mn-lt"/>
            </a:rPr>
            <a:t>Społeczny</a:t>
          </a:r>
          <a:endParaRPr lang="pl-PL" sz="1800" b="1" dirty="0">
            <a:solidFill>
              <a:schemeClr val="tx1"/>
            </a:solidFill>
          </a:endParaRPr>
        </a:p>
      </dgm:t>
    </dgm:pt>
    <dgm:pt modelId="{218AA4CA-2E50-4A84-A584-F59814E8C5F7}" type="parTrans" cxnId="{ECEC1079-D1CE-45B3-A99E-EA1AFA2AAAB6}">
      <dgm:prSet/>
      <dgm:spPr/>
      <dgm:t>
        <a:bodyPr/>
        <a:lstStyle/>
        <a:p>
          <a:endParaRPr lang="pl-PL"/>
        </a:p>
      </dgm:t>
    </dgm:pt>
    <dgm:pt modelId="{FC9039F3-869D-48B6-ACF0-58DDC7881F1C}" type="sibTrans" cxnId="{ECEC1079-D1CE-45B3-A99E-EA1AFA2AAAB6}">
      <dgm:prSet/>
      <dgm:spPr/>
      <dgm:t>
        <a:bodyPr/>
        <a:lstStyle/>
        <a:p>
          <a:endParaRPr lang="pl-PL"/>
        </a:p>
      </dgm:t>
    </dgm:pt>
    <dgm:pt modelId="{A56B3457-C8D2-4BE4-B042-FBF3E986C4D0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pPr algn="ctr">
            <a:buNone/>
          </a:pPr>
          <a:r>
            <a:rPr lang="pl-PL" sz="1800" b="1" i="0" dirty="0">
              <a:solidFill>
                <a:schemeClr val="tx1"/>
              </a:solidFill>
              <a:effectLst/>
              <a:latin typeface="+mn-lt"/>
            </a:rPr>
            <a:t>Technologiczny</a:t>
          </a:r>
          <a:endParaRPr lang="pl-PL" sz="1800" b="1" dirty="0">
            <a:solidFill>
              <a:schemeClr val="tx1"/>
            </a:solidFill>
          </a:endParaRPr>
        </a:p>
      </dgm:t>
    </dgm:pt>
    <dgm:pt modelId="{4BE220E6-062E-49B8-B3D0-1F755E7F22CA}" type="parTrans" cxnId="{831BC2BA-9BAB-4710-B635-257B2977C74D}">
      <dgm:prSet/>
      <dgm:spPr/>
      <dgm:t>
        <a:bodyPr/>
        <a:lstStyle/>
        <a:p>
          <a:endParaRPr lang="pl-PL"/>
        </a:p>
      </dgm:t>
    </dgm:pt>
    <dgm:pt modelId="{356B7918-41BE-49E1-8858-6B606F8126A3}" type="sibTrans" cxnId="{831BC2BA-9BAB-4710-B635-257B2977C74D}">
      <dgm:prSet/>
      <dgm:spPr/>
      <dgm:t>
        <a:bodyPr/>
        <a:lstStyle/>
        <a:p>
          <a:endParaRPr lang="pl-PL"/>
        </a:p>
      </dgm:t>
    </dgm:pt>
    <dgm:pt modelId="{DA254599-EC32-4817-B795-7A0E5C441A61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pPr>
            <a:buNone/>
          </a:pPr>
          <a:r>
            <a:rPr lang="pl-PL" sz="1800" b="1" dirty="0">
              <a:solidFill>
                <a:schemeClr val="tx1"/>
              </a:solidFill>
              <a:latin typeface="+mn-lt"/>
            </a:rPr>
            <a:t>Środowiskowy</a:t>
          </a:r>
          <a:endParaRPr lang="pl-PL" sz="1800" b="1" dirty="0">
            <a:solidFill>
              <a:schemeClr val="tx1"/>
            </a:solidFill>
          </a:endParaRPr>
        </a:p>
      </dgm:t>
    </dgm:pt>
    <dgm:pt modelId="{693640C2-BCD1-46C6-BD01-24D5DEE03D82}" type="parTrans" cxnId="{E0E90714-803A-4AF5-9EBA-4FBB9F8DCC44}">
      <dgm:prSet/>
      <dgm:spPr/>
      <dgm:t>
        <a:bodyPr/>
        <a:lstStyle/>
        <a:p>
          <a:endParaRPr lang="pl-PL"/>
        </a:p>
      </dgm:t>
    </dgm:pt>
    <dgm:pt modelId="{10A38CA5-7726-426E-9329-388D315DFFF1}" type="sibTrans" cxnId="{E0E90714-803A-4AF5-9EBA-4FBB9F8DCC44}">
      <dgm:prSet/>
      <dgm:spPr/>
      <dgm:t>
        <a:bodyPr/>
        <a:lstStyle/>
        <a:p>
          <a:endParaRPr lang="pl-PL"/>
        </a:p>
      </dgm:t>
    </dgm:pt>
    <dgm:pt modelId="{CD84FF95-9EFB-4806-A501-A061B067CF4E}">
      <dgm:prSet phldrT="[Tekst]" custT="1"/>
      <dgm:spPr>
        <a:ln>
          <a:solidFill>
            <a:srgbClr val="C00000"/>
          </a:solidFill>
        </a:ln>
      </dgm:spPr>
      <dgm:t>
        <a:bodyPr/>
        <a:lstStyle/>
        <a:p>
          <a:pPr algn="ctr">
            <a:buNone/>
          </a:pPr>
          <a:r>
            <a:rPr lang="pl-PL" sz="1800" b="1" dirty="0">
              <a:solidFill>
                <a:schemeClr val="tx1"/>
              </a:solidFill>
              <a:latin typeface="+mn-lt"/>
            </a:rPr>
            <a:t>Prawny</a:t>
          </a:r>
          <a:endParaRPr lang="pl-PL" sz="2500" b="1" dirty="0">
            <a:solidFill>
              <a:schemeClr val="tx1"/>
            </a:solidFill>
          </a:endParaRPr>
        </a:p>
      </dgm:t>
    </dgm:pt>
    <dgm:pt modelId="{71AA7A6B-051F-410D-B9E5-91910CD75EC3}" type="parTrans" cxnId="{8725CC66-49E8-4C9F-839A-A2182ABCB422}">
      <dgm:prSet/>
      <dgm:spPr/>
      <dgm:t>
        <a:bodyPr/>
        <a:lstStyle/>
        <a:p>
          <a:endParaRPr lang="pl-PL"/>
        </a:p>
      </dgm:t>
    </dgm:pt>
    <dgm:pt modelId="{163C8CB1-E7A3-449C-909C-F4E0DDED7EAF}" type="sibTrans" cxnId="{8725CC66-49E8-4C9F-839A-A2182ABCB422}">
      <dgm:prSet/>
      <dgm:spPr/>
      <dgm:t>
        <a:bodyPr/>
        <a:lstStyle/>
        <a:p>
          <a:endParaRPr lang="pl-PL"/>
        </a:p>
      </dgm:t>
    </dgm:pt>
    <dgm:pt modelId="{B6222CE0-3B4E-46C9-A375-3B79E94E6DF9}" type="pres">
      <dgm:prSet presAssocID="{3DAFF494-C569-4E64-BE2D-276909756523}" presName="linearFlow" presStyleCnt="0">
        <dgm:presLayoutVars>
          <dgm:dir/>
          <dgm:resizeHandles val="exact"/>
        </dgm:presLayoutVars>
      </dgm:prSet>
      <dgm:spPr/>
    </dgm:pt>
    <dgm:pt modelId="{35DECF0B-4973-409B-9647-5DFB52682193}" type="pres">
      <dgm:prSet presAssocID="{4A6DA227-4666-47F5-86AB-0195A4CA8ED8}" presName="composite" presStyleCnt="0"/>
      <dgm:spPr/>
    </dgm:pt>
    <dgm:pt modelId="{7CB2BF30-DF53-4629-A230-B94FDA3C2EEF}" type="pres">
      <dgm:prSet presAssocID="{4A6DA227-4666-47F5-86AB-0195A4CA8ED8}" presName="imgShp" presStyleLbl="fgImgPlace1" presStyleIdx="0" presStyleCnt="6"/>
      <dgm:spPr>
        <a:solidFill>
          <a:srgbClr val="C34B45"/>
        </a:solidFill>
        <a:ln>
          <a:solidFill>
            <a:srgbClr val="C00000"/>
          </a:solidFill>
        </a:ln>
      </dgm:spPr>
    </dgm:pt>
    <dgm:pt modelId="{69159BEF-4F1B-4694-8456-9C363BE2E831}" type="pres">
      <dgm:prSet presAssocID="{4A6DA227-4666-47F5-86AB-0195A4CA8ED8}" presName="txShp" presStyleLbl="node1" presStyleIdx="0" presStyleCnt="6">
        <dgm:presLayoutVars>
          <dgm:bulletEnabled val="1"/>
        </dgm:presLayoutVars>
      </dgm:prSet>
      <dgm:spPr/>
    </dgm:pt>
    <dgm:pt modelId="{6CF9103C-45B5-4DD1-8CA7-02B5BFA86E49}" type="pres">
      <dgm:prSet presAssocID="{D2A3E4DD-0AE6-426E-8C7B-15CDF9685FBE}" presName="spacing" presStyleCnt="0"/>
      <dgm:spPr/>
    </dgm:pt>
    <dgm:pt modelId="{90409E9A-4B51-49EC-A360-5371CE9B3C89}" type="pres">
      <dgm:prSet presAssocID="{41CFC9A7-F421-49D8-8998-CAC932256AEB}" presName="composite" presStyleCnt="0"/>
      <dgm:spPr/>
    </dgm:pt>
    <dgm:pt modelId="{BFE13B1E-4514-426D-A68C-81FBE300F52C}" type="pres">
      <dgm:prSet presAssocID="{41CFC9A7-F421-49D8-8998-CAC932256AEB}" presName="imgShp" presStyleLbl="fgImgPlace1" presStyleIdx="1" presStyleCnt="6"/>
      <dgm:spPr>
        <a:solidFill>
          <a:srgbClr val="C34B45"/>
        </a:solidFill>
        <a:ln>
          <a:solidFill>
            <a:srgbClr val="C00000"/>
          </a:solidFill>
        </a:ln>
      </dgm:spPr>
    </dgm:pt>
    <dgm:pt modelId="{3783426A-158E-4C5A-9E63-0B258031DDFC}" type="pres">
      <dgm:prSet presAssocID="{41CFC9A7-F421-49D8-8998-CAC932256AEB}" presName="txShp" presStyleLbl="node1" presStyleIdx="1" presStyleCnt="6">
        <dgm:presLayoutVars>
          <dgm:bulletEnabled val="1"/>
        </dgm:presLayoutVars>
      </dgm:prSet>
      <dgm:spPr/>
    </dgm:pt>
    <dgm:pt modelId="{8BE46B65-00C4-45E7-8AAE-9966A6D14A5F}" type="pres">
      <dgm:prSet presAssocID="{9E952258-9078-4A1C-BACB-F3213F15519B}" presName="spacing" presStyleCnt="0"/>
      <dgm:spPr/>
    </dgm:pt>
    <dgm:pt modelId="{2C9DAB27-464A-4AC0-9752-228651AEFB65}" type="pres">
      <dgm:prSet presAssocID="{ABEE3482-14C7-4BEF-8375-7A459A810D01}" presName="composite" presStyleCnt="0"/>
      <dgm:spPr/>
    </dgm:pt>
    <dgm:pt modelId="{6684FC32-0BB1-4E7A-9F4E-C930FFFE526C}" type="pres">
      <dgm:prSet presAssocID="{ABEE3482-14C7-4BEF-8375-7A459A810D01}" presName="imgShp" presStyleLbl="fgImgPlace1" presStyleIdx="2" presStyleCnt="6"/>
      <dgm:spPr>
        <a:solidFill>
          <a:srgbClr val="C34B45"/>
        </a:solidFill>
        <a:ln>
          <a:solidFill>
            <a:srgbClr val="C00000"/>
          </a:solidFill>
        </a:ln>
      </dgm:spPr>
    </dgm:pt>
    <dgm:pt modelId="{945B42E8-672A-49A8-8D9A-967AACC816A5}" type="pres">
      <dgm:prSet presAssocID="{ABEE3482-14C7-4BEF-8375-7A459A810D01}" presName="txShp" presStyleLbl="node1" presStyleIdx="2" presStyleCnt="6">
        <dgm:presLayoutVars>
          <dgm:bulletEnabled val="1"/>
        </dgm:presLayoutVars>
      </dgm:prSet>
      <dgm:spPr/>
    </dgm:pt>
    <dgm:pt modelId="{A409DC0B-8949-47CE-934B-EA0C8937DF00}" type="pres">
      <dgm:prSet presAssocID="{FC9039F3-869D-48B6-ACF0-58DDC7881F1C}" presName="spacing" presStyleCnt="0"/>
      <dgm:spPr/>
    </dgm:pt>
    <dgm:pt modelId="{0A168919-6D59-443B-B3FB-6C5AC0A5D9B4}" type="pres">
      <dgm:prSet presAssocID="{A56B3457-C8D2-4BE4-B042-FBF3E986C4D0}" presName="composite" presStyleCnt="0"/>
      <dgm:spPr/>
    </dgm:pt>
    <dgm:pt modelId="{9D684219-6E78-4DD1-8056-68B1E464E0AA}" type="pres">
      <dgm:prSet presAssocID="{A56B3457-C8D2-4BE4-B042-FBF3E986C4D0}" presName="imgShp" presStyleLbl="fgImgPlace1" presStyleIdx="3" presStyleCnt="6"/>
      <dgm:spPr>
        <a:solidFill>
          <a:srgbClr val="C34B45"/>
        </a:solidFill>
        <a:ln>
          <a:solidFill>
            <a:srgbClr val="C00000"/>
          </a:solidFill>
        </a:ln>
      </dgm:spPr>
    </dgm:pt>
    <dgm:pt modelId="{F062D203-9A10-46DF-9979-F7C6BE10C1F4}" type="pres">
      <dgm:prSet presAssocID="{A56B3457-C8D2-4BE4-B042-FBF3E986C4D0}" presName="txShp" presStyleLbl="node1" presStyleIdx="3" presStyleCnt="6">
        <dgm:presLayoutVars>
          <dgm:bulletEnabled val="1"/>
        </dgm:presLayoutVars>
      </dgm:prSet>
      <dgm:spPr/>
    </dgm:pt>
    <dgm:pt modelId="{46513713-BC64-4A79-92D2-D84807DE837F}" type="pres">
      <dgm:prSet presAssocID="{356B7918-41BE-49E1-8858-6B606F8126A3}" presName="spacing" presStyleCnt="0"/>
      <dgm:spPr/>
    </dgm:pt>
    <dgm:pt modelId="{5EC9066F-1412-4BE6-BA2E-ACE357E191E1}" type="pres">
      <dgm:prSet presAssocID="{DA254599-EC32-4817-B795-7A0E5C441A61}" presName="composite" presStyleCnt="0"/>
      <dgm:spPr/>
    </dgm:pt>
    <dgm:pt modelId="{79E51ADB-6682-4531-B43A-C96174BFB33E}" type="pres">
      <dgm:prSet presAssocID="{DA254599-EC32-4817-B795-7A0E5C441A61}" presName="imgShp" presStyleLbl="fgImgPlace1" presStyleIdx="4" presStyleCnt="6"/>
      <dgm:spPr>
        <a:solidFill>
          <a:srgbClr val="C34B45"/>
        </a:solidFill>
        <a:ln>
          <a:solidFill>
            <a:srgbClr val="C00000"/>
          </a:solidFill>
        </a:ln>
      </dgm:spPr>
    </dgm:pt>
    <dgm:pt modelId="{B23881A4-DF37-4B3E-97D5-600355328FE5}" type="pres">
      <dgm:prSet presAssocID="{DA254599-EC32-4817-B795-7A0E5C441A61}" presName="txShp" presStyleLbl="node1" presStyleIdx="4" presStyleCnt="6">
        <dgm:presLayoutVars>
          <dgm:bulletEnabled val="1"/>
        </dgm:presLayoutVars>
      </dgm:prSet>
      <dgm:spPr/>
    </dgm:pt>
    <dgm:pt modelId="{F015F0FB-F6EE-44B6-AAA3-3EC14E91C7C8}" type="pres">
      <dgm:prSet presAssocID="{10A38CA5-7726-426E-9329-388D315DFFF1}" presName="spacing" presStyleCnt="0"/>
      <dgm:spPr/>
    </dgm:pt>
    <dgm:pt modelId="{E96792C7-E6CE-42E5-B31F-1AB46B37950D}" type="pres">
      <dgm:prSet presAssocID="{CD84FF95-9EFB-4806-A501-A061B067CF4E}" presName="composite" presStyleCnt="0"/>
      <dgm:spPr/>
    </dgm:pt>
    <dgm:pt modelId="{19EAC816-7390-4E23-BA79-032A4E5A5B73}" type="pres">
      <dgm:prSet presAssocID="{CD84FF95-9EFB-4806-A501-A061B067CF4E}" presName="imgShp" presStyleLbl="fgImgPlace1" presStyleIdx="5" presStyleCnt="6"/>
      <dgm:spPr>
        <a:solidFill>
          <a:srgbClr val="C34B45"/>
        </a:solidFill>
        <a:ln>
          <a:solidFill>
            <a:srgbClr val="C00000"/>
          </a:solidFill>
        </a:ln>
      </dgm:spPr>
    </dgm:pt>
    <dgm:pt modelId="{D1115ED9-7B43-4492-BD87-02ED6B9F2456}" type="pres">
      <dgm:prSet presAssocID="{CD84FF95-9EFB-4806-A501-A061B067CF4E}" presName="txShp" presStyleLbl="node1" presStyleIdx="5" presStyleCnt="6">
        <dgm:presLayoutVars>
          <dgm:bulletEnabled val="1"/>
        </dgm:presLayoutVars>
      </dgm:prSet>
      <dgm:spPr/>
    </dgm:pt>
  </dgm:ptLst>
  <dgm:cxnLst>
    <dgm:cxn modelId="{D6BDC40D-08A9-4A96-8930-7BA2F525DDD7}" type="presOf" srcId="{3DAFF494-C569-4E64-BE2D-276909756523}" destId="{B6222CE0-3B4E-46C9-A375-3B79E94E6DF9}" srcOrd="0" destOrd="0" presId="urn:microsoft.com/office/officeart/2005/8/layout/vList3"/>
    <dgm:cxn modelId="{E0E90714-803A-4AF5-9EBA-4FBB9F8DCC44}" srcId="{3DAFF494-C569-4E64-BE2D-276909756523}" destId="{DA254599-EC32-4817-B795-7A0E5C441A61}" srcOrd="4" destOrd="0" parTransId="{693640C2-BCD1-46C6-BD01-24D5DEE03D82}" sibTransId="{10A38CA5-7726-426E-9329-388D315DFFF1}"/>
    <dgm:cxn modelId="{99FF762B-4535-44EA-8EE6-8D3F41C9E73F}" type="presOf" srcId="{41CFC9A7-F421-49D8-8998-CAC932256AEB}" destId="{3783426A-158E-4C5A-9E63-0B258031DDFC}" srcOrd="0" destOrd="0" presId="urn:microsoft.com/office/officeart/2005/8/layout/vList3"/>
    <dgm:cxn modelId="{8725CC66-49E8-4C9F-839A-A2182ABCB422}" srcId="{3DAFF494-C569-4E64-BE2D-276909756523}" destId="{CD84FF95-9EFB-4806-A501-A061B067CF4E}" srcOrd="5" destOrd="0" parTransId="{71AA7A6B-051F-410D-B9E5-91910CD75EC3}" sibTransId="{163C8CB1-E7A3-449C-909C-F4E0DDED7EAF}"/>
    <dgm:cxn modelId="{F7E29A67-647B-46A5-BB91-C77B8389FEF5}" srcId="{3DAFF494-C569-4E64-BE2D-276909756523}" destId="{41CFC9A7-F421-49D8-8998-CAC932256AEB}" srcOrd="1" destOrd="0" parTransId="{23B2FB14-E16E-4F5E-BD4B-00FC330A4AA5}" sibTransId="{9E952258-9078-4A1C-BACB-F3213F15519B}"/>
    <dgm:cxn modelId="{F047746F-877B-41AA-8E08-989FFAC43DED}" type="presOf" srcId="{DA254599-EC32-4817-B795-7A0E5C441A61}" destId="{B23881A4-DF37-4B3E-97D5-600355328FE5}" srcOrd="0" destOrd="0" presId="urn:microsoft.com/office/officeart/2005/8/layout/vList3"/>
    <dgm:cxn modelId="{30F0D450-A6BC-4B61-8563-366F8A267A48}" type="presOf" srcId="{4A6DA227-4666-47F5-86AB-0195A4CA8ED8}" destId="{69159BEF-4F1B-4694-8456-9C363BE2E831}" srcOrd="0" destOrd="0" presId="urn:microsoft.com/office/officeart/2005/8/layout/vList3"/>
    <dgm:cxn modelId="{ECEC1079-D1CE-45B3-A99E-EA1AFA2AAAB6}" srcId="{3DAFF494-C569-4E64-BE2D-276909756523}" destId="{ABEE3482-14C7-4BEF-8375-7A459A810D01}" srcOrd="2" destOrd="0" parTransId="{218AA4CA-2E50-4A84-A584-F59814E8C5F7}" sibTransId="{FC9039F3-869D-48B6-ACF0-58DDC7881F1C}"/>
    <dgm:cxn modelId="{6DF5E196-C99F-481B-A66F-E8AB150E0839}" type="presOf" srcId="{CD84FF95-9EFB-4806-A501-A061B067CF4E}" destId="{D1115ED9-7B43-4492-BD87-02ED6B9F2456}" srcOrd="0" destOrd="0" presId="urn:microsoft.com/office/officeart/2005/8/layout/vList3"/>
    <dgm:cxn modelId="{831BC2BA-9BAB-4710-B635-257B2977C74D}" srcId="{3DAFF494-C569-4E64-BE2D-276909756523}" destId="{A56B3457-C8D2-4BE4-B042-FBF3E986C4D0}" srcOrd="3" destOrd="0" parTransId="{4BE220E6-062E-49B8-B3D0-1F755E7F22CA}" sibTransId="{356B7918-41BE-49E1-8858-6B606F8126A3}"/>
    <dgm:cxn modelId="{60DE12BE-B372-4117-BB1E-200152239F1F}" type="presOf" srcId="{A56B3457-C8D2-4BE4-B042-FBF3E986C4D0}" destId="{F062D203-9A10-46DF-9979-F7C6BE10C1F4}" srcOrd="0" destOrd="0" presId="urn:microsoft.com/office/officeart/2005/8/layout/vList3"/>
    <dgm:cxn modelId="{D52502C9-02AE-4499-9F36-EC07009BDBE9}" srcId="{3DAFF494-C569-4E64-BE2D-276909756523}" destId="{4A6DA227-4666-47F5-86AB-0195A4CA8ED8}" srcOrd="0" destOrd="0" parTransId="{DC79E5AF-DD3E-40B5-AFCF-A38BD456C975}" sibTransId="{D2A3E4DD-0AE6-426E-8C7B-15CDF9685FBE}"/>
    <dgm:cxn modelId="{3B1CDADA-6B79-4114-ADA4-573CDCFD5E5A}" type="presOf" srcId="{ABEE3482-14C7-4BEF-8375-7A459A810D01}" destId="{945B42E8-672A-49A8-8D9A-967AACC816A5}" srcOrd="0" destOrd="0" presId="urn:microsoft.com/office/officeart/2005/8/layout/vList3"/>
    <dgm:cxn modelId="{7372993C-3550-48AF-8F7F-90DF156335D1}" type="presParOf" srcId="{B6222CE0-3B4E-46C9-A375-3B79E94E6DF9}" destId="{35DECF0B-4973-409B-9647-5DFB52682193}" srcOrd="0" destOrd="0" presId="urn:microsoft.com/office/officeart/2005/8/layout/vList3"/>
    <dgm:cxn modelId="{0C05D450-4EAD-48EE-8E59-13F7CB46B097}" type="presParOf" srcId="{35DECF0B-4973-409B-9647-5DFB52682193}" destId="{7CB2BF30-DF53-4629-A230-B94FDA3C2EEF}" srcOrd="0" destOrd="0" presId="urn:microsoft.com/office/officeart/2005/8/layout/vList3"/>
    <dgm:cxn modelId="{7DBDBB2E-60AC-4D26-A057-6E7ED9C57B5E}" type="presParOf" srcId="{35DECF0B-4973-409B-9647-5DFB52682193}" destId="{69159BEF-4F1B-4694-8456-9C363BE2E831}" srcOrd="1" destOrd="0" presId="urn:microsoft.com/office/officeart/2005/8/layout/vList3"/>
    <dgm:cxn modelId="{15EB4DBD-37C7-4508-B664-A87DF10DE945}" type="presParOf" srcId="{B6222CE0-3B4E-46C9-A375-3B79E94E6DF9}" destId="{6CF9103C-45B5-4DD1-8CA7-02B5BFA86E49}" srcOrd="1" destOrd="0" presId="urn:microsoft.com/office/officeart/2005/8/layout/vList3"/>
    <dgm:cxn modelId="{D66B1FAF-49C8-426A-8682-FAC1FF2F9EC7}" type="presParOf" srcId="{B6222CE0-3B4E-46C9-A375-3B79E94E6DF9}" destId="{90409E9A-4B51-49EC-A360-5371CE9B3C89}" srcOrd="2" destOrd="0" presId="urn:microsoft.com/office/officeart/2005/8/layout/vList3"/>
    <dgm:cxn modelId="{F1D50C03-724C-4D6A-B626-E489AF6481E1}" type="presParOf" srcId="{90409E9A-4B51-49EC-A360-5371CE9B3C89}" destId="{BFE13B1E-4514-426D-A68C-81FBE300F52C}" srcOrd="0" destOrd="0" presId="urn:microsoft.com/office/officeart/2005/8/layout/vList3"/>
    <dgm:cxn modelId="{62A3DD2A-EE59-4C5A-91B3-1AAF7356610D}" type="presParOf" srcId="{90409E9A-4B51-49EC-A360-5371CE9B3C89}" destId="{3783426A-158E-4C5A-9E63-0B258031DDFC}" srcOrd="1" destOrd="0" presId="urn:microsoft.com/office/officeart/2005/8/layout/vList3"/>
    <dgm:cxn modelId="{6EF77D00-6AE8-4592-865B-B2C8E835A084}" type="presParOf" srcId="{B6222CE0-3B4E-46C9-A375-3B79E94E6DF9}" destId="{8BE46B65-00C4-45E7-8AAE-9966A6D14A5F}" srcOrd="3" destOrd="0" presId="urn:microsoft.com/office/officeart/2005/8/layout/vList3"/>
    <dgm:cxn modelId="{CA656B60-9692-4672-8903-C525F139688C}" type="presParOf" srcId="{B6222CE0-3B4E-46C9-A375-3B79E94E6DF9}" destId="{2C9DAB27-464A-4AC0-9752-228651AEFB65}" srcOrd="4" destOrd="0" presId="urn:microsoft.com/office/officeart/2005/8/layout/vList3"/>
    <dgm:cxn modelId="{1B967A64-6FC9-4EAD-B35D-FE3FBAA0B61D}" type="presParOf" srcId="{2C9DAB27-464A-4AC0-9752-228651AEFB65}" destId="{6684FC32-0BB1-4E7A-9F4E-C930FFFE526C}" srcOrd="0" destOrd="0" presId="urn:microsoft.com/office/officeart/2005/8/layout/vList3"/>
    <dgm:cxn modelId="{292670C8-D80A-41DE-B3D3-CFD6219494DD}" type="presParOf" srcId="{2C9DAB27-464A-4AC0-9752-228651AEFB65}" destId="{945B42E8-672A-49A8-8D9A-967AACC816A5}" srcOrd="1" destOrd="0" presId="urn:microsoft.com/office/officeart/2005/8/layout/vList3"/>
    <dgm:cxn modelId="{5C21650B-8CA3-40C0-AD1B-B5C76B581399}" type="presParOf" srcId="{B6222CE0-3B4E-46C9-A375-3B79E94E6DF9}" destId="{A409DC0B-8949-47CE-934B-EA0C8937DF00}" srcOrd="5" destOrd="0" presId="urn:microsoft.com/office/officeart/2005/8/layout/vList3"/>
    <dgm:cxn modelId="{44713954-539C-48F5-BE6A-CF17EECC438A}" type="presParOf" srcId="{B6222CE0-3B4E-46C9-A375-3B79E94E6DF9}" destId="{0A168919-6D59-443B-B3FB-6C5AC0A5D9B4}" srcOrd="6" destOrd="0" presId="urn:microsoft.com/office/officeart/2005/8/layout/vList3"/>
    <dgm:cxn modelId="{1E5F5C18-F66E-4438-8D79-D9E0E3A1E99C}" type="presParOf" srcId="{0A168919-6D59-443B-B3FB-6C5AC0A5D9B4}" destId="{9D684219-6E78-4DD1-8056-68B1E464E0AA}" srcOrd="0" destOrd="0" presId="urn:microsoft.com/office/officeart/2005/8/layout/vList3"/>
    <dgm:cxn modelId="{3A8E5520-0CFF-41F8-A4EB-8D745E14A51D}" type="presParOf" srcId="{0A168919-6D59-443B-B3FB-6C5AC0A5D9B4}" destId="{F062D203-9A10-46DF-9979-F7C6BE10C1F4}" srcOrd="1" destOrd="0" presId="urn:microsoft.com/office/officeart/2005/8/layout/vList3"/>
    <dgm:cxn modelId="{2F557649-A701-4E88-BB2A-89F420DDCE5B}" type="presParOf" srcId="{B6222CE0-3B4E-46C9-A375-3B79E94E6DF9}" destId="{46513713-BC64-4A79-92D2-D84807DE837F}" srcOrd="7" destOrd="0" presId="urn:microsoft.com/office/officeart/2005/8/layout/vList3"/>
    <dgm:cxn modelId="{AF73BEB6-68A7-415E-B1F5-1D39BF0F2018}" type="presParOf" srcId="{B6222CE0-3B4E-46C9-A375-3B79E94E6DF9}" destId="{5EC9066F-1412-4BE6-BA2E-ACE357E191E1}" srcOrd="8" destOrd="0" presId="urn:microsoft.com/office/officeart/2005/8/layout/vList3"/>
    <dgm:cxn modelId="{03610C3C-6026-4E06-85AA-F9184F61F4A2}" type="presParOf" srcId="{5EC9066F-1412-4BE6-BA2E-ACE357E191E1}" destId="{79E51ADB-6682-4531-B43A-C96174BFB33E}" srcOrd="0" destOrd="0" presId="urn:microsoft.com/office/officeart/2005/8/layout/vList3"/>
    <dgm:cxn modelId="{AF5AA87F-C0B2-4C21-BDF2-0B8DE89C3AA3}" type="presParOf" srcId="{5EC9066F-1412-4BE6-BA2E-ACE357E191E1}" destId="{B23881A4-DF37-4B3E-97D5-600355328FE5}" srcOrd="1" destOrd="0" presId="urn:microsoft.com/office/officeart/2005/8/layout/vList3"/>
    <dgm:cxn modelId="{6E7CEED8-514F-4804-9F8B-B14AF94CD28E}" type="presParOf" srcId="{B6222CE0-3B4E-46C9-A375-3B79E94E6DF9}" destId="{F015F0FB-F6EE-44B6-AAA3-3EC14E91C7C8}" srcOrd="9" destOrd="0" presId="urn:microsoft.com/office/officeart/2005/8/layout/vList3"/>
    <dgm:cxn modelId="{DDE2966C-189F-4998-BD22-7E723D105FE8}" type="presParOf" srcId="{B6222CE0-3B4E-46C9-A375-3B79E94E6DF9}" destId="{E96792C7-E6CE-42E5-B31F-1AB46B37950D}" srcOrd="10" destOrd="0" presId="urn:microsoft.com/office/officeart/2005/8/layout/vList3"/>
    <dgm:cxn modelId="{D61A949F-B757-4C7E-BB3A-AD4669A1C9F9}" type="presParOf" srcId="{E96792C7-E6CE-42E5-B31F-1AB46B37950D}" destId="{19EAC816-7390-4E23-BA79-032A4E5A5B73}" srcOrd="0" destOrd="0" presId="urn:microsoft.com/office/officeart/2005/8/layout/vList3"/>
    <dgm:cxn modelId="{6193E8CF-AFB0-4D1A-8A86-7CCDF8924EC7}" type="presParOf" srcId="{E96792C7-E6CE-42E5-B31F-1AB46B37950D}" destId="{D1115ED9-7B43-4492-BD87-02ED6B9F245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88513-423F-474C-B604-ABD8E8AD997D}">
      <dsp:nvSpPr>
        <dsp:cNvPr id="0" name=""/>
        <dsp:cNvSpPr/>
      </dsp:nvSpPr>
      <dsp:spPr>
        <a:xfrm>
          <a:off x="-4919424" y="-753830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039F79-EA6A-4BB3-8903-83BA0304371A}">
      <dsp:nvSpPr>
        <dsp:cNvPr id="0" name=""/>
        <dsp:cNvSpPr/>
      </dsp:nvSpPr>
      <dsp:spPr>
        <a:xfrm>
          <a:off x="350606" y="229141"/>
          <a:ext cx="10105268" cy="458108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362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+mj-lt"/>
            </a:rPr>
            <a:t>Nowe rynki zbytu</a:t>
          </a:r>
        </a:p>
      </dsp:txBody>
      <dsp:txXfrm>
        <a:off x="350606" y="229141"/>
        <a:ext cx="10105268" cy="458108"/>
      </dsp:txXfrm>
    </dsp:sp>
    <dsp:sp modelId="{3A40DCC8-0951-42E9-884D-E1169DB57CCC}">
      <dsp:nvSpPr>
        <dsp:cNvPr id="0" name=""/>
        <dsp:cNvSpPr/>
      </dsp:nvSpPr>
      <dsp:spPr>
        <a:xfrm>
          <a:off x="64288" y="171877"/>
          <a:ext cx="572636" cy="572636"/>
        </a:xfrm>
        <a:prstGeom prst="ellipse">
          <a:avLst/>
        </a:prstGeom>
        <a:solidFill>
          <a:srgbClr val="C34B4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58E350-2B3F-4029-8789-60C7E4359D4E}">
      <dsp:nvSpPr>
        <dsp:cNvPr id="0" name=""/>
        <dsp:cNvSpPr/>
      </dsp:nvSpPr>
      <dsp:spPr>
        <a:xfrm>
          <a:off x="727432" y="916217"/>
          <a:ext cx="9728442" cy="458108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rgbClr val="E7E6E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3624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+mj-lt"/>
              <a:ea typeface="+mn-ea"/>
              <a:cs typeface="+mn-cs"/>
            </a:rPr>
            <a:t>Ryzyko rozłożone na wiele rynków</a:t>
          </a:r>
        </a:p>
      </dsp:txBody>
      <dsp:txXfrm>
        <a:off x="727432" y="916217"/>
        <a:ext cx="9728442" cy="458108"/>
      </dsp:txXfrm>
    </dsp:sp>
    <dsp:sp modelId="{4EEC4418-D1F4-42E6-8CC0-4F3076B7AC9E}">
      <dsp:nvSpPr>
        <dsp:cNvPr id="0" name=""/>
        <dsp:cNvSpPr/>
      </dsp:nvSpPr>
      <dsp:spPr>
        <a:xfrm>
          <a:off x="441114" y="858954"/>
          <a:ext cx="572636" cy="572636"/>
        </a:xfrm>
        <a:prstGeom prst="ellipse">
          <a:avLst/>
        </a:prstGeom>
        <a:solidFill>
          <a:srgbClr val="C34B4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10968E-F130-4DCA-963A-65FC896B6C88}">
      <dsp:nvSpPr>
        <dsp:cNvPr id="0" name=""/>
        <dsp:cNvSpPr/>
      </dsp:nvSpPr>
      <dsp:spPr>
        <a:xfrm>
          <a:off x="899745" y="1603293"/>
          <a:ext cx="9556129" cy="458108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362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+mj-lt"/>
            </a:rPr>
            <a:t>Pogłębienie wiedzy i doświadczenia (know-how)</a:t>
          </a:r>
        </a:p>
      </dsp:txBody>
      <dsp:txXfrm>
        <a:off x="899745" y="1603293"/>
        <a:ext cx="9556129" cy="458108"/>
      </dsp:txXfrm>
    </dsp:sp>
    <dsp:sp modelId="{D5D849A0-F402-428F-9ACD-359CD421A700}">
      <dsp:nvSpPr>
        <dsp:cNvPr id="0" name=""/>
        <dsp:cNvSpPr/>
      </dsp:nvSpPr>
      <dsp:spPr>
        <a:xfrm>
          <a:off x="613427" y="1546030"/>
          <a:ext cx="572636" cy="572636"/>
        </a:xfrm>
        <a:prstGeom prst="ellipse">
          <a:avLst/>
        </a:prstGeom>
        <a:solidFill>
          <a:srgbClr val="C34B4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BD2F18-F279-4F0F-BB65-AB5CF226EA74}">
      <dsp:nvSpPr>
        <dsp:cNvPr id="0" name=""/>
        <dsp:cNvSpPr/>
      </dsp:nvSpPr>
      <dsp:spPr>
        <a:xfrm>
          <a:off x="899745" y="2289935"/>
          <a:ext cx="9556129" cy="458108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362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+mj-lt"/>
            </a:rPr>
            <a:t>Przedłużenie cyklu życia produktu</a:t>
          </a:r>
        </a:p>
      </dsp:txBody>
      <dsp:txXfrm>
        <a:off x="899745" y="2289935"/>
        <a:ext cx="9556129" cy="458108"/>
      </dsp:txXfrm>
    </dsp:sp>
    <dsp:sp modelId="{230C6C96-05F6-4FFE-9B22-9F3880544EE8}">
      <dsp:nvSpPr>
        <dsp:cNvPr id="0" name=""/>
        <dsp:cNvSpPr/>
      </dsp:nvSpPr>
      <dsp:spPr>
        <a:xfrm>
          <a:off x="613427" y="2232671"/>
          <a:ext cx="572636" cy="572636"/>
        </a:xfrm>
        <a:prstGeom prst="ellipse">
          <a:avLst/>
        </a:prstGeom>
        <a:solidFill>
          <a:srgbClr val="C34B4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015773-89F4-4A8A-BA73-943102390746}">
      <dsp:nvSpPr>
        <dsp:cNvPr id="0" name=""/>
        <dsp:cNvSpPr/>
      </dsp:nvSpPr>
      <dsp:spPr>
        <a:xfrm>
          <a:off x="727432" y="2977011"/>
          <a:ext cx="9728442" cy="458108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362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+mj-lt"/>
            </a:rPr>
            <a:t>Korzystny wizerunek firmy</a:t>
          </a:r>
        </a:p>
      </dsp:txBody>
      <dsp:txXfrm>
        <a:off x="727432" y="2977011"/>
        <a:ext cx="9728442" cy="458108"/>
      </dsp:txXfrm>
    </dsp:sp>
    <dsp:sp modelId="{57551CC3-168D-4C7C-A513-1AEBD0BFC335}">
      <dsp:nvSpPr>
        <dsp:cNvPr id="0" name=""/>
        <dsp:cNvSpPr/>
      </dsp:nvSpPr>
      <dsp:spPr>
        <a:xfrm>
          <a:off x="441114" y="2919747"/>
          <a:ext cx="572636" cy="572636"/>
        </a:xfrm>
        <a:prstGeom prst="ellipse">
          <a:avLst/>
        </a:prstGeom>
        <a:solidFill>
          <a:srgbClr val="C34B4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D5B94B-AD8B-48E9-8EFB-04A1BF89E529}">
      <dsp:nvSpPr>
        <dsp:cNvPr id="0" name=""/>
        <dsp:cNvSpPr/>
      </dsp:nvSpPr>
      <dsp:spPr>
        <a:xfrm>
          <a:off x="350606" y="3664087"/>
          <a:ext cx="10105268" cy="458108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362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+mj-lt"/>
            </a:rPr>
            <a:t>Szansa dla producentów towarów sezonowych</a:t>
          </a:r>
        </a:p>
      </dsp:txBody>
      <dsp:txXfrm>
        <a:off x="350606" y="3664087"/>
        <a:ext cx="10105268" cy="458108"/>
      </dsp:txXfrm>
    </dsp:sp>
    <dsp:sp modelId="{8B865220-15B3-45B7-9F8E-BA58B37BD07F}">
      <dsp:nvSpPr>
        <dsp:cNvPr id="0" name=""/>
        <dsp:cNvSpPr/>
      </dsp:nvSpPr>
      <dsp:spPr>
        <a:xfrm>
          <a:off x="64288" y="3606824"/>
          <a:ext cx="572636" cy="572636"/>
        </a:xfrm>
        <a:prstGeom prst="ellipse">
          <a:avLst/>
        </a:prstGeom>
        <a:solidFill>
          <a:srgbClr val="C34B4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16BD33-C959-47CF-ADC6-93504F6EF4B8}">
      <dsp:nvSpPr>
        <dsp:cNvPr id="0" name=""/>
        <dsp:cNvSpPr/>
      </dsp:nvSpPr>
      <dsp:spPr>
        <a:xfrm>
          <a:off x="0" y="350236"/>
          <a:ext cx="8826048" cy="744975"/>
        </a:xfrm>
        <a:prstGeom prst="rect">
          <a:avLst/>
        </a:prstGeom>
        <a:solidFill>
          <a:schemeClr val="lt1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4999" tIns="458216" rIns="684999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l-PL" sz="1400" kern="1200" dirty="0">
              <a:latin typeface="+mn-lt"/>
            </a:rPr>
            <a:t>Wykorzystanie zasobów własnych - oszczędności</a:t>
          </a:r>
          <a:endParaRPr lang="pl-PL" sz="1400" kern="1200" dirty="0">
            <a:solidFill>
              <a:schemeClr val="tx1"/>
            </a:solidFill>
            <a:latin typeface="+mn-lt"/>
          </a:endParaRPr>
        </a:p>
      </dsp:txBody>
      <dsp:txXfrm>
        <a:off x="0" y="350236"/>
        <a:ext cx="8826048" cy="744975"/>
      </dsp:txXfrm>
    </dsp:sp>
    <dsp:sp modelId="{B2BD00E0-26BF-4129-96E5-576D5FA37E22}">
      <dsp:nvSpPr>
        <dsp:cNvPr id="0" name=""/>
        <dsp:cNvSpPr/>
      </dsp:nvSpPr>
      <dsp:spPr>
        <a:xfrm>
          <a:off x="441302" y="25515"/>
          <a:ext cx="6178233" cy="649440"/>
        </a:xfrm>
        <a:prstGeom prst="roundRect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33523" tIns="0" rIns="23352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solidFill>
                <a:schemeClr val="bg1"/>
              </a:solidFill>
              <a:latin typeface="+mn-lt"/>
            </a:rPr>
            <a:t>F</a:t>
          </a:r>
          <a:r>
            <a:rPr lang="en-US" sz="1800" b="1" kern="1200" dirty="0" err="1">
              <a:solidFill>
                <a:schemeClr val="bg1"/>
              </a:solidFill>
              <a:latin typeface="+mn-lt"/>
            </a:rPr>
            <a:t>inansowanie</a:t>
          </a:r>
          <a:r>
            <a:rPr lang="en-US" sz="1800" b="1" kern="1200" dirty="0">
              <a:solidFill>
                <a:schemeClr val="bg1"/>
              </a:solidFill>
              <a:latin typeface="+mn-lt"/>
            </a:rPr>
            <a:t> </a:t>
          </a:r>
          <a:r>
            <a:rPr lang="en-US" sz="1800" b="1" kern="1200" dirty="0" err="1">
              <a:solidFill>
                <a:schemeClr val="bg1"/>
              </a:solidFill>
              <a:latin typeface="+mn-lt"/>
            </a:rPr>
            <a:t>własne</a:t>
          </a:r>
          <a:endParaRPr lang="pl-PL" sz="1800" b="1" kern="1200" dirty="0">
            <a:solidFill>
              <a:schemeClr val="bg1"/>
            </a:solidFill>
            <a:latin typeface="+mn-lt"/>
          </a:endParaRPr>
        </a:p>
      </dsp:txBody>
      <dsp:txXfrm>
        <a:off x="473005" y="57218"/>
        <a:ext cx="6114827" cy="586034"/>
      </dsp:txXfrm>
    </dsp:sp>
    <dsp:sp modelId="{E5CB155B-F726-4584-9E9A-195709700A0D}">
      <dsp:nvSpPr>
        <dsp:cNvPr id="0" name=""/>
        <dsp:cNvSpPr/>
      </dsp:nvSpPr>
      <dsp:spPr>
        <a:xfrm>
          <a:off x="0" y="1538731"/>
          <a:ext cx="8826048" cy="2979900"/>
        </a:xfrm>
        <a:prstGeom prst="rect">
          <a:avLst/>
        </a:prstGeom>
        <a:solidFill>
          <a:schemeClr val="lt1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4999" tIns="458216" rIns="684999" bIns="99568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1200"/>
            </a:spcAft>
            <a:buClrTx/>
            <a:buSzTx/>
            <a:buFontTx/>
            <a:buNone/>
            <a:tabLst/>
            <a:defRPr/>
          </a:pPr>
          <a:r>
            <a:rPr lang="pl-PL" sz="1400" b="0" i="0" kern="1200" dirty="0">
              <a:latin typeface="+mn-lt"/>
            </a:rPr>
            <a:t>W Polsce oficjalne wsparcie finansowania eksportu jest realizowane w następujących formach:</a:t>
          </a:r>
          <a:endParaRPr lang="pl-PL" sz="1400" kern="1200" dirty="0">
            <a:latin typeface="+mn-lt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120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pl-PL" sz="1400" b="0" i="0" kern="1200" dirty="0">
              <a:latin typeface="+mn-lt"/>
            </a:rPr>
            <a:t> kredytów rządowych,</a:t>
          </a:r>
          <a:endParaRPr lang="pl-PL" sz="1400" kern="1200" dirty="0">
            <a:latin typeface="+mn-lt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120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pl-PL" sz="1400" b="0" i="0" kern="1200" dirty="0">
              <a:latin typeface="+mn-lt"/>
            </a:rPr>
            <a:t> kredytów eksportowych udzielanych przez Bank Gospodarstwa Krajowego,</a:t>
          </a:r>
          <a:endParaRPr lang="pl-PL" sz="1400" kern="1200" dirty="0">
            <a:latin typeface="+mn-lt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120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pl-PL" sz="1400" b="0" i="0" kern="1200" dirty="0">
              <a:latin typeface="+mn-lt"/>
            </a:rPr>
            <a:t> dopłat do oprocentowania kredytów eksportowych o stałych stopach procentowych udzielanych przez Bank Gospodarstwa Krajowego,</a:t>
          </a:r>
          <a:endParaRPr lang="pl-PL" sz="1400" kern="1200" dirty="0">
            <a:latin typeface="+mn-lt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120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pl-PL" sz="1400" b="0" i="0" kern="1200" dirty="0">
              <a:latin typeface="+mn-lt"/>
            </a:rPr>
            <a:t> ubezpieczeń eksportowych realizowanych przez Korporację Ubezpieczeń Kredytów Eksportowych S.A. </a:t>
          </a:r>
          <a:endParaRPr lang="pl-PL" sz="1400" kern="1200" dirty="0">
            <a:latin typeface="+mn-lt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120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pl-PL" sz="1400" kern="1200" dirty="0">
              <a:latin typeface="+mn-lt"/>
            </a:rPr>
            <a:t> programy grantowe – dotacje na rozwój działalności eksportowej</a:t>
          </a:r>
        </a:p>
      </dsp:txBody>
      <dsp:txXfrm>
        <a:off x="0" y="1538731"/>
        <a:ext cx="8826048" cy="2979900"/>
      </dsp:txXfrm>
    </dsp:sp>
    <dsp:sp modelId="{D55610A3-82A6-495E-8A08-3C7988072360}">
      <dsp:nvSpPr>
        <dsp:cNvPr id="0" name=""/>
        <dsp:cNvSpPr/>
      </dsp:nvSpPr>
      <dsp:spPr>
        <a:xfrm>
          <a:off x="441302" y="1214011"/>
          <a:ext cx="6178233" cy="649440"/>
        </a:xfrm>
        <a:prstGeom prst="roundRect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33523" tIns="0" rIns="233523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1800" b="1" kern="1200" dirty="0">
              <a:solidFill>
                <a:schemeClr val="bg1"/>
              </a:solidFill>
              <a:latin typeface="+mn-lt"/>
            </a:rPr>
            <a:t>Ź</a:t>
          </a:r>
          <a:r>
            <a:rPr lang="en-US" sz="1800" b="1" kern="1200" dirty="0" err="1">
              <a:solidFill>
                <a:schemeClr val="bg1"/>
              </a:solidFill>
              <a:latin typeface="+mn-lt"/>
            </a:rPr>
            <a:t>ródł</a:t>
          </a:r>
          <a:r>
            <a:rPr lang="pl-PL" sz="1800" b="1" kern="1200" dirty="0">
              <a:solidFill>
                <a:schemeClr val="bg1"/>
              </a:solidFill>
              <a:latin typeface="+mn-lt"/>
            </a:rPr>
            <a:t>a</a:t>
          </a:r>
          <a:r>
            <a:rPr lang="en-US" sz="1800" b="1" kern="1200" dirty="0">
              <a:solidFill>
                <a:schemeClr val="bg1"/>
              </a:solidFill>
              <a:latin typeface="+mn-lt"/>
            </a:rPr>
            <a:t> </a:t>
          </a:r>
          <a:r>
            <a:rPr lang="pl-PL" sz="1800" b="1" kern="1200" dirty="0">
              <a:solidFill>
                <a:schemeClr val="bg1"/>
              </a:solidFill>
              <a:latin typeface="+mn-lt"/>
            </a:rPr>
            <a:t>z</a:t>
          </a:r>
          <a:r>
            <a:rPr lang="en-US" sz="1800" b="1" kern="1200" dirty="0" err="1">
              <a:solidFill>
                <a:schemeClr val="bg1"/>
              </a:solidFill>
              <a:latin typeface="+mn-lt"/>
            </a:rPr>
            <a:t>ewnętrzn</a:t>
          </a:r>
          <a:r>
            <a:rPr lang="pl-PL" sz="1800" b="1" kern="1200" dirty="0">
              <a:solidFill>
                <a:schemeClr val="bg1"/>
              </a:solidFill>
              <a:latin typeface="+mn-lt"/>
            </a:rPr>
            <a:t>e</a:t>
          </a:r>
        </a:p>
      </dsp:txBody>
      <dsp:txXfrm>
        <a:off x="473005" y="1245714"/>
        <a:ext cx="6114827" cy="58603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A7278-3A73-4772-8479-FB4FEC23C0C4}">
      <dsp:nvSpPr>
        <dsp:cNvPr id="0" name=""/>
        <dsp:cNvSpPr/>
      </dsp:nvSpPr>
      <dsp:spPr>
        <a:xfrm>
          <a:off x="2755780" y="0"/>
          <a:ext cx="4351338" cy="4351338"/>
        </a:xfrm>
        <a:prstGeom prst="triangle">
          <a:avLst/>
        </a:prstGeom>
        <a:solidFill>
          <a:srgbClr val="C34B45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DAB23A-A0FB-4514-B837-15FFA643F6B9}">
      <dsp:nvSpPr>
        <dsp:cNvPr id="0" name=""/>
        <dsp:cNvSpPr/>
      </dsp:nvSpPr>
      <dsp:spPr>
        <a:xfrm>
          <a:off x="4931449" y="435558"/>
          <a:ext cx="2828369" cy="773382"/>
        </a:xfrm>
        <a:prstGeom prst="round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Stworzenie organizacji produktowej lub geograficznej </a:t>
          </a:r>
        </a:p>
      </dsp:txBody>
      <dsp:txXfrm>
        <a:off x="4969202" y="473311"/>
        <a:ext cx="2752863" cy="697876"/>
      </dsp:txXfrm>
    </dsp:sp>
    <dsp:sp modelId="{FDCD1492-2875-41F4-BB64-C7CCD53CB560}">
      <dsp:nvSpPr>
        <dsp:cNvPr id="0" name=""/>
        <dsp:cNvSpPr/>
      </dsp:nvSpPr>
      <dsp:spPr>
        <a:xfrm>
          <a:off x="4931449" y="1305613"/>
          <a:ext cx="2828369" cy="773382"/>
        </a:xfrm>
        <a:prstGeom prst="round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Stworzenie pionu zagranicznego </a:t>
          </a:r>
        </a:p>
      </dsp:txBody>
      <dsp:txXfrm>
        <a:off x="4969202" y="1343366"/>
        <a:ext cx="2752863" cy="697876"/>
      </dsp:txXfrm>
    </dsp:sp>
    <dsp:sp modelId="{22E2D38E-1237-43B3-A930-B7A4DDF3035D}">
      <dsp:nvSpPr>
        <dsp:cNvPr id="0" name=""/>
        <dsp:cNvSpPr/>
      </dsp:nvSpPr>
      <dsp:spPr>
        <a:xfrm>
          <a:off x="4931449" y="2175669"/>
          <a:ext cx="2828369" cy="773382"/>
        </a:xfrm>
        <a:prstGeom prst="round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 </a:t>
          </a:r>
          <a:r>
            <a:rPr lang="pl-PL" sz="1400" kern="1200" dirty="0"/>
            <a:t>Stworzenie działu </a:t>
          </a:r>
          <a:br>
            <a:rPr lang="pl-PL" sz="1400" kern="1200" dirty="0"/>
          </a:br>
          <a:r>
            <a:rPr lang="pl-PL" sz="1400" kern="1200" dirty="0"/>
            <a:t>operacji zagranicznych</a:t>
          </a:r>
          <a:endParaRPr lang="pl-PL" sz="1800" kern="1200" dirty="0"/>
        </a:p>
      </dsp:txBody>
      <dsp:txXfrm>
        <a:off x="4969202" y="2213422"/>
        <a:ext cx="2752863" cy="697876"/>
      </dsp:txXfrm>
    </dsp:sp>
    <dsp:sp modelId="{D38096E4-A757-42CB-A46E-61F0EC760938}">
      <dsp:nvSpPr>
        <dsp:cNvPr id="0" name=""/>
        <dsp:cNvSpPr/>
      </dsp:nvSpPr>
      <dsp:spPr>
        <a:xfrm>
          <a:off x="4931449" y="3045724"/>
          <a:ext cx="2828369" cy="773382"/>
        </a:xfrm>
        <a:prstGeom prst="round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Stworzenie komórki eksportowej</a:t>
          </a:r>
        </a:p>
      </dsp:txBody>
      <dsp:txXfrm>
        <a:off x="4969202" y="3083477"/>
        <a:ext cx="2752863" cy="69787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AA857F-29BF-42E0-BA2F-C06CF9C68DB0}">
      <dsp:nvSpPr>
        <dsp:cNvPr id="0" name=""/>
        <dsp:cNvSpPr/>
      </dsp:nvSpPr>
      <dsp:spPr>
        <a:xfrm>
          <a:off x="5257800" y="1986636"/>
          <a:ext cx="4356747" cy="378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032"/>
              </a:lnTo>
              <a:lnTo>
                <a:pt x="4356747" y="189032"/>
              </a:lnTo>
              <a:lnTo>
                <a:pt x="4356747" y="378064"/>
              </a:lnTo>
            </a:path>
          </a:pathLst>
        </a:custGeom>
        <a:noFill/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3ED2F5-5A32-474E-B173-C5A12D678E62}">
      <dsp:nvSpPr>
        <dsp:cNvPr id="0" name=""/>
        <dsp:cNvSpPr/>
      </dsp:nvSpPr>
      <dsp:spPr>
        <a:xfrm>
          <a:off x="5257800" y="1986636"/>
          <a:ext cx="2178373" cy="378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032"/>
              </a:lnTo>
              <a:lnTo>
                <a:pt x="2178373" y="189032"/>
              </a:lnTo>
              <a:lnTo>
                <a:pt x="2178373" y="378064"/>
              </a:lnTo>
            </a:path>
          </a:pathLst>
        </a:custGeom>
        <a:noFill/>
        <a:ln w="38100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28C7C-E4D2-4737-AC4D-8B90E3594EF7}">
      <dsp:nvSpPr>
        <dsp:cNvPr id="0" name=""/>
        <dsp:cNvSpPr/>
      </dsp:nvSpPr>
      <dsp:spPr>
        <a:xfrm>
          <a:off x="5212080" y="1986636"/>
          <a:ext cx="91440" cy="3780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8064"/>
              </a:lnTo>
            </a:path>
          </a:pathLst>
        </a:custGeom>
        <a:noFill/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6B7FC9-24AF-459A-BDF3-DB8A60D1901B}">
      <dsp:nvSpPr>
        <dsp:cNvPr id="0" name=""/>
        <dsp:cNvSpPr/>
      </dsp:nvSpPr>
      <dsp:spPr>
        <a:xfrm>
          <a:off x="3079426" y="1986636"/>
          <a:ext cx="2178373" cy="378064"/>
        </a:xfrm>
        <a:custGeom>
          <a:avLst/>
          <a:gdLst/>
          <a:ahLst/>
          <a:cxnLst/>
          <a:rect l="0" t="0" r="0" b="0"/>
          <a:pathLst>
            <a:path>
              <a:moveTo>
                <a:pt x="2178373" y="0"/>
              </a:moveTo>
              <a:lnTo>
                <a:pt x="2178373" y="189032"/>
              </a:lnTo>
              <a:lnTo>
                <a:pt x="0" y="189032"/>
              </a:lnTo>
              <a:lnTo>
                <a:pt x="0" y="378064"/>
              </a:lnTo>
            </a:path>
          </a:pathLst>
        </a:custGeom>
        <a:noFill/>
        <a:ln w="38100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228C7-7538-4863-B5AB-A21ED04ACEBD}">
      <dsp:nvSpPr>
        <dsp:cNvPr id="0" name=""/>
        <dsp:cNvSpPr/>
      </dsp:nvSpPr>
      <dsp:spPr>
        <a:xfrm>
          <a:off x="901052" y="1986636"/>
          <a:ext cx="4356747" cy="378064"/>
        </a:xfrm>
        <a:custGeom>
          <a:avLst/>
          <a:gdLst/>
          <a:ahLst/>
          <a:cxnLst/>
          <a:rect l="0" t="0" r="0" b="0"/>
          <a:pathLst>
            <a:path>
              <a:moveTo>
                <a:pt x="4356747" y="0"/>
              </a:moveTo>
              <a:lnTo>
                <a:pt x="4356747" y="189032"/>
              </a:lnTo>
              <a:lnTo>
                <a:pt x="0" y="189032"/>
              </a:lnTo>
              <a:lnTo>
                <a:pt x="0" y="378064"/>
              </a:lnTo>
            </a:path>
          </a:pathLst>
        </a:custGeom>
        <a:noFill/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DB1257-D6CD-4944-8514-DE0EC927ECFF}">
      <dsp:nvSpPr>
        <dsp:cNvPr id="0" name=""/>
        <dsp:cNvSpPr/>
      </dsp:nvSpPr>
      <dsp:spPr>
        <a:xfrm>
          <a:off x="4010024" y="1086482"/>
          <a:ext cx="2495551" cy="9001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+mn-lt"/>
            </a:rPr>
            <a:t>Decyzje dotyczące:</a:t>
          </a:r>
        </a:p>
      </dsp:txBody>
      <dsp:txXfrm>
        <a:off x="4010024" y="1086482"/>
        <a:ext cx="2495551" cy="900154"/>
      </dsp:txXfrm>
    </dsp:sp>
    <dsp:sp modelId="{15F9404C-E140-4A9F-98FB-45BB948129D4}">
      <dsp:nvSpPr>
        <dsp:cNvPr id="0" name=""/>
        <dsp:cNvSpPr/>
      </dsp:nvSpPr>
      <dsp:spPr>
        <a:xfrm>
          <a:off x="898" y="2364701"/>
          <a:ext cx="1800308" cy="9001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+mn-lt"/>
            </a:rPr>
            <a:t>wzornictwa </a:t>
          </a:r>
        </a:p>
      </dsp:txBody>
      <dsp:txXfrm>
        <a:off x="898" y="2364701"/>
        <a:ext cx="1800308" cy="900154"/>
      </dsp:txXfrm>
    </dsp:sp>
    <dsp:sp modelId="{550DF327-BE95-40BC-A118-8F590809D2CA}">
      <dsp:nvSpPr>
        <dsp:cNvPr id="0" name=""/>
        <dsp:cNvSpPr/>
      </dsp:nvSpPr>
      <dsp:spPr>
        <a:xfrm>
          <a:off x="2179272" y="2364701"/>
          <a:ext cx="1800308" cy="9001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+mn-lt"/>
            </a:rPr>
            <a:t>jakości</a:t>
          </a:r>
        </a:p>
      </dsp:txBody>
      <dsp:txXfrm>
        <a:off x="2179272" y="2364701"/>
        <a:ext cx="1800308" cy="900154"/>
      </dsp:txXfrm>
    </dsp:sp>
    <dsp:sp modelId="{BC24F96E-35B4-4184-B158-3D2FE6865462}">
      <dsp:nvSpPr>
        <dsp:cNvPr id="0" name=""/>
        <dsp:cNvSpPr/>
      </dsp:nvSpPr>
      <dsp:spPr>
        <a:xfrm>
          <a:off x="4357645" y="2364701"/>
          <a:ext cx="1800308" cy="9001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+mn-lt"/>
            </a:rPr>
            <a:t>cech</a:t>
          </a:r>
        </a:p>
      </dsp:txBody>
      <dsp:txXfrm>
        <a:off x="4357645" y="2364701"/>
        <a:ext cx="1800308" cy="900154"/>
      </dsp:txXfrm>
    </dsp:sp>
    <dsp:sp modelId="{D6B71E49-292D-4B50-913F-E00DF94BD3F8}">
      <dsp:nvSpPr>
        <dsp:cNvPr id="0" name=""/>
        <dsp:cNvSpPr/>
      </dsp:nvSpPr>
      <dsp:spPr>
        <a:xfrm>
          <a:off x="6536019" y="2364701"/>
          <a:ext cx="1800308" cy="9001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tx1"/>
              </a:solidFill>
              <a:latin typeface="+mn-lt"/>
            </a:rPr>
            <a:t>marki</a:t>
          </a:r>
        </a:p>
      </dsp:txBody>
      <dsp:txXfrm>
        <a:off x="6536019" y="2364701"/>
        <a:ext cx="1800308" cy="900154"/>
      </dsp:txXfrm>
    </dsp:sp>
    <dsp:sp modelId="{60201087-3C19-441B-BEE2-4A1D673424CF}">
      <dsp:nvSpPr>
        <dsp:cNvPr id="0" name=""/>
        <dsp:cNvSpPr/>
      </dsp:nvSpPr>
      <dsp:spPr>
        <a:xfrm>
          <a:off x="8714392" y="2364701"/>
          <a:ext cx="1800308" cy="9001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 err="1">
              <a:solidFill>
                <a:schemeClr val="tx1"/>
              </a:solidFill>
              <a:latin typeface="+mn-lt"/>
            </a:rPr>
            <a:t>brandingu</a:t>
          </a:r>
          <a:endParaRPr lang="pl-PL" sz="2000" kern="1200" dirty="0">
            <a:solidFill>
              <a:schemeClr val="tx1"/>
            </a:solidFill>
            <a:latin typeface="+mn-lt"/>
          </a:endParaRPr>
        </a:p>
      </dsp:txBody>
      <dsp:txXfrm>
        <a:off x="8714392" y="2364701"/>
        <a:ext cx="1800308" cy="90015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16BD33-C959-47CF-ADC6-93504F6EF4B8}">
      <dsp:nvSpPr>
        <dsp:cNvPr id="0" name=""/>
        <dsp:cNvSpPr/>
      </dsp:nvSpPr>
      <dsp:spPr>
        <a:xfrm>
          <a:off x="0" y="1094438"/>
          <a:ext cx="8826048" cy="1279030"/>
        </a:xfrm>
        <a:prstGeom prst="rect">
          <a:avLst/>
        </a:prstGeom>
        <a:solidFill>
          <a:schemeClr val="lt1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4999" tIns="104140" rIns="684999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l-PL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l-PL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l-PL" sz="1400" kern="1200" dirty="0">
              <a:latin typeface="+mn-lt"/>
            </a:rPr>
            <a:t>- po pierwsze cena wpływa na rentowność poprzez oddziaływanie na wielkość obrotów </a:t>
          </a:r>
          <a:br>
            <a:rPr lang="pl-PL" sz="1400" kern="1200" dirty="0">
              <a:latin typeface="+mn-lt"/>
            </a:rPr>
          </a:br>
          <a:r>
            <a:rPr lang="pl-PL" sz="1400" kern="1200" dirty="0">
              <a:latin typeface="+mn-lt"/>
            </a:rPr>
            <a:t>oraz zysków, </a:t>
          </a:r>
          <a:endParaRPr lang="pl-PL" sz="1400" kern="1200" dirty="0">
            <a:solidFill>
              <a:schemeClr val="tx1"/>
            </a:solidFill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l-PL" sz="1400" kern="1200" dirty="0">
              <a:latin typeface="+mn-lt"/>
            </a:rPr>
            <a:t>- po drugie wpływa na ilość sprzedanych dóbr dzięki oddziaływaniu na popyt</a:t>
          </a:r>
        </a:p>
      </dsp:txBody>
      <dsp:txXfrm>
        <a:off x="0" y="1094438"/>
        <a:ext cx="8826048" cy="1279030"/>
      </dsp:txXfrm>
    </dsp:sp>
    <dsp:sp modelId="{B2BD00E0-26BF-4129-96E5-576D5FA37E22}">
      <dsp:nvSpPr>
        <dsp:cNvPr id="0" name=""/>
        <dsp:cNvSpPr/>
      </dsp:nvSpPr>
      <dsp:spPr>
        <a:xfrm>
          <a:off x="276996" y="703527"/>
          <a:ext cx="6178233" cy="788774"/>
        </a:xfrm>
        <a:prstGeom prst="rect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33523" tIns="0" rIns="23352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solidFill>
                <a:schemeClr val="bg1"/>
              </a:solidFill>
            </a:rPr>
            <a:t>Decyzje cenowe - są ważne z dwóch powodów: </a:t>
          </a:r>
          <a:endParaRPr lang="pl-PL" sz="2000" b="1" kern="1200" dirty="0">
            <a:solidFill>
              <a:schemeClr val="bg1"/>
            </a:solidFill>
            <a:latin typeface="+mn-lt"/>
          </a:endParaRPr>
        </a:p>
      </dsp:txBody>
      <dsp:txXfrm>
        <a:off x="276996" y="703527"/>
        <a:ext cx="6178233" cy="788774"/>
      </dsp:txXfrm>
    </dsp:sp>
    <dsp:sp modelId="{E5CB155B-F726-4584-9E9A-195709700A0D}">
      <dsp:nvSpPr>
        <dsp:cNvPr id="0" name=""/>
        <dsp:cNvSpPr/>
      </dsp:nvSpPr>
      <dsp:spPr>
        <a:xfrm>
          <a:off x="0" y="3079193"/>
          <a:ext cx="8826048" cy="984880"/>
        </a:xfrm>
        <a:prstGeom prst="rect">
          <a:avLst/>
        </a:prstGeom>
        <a:solidFill>
          <a:schemeClr val="lt1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4999" tIns="104140" rIns="684999" bIns="99568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1200"/>
            </a:spcAft>
            <a:buClrTx/>
            <a:buSzTx/>
            <a:buFontTx/>
            <a:buNone/>
            <a:tabLst/>
            <a:defRPr/>
          </a:pPr>
          <a:endParaRPr lang="pl-PL" sz="1400" kern="1200" dirty="0">
            <a:latin typeface="+mn-lt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1200"/>
            </a:spcAft>
            <a:buClrTx/>
            <a:buSzTx/>
            <a:buFontTx/>
            <a:buNone/>
            <a:tabLst/>
            <a:defRPr/>
          </a:pPr>
          <a:r>
            <a:rPr lang="pl-PL" sz="1400" b="0" i="0" kern="1200" dirty="0">
              <a:latin typeface="+mn-lt"/>
            </a:rPr>
            <a:t>koszt jednostkowy produkcji + koszt usług uzupełniających + koszty ogólnowydziałowe </a:t>
          </a:r>
          <a:br>
            <a:rPr lang="pl-PL" sz="1400" b="0" i="0" kern="1200" dirty="0">
              <a:latin typeface="+mn-lt"/>
            </a:rPr>
          </a:br>
          <a:r>
            <a:rPr lang="pl-PL" sz="1400" b="0" i="0" kern="1200" dirty="0">
              <a:latin typeface="+mn-lt"/>
            </a:rPr>
            <a:t>na jednostkę produkcji + zysk + wizerunek firmy</a:t>
          </a:r>
          <a:endParaRPr lang="pl-PL" sz="1400" kern="1200" dirty="0">
            <a:latin typeface="+mn-lt"/>
          </a:endParaRPr>
        </a:p>
      </dsp:txBody>
      <dsp:txXfrm>
        <a:off x="0" y="3079193"/>
        <a:ext cx="8826048" cy="984880"/>
      </dsp:txXfrm>
    </dsp:sp>
    <dsp:sp modelId="{D55610A3-82A6-495E-8A08-3C7988072360}">
      <dsp:nvSpPr>
        <dsp:cNvPr id="0" name=""/>
        <dsp:cNvSpPr/>
      </dsp:nvSpPr>
      <dsp:spPr>
        <a:xfrm>
          <a:off x="305566" y="2741097"/>
          <a:ext cx="6178233" cy="690399"/>
        </a:xfrm>
        <a:prstGeom prst="rect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33523" tIns="0" rIns="233523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2000" b="0" kern="1200" dirty="0">
              <a:solidFill>
                <a:schemeClr val="bg1"/>
              </a:solidFill>
            </a:rPr>
            <a:t>Cena</a:t>
          </a:r>
          <a:endParaRPr lang="pl-PL" sz="1800" b="0" kern="1200" dirty="0">
            <a:solidFill>
              <a:schemeClr val="bg1"/>
            </a:solidFill>
            <a:latin typeface="+mn-lt"/>
          </a:endParaRPr>
        </a:p>
      </dsp:txBody>
      <dsp:txXfrm>
        <a:off x="305566" y="2741097"/>
        <a:ext cx="6178233" cy="69039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428A70-DDDF-4052-80BC-7E9E10581CFA}">
      <dsp:nvSpPr>
        <dsp:cNvPr id="0" name=""/>
        <dsp:cNvSpPr/>
      </dsp:nvSpPr>
      <dsp:spPr>
        <a:xfrm>
          <a:off x="5134" y="1793656"/>
          <a:ext cx="1910060" cy="764024"/>
        </a:xfrm>
        <a:prstGeom prst="chevron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0" kern="1200" dirty="0">
              <a:latin typeface="Arial (Tekst podstawowy)"/>
            </a:rPr>
            <a:t>Analiza makro-ekonomiczna</a:t>
          </a:r>
        </a:p>
      </dsp:txBody>
      <dsp:txXfrm>
        <a:off x="387146" y="1793656"/>
        <a:ext cx="1146036" cy="764024"/>
      </dsp:txXfrm>
    </dsp:sp>
    <dsp:sp modelId="{8A411E95-5685-4001-9651-39C80CAF21F7}">
      <dsp:nvSpPr>
        <dsp:cNvPr id="0" name=""/>
        <dsp:cNvSpPr/>
      </dsp:nvSpPr>
      <dsp:spPr>
        <a:xfrm>
          <a:off x="1724188" y="1793656"/>
          <a:ext cx="1910060" cy="764024"/>
        </a:xfrm>
        <a:prstGeom prst="chevron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0" kern="1200" dirty="0">
              <a:latin typeface="Arial (Tekst podstawowy)"/>
            </a:rPr>
            <a:t>Analiza rynku</a:t>
          </a:r>
        </a:p>
      </dsp:txBody>
      <dsp:txXfrm>
        <a:off x="2106200" y="1793656"/>
        <a:ext cx="1146036" cy="764024"/>
      </dsp:txXfrm>
    </dsp:sp>
    <dsp:sp modelId="{A92CF60C-5D27-4F1E-879C-0A05BE57721C}">
      <dsp:nvSpPr>
        <dsp:cNvPr id="0" name=""/>
        <dsp:cNvSpPr/>
      </dsp:nvSpPr>
      <dsp:spPr>
        <a:xfrm>
          <a:off x="3443242" y="1793656"/>
          <a:ext cx="1910060" cy="764024"/>
        </a:xfrm>
        <a:prstGeom prst="chevron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0" kern="1200" dirty="0">
              <a:latin typeface="Arial (Tekst podstawowy)"/>
            </a:rPr>
            <a:t>Analiza konkurencji </a:t>
          </a:r>
          <a:br>
            <a:rPr lang="pl-PL" sz="1200" b="0" kern="1200" dirty="0">
              <a:latin typeface="Arial (Tekst podstawowy)"/>
            </a:rPr>
          </a:br>
          <a:r>
            <a:rPr lang="pl-PL" sz="1200" b="0" kern="1200" dirty="0">
              <a:latin typeface="Arial (Tekst podstawowy)"/>
            </a:rPr>
            <a:t>i praktyk biznesowych </a:t>
          </a:r>
        </a:p>
      </dsp:txBody>
      <dsp:txXfrm>
        <a:off x="3825254" y="1793656"/>
        <a:ext cx="1146036" cy="764024"/>
      </dsp:txXfrm>
    </dsp:sp>
    <dsp:sp modelId="{D22F5DEF-FC4C-4876-B877-DFFDDF7F285A}">
      <dsp:nvSpPr>
        <dsp:cNvPr id="0" name=""/>
        <dsp:cNvSpPr/>
      </dsp:nvSpPr>
      <dsp:spPr>
        <a:xfrm>
          <a:off x="5162296" y="1793656"/>
          <a:ext cx="1910060" cy="764024"/>
        </a:xfrm>
        <a:prstGeom prst="chevron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0" kern="1200" dirty="0">
              <a:latin typeface="Arial (Tekst podstawowy)"/>
            </a:rPr>
            <a:t>Analiza kanałów dystrybucji</a:t>
          </a:r>
        </a:p>
      </dsp:txBody>
      <dsp:txXfrm>
        <a:off x="5544308" y="1793656"/>
        <a:ext cx="1146036" cy="764024"/>
      </dsp:txXfrm>
    </dsp:sp>
    <dsp:sp modelId="{4A052CA4-5FE7-45A4-A448-B48D1E9011C0}">
      <dsp:nvSpPr>
        <dsp:cNvPr id="0" name=""/>
        <dsp:cNvSpPr/>
      </dsp:nvSpPr>
      <dsp:spPr>
        <a:xfrm>
          <a:off x="6881351" y="1793656"/>
          <a:ext cx="1910060" cy="764024"/>
        </a:xfrm>
        <a:prstGeom prst="chevron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0" kern="1200" dirty="0">
              <a:latin typeface="Arial (Tekst podstawowy)"/>
            </a:rPr>
            <a:t>Analiza nabywców</a:t>
          </a:r>
        </a:p>
      </dsp:txBody>
      <dsp:txXfrm>
        <a:off x="7263363" y="1793656"/>
        <a:ext cx="1146036" cy="764024"/>
      </dsp:txXfrm>
    </dsp:sp>
    <dsp:sp modelId="{5A5B04F0-3B40-4FBE-A1AB-4112A573E4DF}">
      <dsp:nvSpPr>
        <dsp:cNvPr id="0" name=""/>
        <dsp:cNvSpPr/>
      </dsp:nvSpPr>
      <dsp:spPr>
        <a:xfrm>
          <a:off x="8600405" y="1793656"/>
          <a:ext cx="1910060" cy="764024"/>
        </a:xfrm>
        <a:prstGeom prst="chevron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0" kern="1200" dirty="0">
              <a:latin typeface="Arial (Tekst podstawowy)"/>
            </a:rPr>
            <a:t>Analiza kanałów promocji</a:t>
          </a:r>
        </a:p>
      </dsp:txBody>
      <dsp:txXfrm>
        <a:off x="8982417" y="1793656"/>
        <a:ext cx="1146036" cy="76402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EF2124-0B99-4ADB-BE6C-15EF558C0C60}">
      <dsp:nvSpPr>
        <dsp:cNvPr id="0" name=""/>
        <dsp:cNvSpPr/>
      </dsp:nvSpPr>
      <dsp:spPr>
        <a:xfrm>
          <a:off x="5257800" y="2019152"/>
          <a:ext cx="4509155" cy="3130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516"/>
              </a:lnTo>
              <a:lnTo>
                <a:pt x="4509155" y="156516"/>
              </a:lnTo>
              <a:lnTo>
                <a:pt x="4509155" y="313032"/>
              </a:lnTo>
            </a:path>
          </a:pathLst>
        </a:custGeom>
        <a:noFill/>
        <a:ln w="28575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AA857F-29BF-42E0-BA2F-C06CF9C68DB0}">
      <dsp:nvSpPr>
        <dsp:cNvPr id="0" name=""/>
        <dsp:cNvSpPr/>
      </dsp:nvSpPr>
      <dsp:spPr>
        <a:xfrm>
          <a:off x="5257800" y="2019152"/>
          <a:ext cx="2705493" cy="3130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516"/>
              </a:lnTo>
              <a:lnTo>
                <a:pt x="2705493" y="156516"/>
              </a:lnTo>
              <a:lnTo>
                <a:pt x="2705493" y="313032"/>
              </a:lnTo>
            </a:path>
          </a:pathLst>
        </a:custGeom>
        <a:noFill/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3ED2F5-5A32-474E-B173-C5A12D678E62}">
      <dsp:nvSpPr>
        <dsp:cNvPr id="0" name=""/>
        <dsp:cNvSpPr/>
      </dsp:nvSpPr>
      <dsp:spPr>
        <a:xfrm>
          <a:off x="5257800" y="2019152"/>
          <a:ext cx="901831" cy="3130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516"/>
              </a:lnTo>
              <a:lnTo>
                <a:pt x="901831" y="156516"/>
              </a:lnTo>
              <a:lnTo>
                <a:pt x="901831" y="313032"/>
              </a:lnTo>
            </a:path>
          </a:pathLst>
        </a:custGeom>
        <a:noFill/>
        <a:ln w="38100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28C7C-E4D2-4737-AC4D-8B90E3594EF7}">
      <dsp:nvSpPr>
        <dsp:cNvPr id="0" name=""/>
        <dsp:cNvSpPr/>
      </dsp:nvSpPr>
      <dsp:spPr>
        <a:xfrm>
          <a:off x="4355968" y="2019152"/>
          <a:ext cx="901831" cy="313032"/>
        </a:xfrm>
        <a:custGeom>
          <a:avLst/>
          <a:gdLst/>
          <a:ahLst/>
          <a:cxnLst/>
          <a:rect l="0" t="0" r="0" b="0"/>
          <a:pathLst>
            <a:path>
              <a:moveTo>
                <a:pt x="901831" y="0"/>
              </a:moveTo>
              <a:lnTo>
                <a:pt x="901831" y="156516"/>
              </a:lnTo>
              <a:lnTo>
                <a:pt x="0" y="156516"/>
              </a:lnTo>
              <a:lnTo>
                <a:pt x="0" y="313032"/>
              </a:lnTo>
            </a:path>
          </a:pathLst>
        </a:custGeom>
        <a:noFill/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6B7FC9-24AF-459A-BDF3-DB8A60D1901B}">
      <dsp:nvSpPr>
        <dsp:cNvPr id="0" name=""/>
        <dsp:cNvSpPr/>
      </dsp:nvSpPr>
      <dsp:spPr>
        <a:xfrm>
          <a:off x="2552306" y="2019152"/>
          <a:ext cx="2705493" cy="313032"/>
        </a:xfrm>
        <a:custGeom>
          <a:avLst/>
          <a:gdLst/>
          <a:ahLst/>
          <a:cxnLst/>
          <a:rect l="0" t="0" r="0" b="0"/>
          <a:pathLst>
            <a:path>
              <a:moveTo>
                <a:pt x="2705493" y="0"/>
              </a:moveTo>
              <a:lnTo>
                <a:pt x="2705493" y="156516"/>
              </a:lnTo>
              <a:lnTo>
                <a:pt x="0" y="156516"/>
              </a:lnTo>
              <a:lnTo>
                <a:pt x="0" y="313032"/>
              </a:lnTo>
            </a:path>
          </a:pathLst>
        </a:custGeom>
        <a:noFill/>
        <a:ln w="38100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228C7-7538-4863-B5AB-A21ED04ACEBD}">
      <dsp:nvSpPr>
        <dsp:cNvPr id="0" name=""/>
        <dsp:cNvSpPr/>
      </dsp:nvSpPr>
      <dsp:spPr>
        <a:xfrm>
          <a:off x="748644" y="2019152"/>
          <a:ext cx="4509155" cy="313032"/>
        </a:xfrm>
        <a:custGeom>
          <a:avLst/>
          <a:gdLst/>
          <a:ahLst/>
          <a:cxnLst/>
          <a:rect l="0" t="0" r="0" b="0"/>
          <a:pathLst>
            <a:path>
              <a:moveTo>
                <a:pt x="4509155" y="0"/>
              </a:moveTo>
              <a:lnTo>
                <a:pt x="4509155" y="156516"/>
              </a:lnTo>
              <a:lnTo>
                <a:pt x="0" y="156516"/>
              </a:lnTo>
              <a:lnTo>
                <a:pt x="0" y="313032"/>
              </a:lnTo>
            </a:path>
          </a:pathLst>
        </a:custGeom>
        <a:noFill/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DB1257-D6CD-4944-8514-DE0EC927ECFF}">
      <dsp:nvSpPr>
        <dsp:cNvPr id="0" name=""/>
        <dsp:cNvSpPr/>
      </dsp:nvSpPr>
      <dsp:spPr>
        <a:xfrm>
          <a:off x="3583777" y="1273837"/>
          <a:ext cx="3348044" cy="74531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tx1"/>
              </a:solidFill>
              <a:latin typeface="+mn-lt"/>
            </a:rPr>
            <a:t>Podstawowe wyznaczniki informacji jakościowo dobrej i wiarygodnej:</a:t>
          </a:r>
        </a:p>
      </dsp:txBody>
      <dsp:txXfrm>
        <a:off x="3583777" y="1273837"/>
        <a:ext cx="3348044" cy="745314"/>
      </dsp:txXfrm>
    </dsp:sp>
    <dsp:sp modelId="{15F9404C-E140-4A9F-98FB-45BB948129D4}">
      <dsp:nvSpPr>
        <dsp:cNvPr id="0" name=""/>
        <dsp:cNvSpPr/>
      </dsp:nvSpPr>
      <dsp:spPr>
        <a:xfrm>
          <a:off x="3329" y="2332185"/>
          <a:ext cx="1490629" cy="74531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kern="1200" dirty="0">
              <a:solidFill>
                <a:schemeClr val="tx1"/>
              </a:solidFill>
              <a:latin typeface="+mn-lt"/>
            </a:rPr>
            <a:t>autorstwo</a:t>
          </a:r>
          <a:r>
            <a:rPr lang="pl-PL" sz="2000" kern="1200" dirty="0">
              <a:solidFill>
                <a:schemeClr val="tx1"/>
              </a:solidFill>
              <a:latin typeface="+mn-lt"/>
            </a:rPr>
            <a:t> </a:t>
          </a:r>
        </a:p>
      </dsp:txBody>
      <dsp:txXfrm>
        <a:off x="3329" y="2332185"/>
        <a:ext cx="1490629" cy="745314"/>
      </dsp:txXfrm>
    </dsp:sp>
    <dsp:sp modelId="{550DF327-BE95-40BC-A118-8F590809D2CA}">
      <dsp:nvSpPr>
        <dsp:cNvPr id="0" name=""/>
        <dsp:cNvSpPr/>
      </dsp:nvSpPr>
      <dsp:spPr>
        <a:xfrm>
          <a:off x="1806991" y="2332185"/>
          <a:ext cx="1490629" cy="74531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kern="1200" dirty="0">
              <a:solidFill>
                <a:schemeClr val="tx1"/>
              </a:solidFill>
              <a:latin typeface="+mn-lt"/>
            </a:rPr>
            <a:t>aktualność</a:t>
          </a:r>
        </a:p>
      </dsp:txBody>
      <dsp:txXfrm>
        <a:off x="1806991" y="2332185"/>
        <a:ext cx="1490629" cy="745314"/>
      </dsp:txXfrm>
    </dsp:sp>
    <dsp:sp modelId="{BC24F96E-35B4-4184-B158-3D2FE6865462}">
      <dsp:nvSpPr>
        <dsp:cNvPr id="0" name=""/>
        <dsp:cNvSpPr/>
      </dsp:nvSpPr>
      <dsp:spPr>
        <a:xfrm>
          <a:off x="3610653" y="2332185"/>
          <a:ext cx="1490629" cy="74531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kern="1200" dirty="0">
              <a:solidFill>
                <a:schemeClr val="tx1"/>
              </a:solidFill>
              <a:latin typeface="+mn-lt"/>
            </a:rPr>
            <a:t>dokładność</a:t>
          </a:r>
        </a:p>
      </dsp:txBody>
      <dsp:txXfrm>
        <a:off x="3610653" y="2332185"/>
        <a:ext cx="1490629" cy="745314"/>
      </dsp:txXfrm>
    </dsp:sp>
    <dsp:sp modelId="{D6B71E49-292D-4B50-913F-E00DF94BD3F8}">
      <dsp:nvSpPr>
        <dsp:cNvPr id="0" name=""/>
        <dsp:cNvSpPr/>
      </dsp:nvSpPr>
      <dsp:spPr>
        <a:xfrm>
          <a:off x="5414316" y="2332185"/>
          <a:ext cx="1490629" cy="74531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kern="1200" dirty="0">
              <a:solidFill>
                <a:schemeClr val="tx1"/>
              </a:solidFill>
              <a:latin typeface="+mn-lt"/>
            </a:rPr>
            <a:t>obiektywność</a:t>
          </a:r>
        </a:p>
      </dsp:txBody>
      <dsp:txXfrm>
        <a:off x="5414316" y="2332185"/>
        <a:ext cx="1490629" cy="745314"/>
      </dsp:txXfrm>
    </dsp:sp>
    <dsp:sp modelId="{60201087-3C19-441B-BEE2-4A1D673424CF}">
      <dsp:nvSpPr>
        <dsp:cNvPr id="0" name=""/>
        <dsp:cNvSpPr/>
      </dsp:nvSpPr>
      <dsp:spPr>
        <a:xfrm>
          <a:off x="7217978" y="2332185"/>
          <a:ext cx="1490629" cy="74531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kern="1200" dirty="0">
              <a:solidFill>
                <a:schemeClr val="tx1"/>
              </a:solidFill>
              <a:latin typeface="+mn-lt"/>
            </a:rPr>
            <a:t>relewantność</a:t>
          </a:r>
        </a:p>
      </dsp:txBody>
      <dsp:txXfrm>
        <a:off x="7217978" y="2332185"/>
        <a:ext cx="1490629" cy="745314"/>
      </dsp:txXfrm>
    </dsp:sp>
    <dsp:sp modelId="{A2B0F24D-AB31-431E-8E4D-8FF4A5246626}">
      <dsp:nvSpPr>
        <dsp:cNvPr id="0" name=""/>
        <dsp:cNvSpPr/>
      </dsp:nvSpPr>
      <dsp:spPr>
        <a:xfrm>
          <a:off x="9021640" y="2332185"/>
          <a:ext cx="1490629" cy="74531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kern="1200" dirty="0">
              <a:solidFill>
                <a:schemeClr val="tx1"/>
              </a:solidFill>
              <a:latin typeface="+mn-lt"/>
            </a:rPr>
            <a:t>wiarygodność</a:t>
          </a:r>
        </a:p>
      </dsp:txBody>
      <dsp:txXfrm>
        <a:off x="9021640" y="2332185"/>
        <a:ext cx="1490629" cy="7453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43C691-7B38-454D-BAFB-03EEED765E47}">
      <dsp:nvSpPr>
        <dsp:cNvPr id="0" name=""/>
        <dsp:cNvSpPr/>
      </dsp:nvSpPr>
      <dsp:spPr>
        <a:xfrm>
          <a:off x="1230" y="0"/>
          <a:ext cx="3199642" cy="3949758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12700" extrusionH="1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0" kern="1200" dirty="0"/>
            <a:t>Strategie eksportu</a:t>
          </a:r>
        </a:p>
      </dsp:txBody>
      <dsp:txXfrm>
        <a:off x="1230" y="0"/>
        <a:ext cx="3199642" cy="1184927"/>
      </dsp:txXfrm>
    </dsp:sp>
    <dsp:sp modelId="{F2D98418-B5E3-4AC0-92DD-6ACFABAA6BDE}">
      <dsp:nvSpPr>
        <dsp:cNvPr id="0" name=""/>
        <dsp:cNvSpPr/>
      </dsp:nvSpPr>
      <dsp:spPr>
        <a:xfrm>
          <a:off x="321194" y="1185264"/>
          <a:ext cx="2559713" cy="775969"/>
        </a:xfrm>
        <a:prstGeom prst="roundRect">
          <a:avLst>
            <a:gd name="adj" fmla="val 10000"/>
          </a:avLst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chilly" dir="t"/>
        </a:scene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bg1"/>
              </a:solidFill>
            </a:rPr>
            <a:t>Eksport pośredni</a:t>
          </a:r>
        </a:p>
      </dsp:txBody>
      <dsp:txXfrm>
        <a:off x="343921" y="1207991"/>
        <a:ext cx="2514259" cy="730515"/>
      </dsp:txXfrm>
    </dsp:sp>
    <dsp:sp modelId="{8520296D-3C63-4080-8EB8-A80B012B79BC}">
      <dsp:nvSpPr>
        <dsp:cNvPr id="0" name=""/>
        <dsp:cNvSpPr/>
      </dsp:nvSpPr>
      <dsp:spPr>
        <a:xfrm>
          <a:off x="321194" y="2080614"/>
          <a:ext cx="2559713" cy="775969"/>
        </a:xfrm>
        <a:prstGeom prst="roundRect">
          <a:avLst>
            <a:gd name="adj" fmla="val 10000"/>
          </a:avLst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chilly" dir="t"/>
        </a:scene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bg1"/>
              </a:solidFill>
            </a:rPr>
            <a:t>Eksport bezpośredni</a:t>
          </a:r>
        </a:p>
      </dsp:txBody>
      <dsp:txXfrm>
        <a:off x="343921" y="2103341"/>
        <a:ext cx="2514259" cy="730515"/>
      </dsp:txXfrm>
    </dsp:sp>
    <dsp:sp modelId="{E5A20860-F014-45BC-9DE2-1B7921FD73BD}">
      <dsp:nvSpPr>
        <dsp:cNvPr id="0" name=""/>
        <dsp:cNvSpPr/>
      </dsp:nvSpPr>
      <dsp:spPr>
        <a:xfrm>
          <a:off x="321194" y="2975963"/>
          <a:ext cx="2559713" cy="775969"/>
        </a:xfrm>
        <a:prstGeom prst="roundRect">
          <a:avLst>
            <a:gd name="adj" fmla="val 10000"/>
          </a:avLst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chilly" dir="t"/>
        </a:scene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bg1"/>
              </a:solidFill>
            </a:rPr>
            <a:t>Eksport kooperacyjny</a:t>
          </a:r>
        </a:p>
      </dsp:txBody>
      <dsp:txXfrm>
        <a:off x="343921" y="2998690"/>
        <a:ext cx="2514259" cy="730515"/>
      </dsp:txXfrm>
    </dsp:sp>
    <dsp:sp modelId="{908C27DC-480F-4F18-950A-E8F24E5DEA21}">
      <dsp:nvSpPr>
        <dsp:cNvPr id="0" name=""/>
        <dsp:cNvSpPr/>
      </dsp:nvSpPr>
      <dsp:spPr>
        <a:xfrm>
          <a:off x="3440845" y="0"/>
          <a:ext cx="3199642" cy="3949758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12700" extrusionH="1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Strategie kontraktowe</a:t>
          </a:r>
        </a:p>
      </dsp:txBody>
      <dsp:txXfrm>
        <a:off x="3440845" y="0"/>
        <a:ext cx="3199642" cy="1184927"/>
      </dsp:txXfrm>
    </dsp:sp>
    <dsp:sp modelId="{18207AFB-03EF-4423-81A4-FFF1A500AC60}">
      <dsp:nvSpPr>
        <dsp:cNvPr id="0" name=""/>
        <dsp:cNvSpPr/>
      </dsp:nvSpPr>
      <dsp:spPr>
        <a:xfrm>
          <a:off x="3760810" y="1185023"/>
          <a:ext cx="2559713" cy="575395"/>
        </a:xfrm>
        <a:prstGeom prst="roundRect">
          <a:avLst>
            <a:gd name="adj" fmla="val 10000"/>
          </a:avLst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chilly" dir="t"/>
        </a:scene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bg1"/>
              </a:solidFill>
            </a:rPr>
            <a:t>Produkcja kontraktowa </a:t>
          </a:r>
        </a:p>
      </dsp:txBody>
      <dsp:txXfrm>
        <a:off x="3777663" y="1201876"/>
        <a:ext cx="2526007" cy="541689"/>
      </dsp:txXfrm>
    </dsp:sp>
    <dsp:sp modelId="{654583A9-AB28-4A2E-9801-C9DD5FC5E518}">
      <dsp:nvSpPr>
        <dsp:cNvPr id="0" name=""/>
        <dsp:cNvSpPr/>
      </dsp:nvSpPr>
      <dsp:spPr>
        <a:xfrm>
          <a:off x="3760810" y="1848941"/>
          <a:ext cx="2559713" cy="575395"/>
        </a:xfrm>
        <a:prstGeom prst="roundRect">
          <a:avLst>
            <a:gd name="adj" fmla="val 10000"/>
          </a:avLst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chilly" dir="t"/>
        </a:scene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bg1"/>
              </a:solidFill>
            </a:rPr>
            <a:t>Sprzedaż licencji</a:t>
          </a:r>
        </a:p>
      </dsp:txBody>
      <dsp:txXfrm>
        <a:off x="3777663" y="1865794"/>
        <a:ext cx="2526007" cy="541689"/>
      </dsp:txXfrm>
    </dsp:sp>
    <dsp:sp modelId="{E3B71E79-0749-4E29-83BB-CC60327E8B11}">
      <dsp:nvSpPr>
        <dsp:cNvPr id="0" name=""/>
        <dsp:cNvSpPr/>
      </dsp:nvSpPr>
      <dsp:spPr>
        <a:xfrm>
          <a:off x="3760810" y="2512859"/>
          <a:ext cx="2559713" cy="575395"/>
        </a:xfrm>
        <a:prstGeom prst="roundRect">
          <a:avLst>
            <a:gd name="adj" fmla="val 10000"/>
          </a:avLst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chilly" dir="t"/>
        </a:scene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bg1"/>
              </a:solidFill>
            </a:rPr>
            <a:t>Franchising</a:t>
          </a:r>
          <a:endParaRPr lang="pl-PL" sz="1800" kern="1200" dirty="0">
            <a:solidFill>
              <a:schemeClr val="bg1"/>
            </a:solidFill>
          </a:endParaRPr>
        </a:p>
      </dsp:txBody>
      <dsp:txXfrm>
        <a:off x="3777663" y="2529712"/>
        <a:ext cx="2526007" cy="541689"/>
      </dsp:txXfrm>
    </dsp:sp>
    <dsp:sp modelId="{78EDFFE5-8B34-472E-AF25-17B9838B36AF}">
      <dsp:nvSpPr>
        <dsp:cNvPr id="0" name=""/>
        <dsp:cNvSpPr/>
      </dsp:nvSpPr>
      <dsp:spPr>
        <a:xfrm>
          <a:off x="3760810" y="3176778"/>
          <a:ext cx="2559713" cy="575395"/>
        </a:xfrm>
        <a:prstGeom prst="roundRect">
          <a:avLst>
            <a:gd name="adj" fmla="val 10000"/>
          </a:avLst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chilly" dir="t"/>
        </a:scene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bg1"/>
              </a:solidFill>
            </a:rPr>
            <a:t>Kontrakty menadżerskie</a:t>
          </a:r>
        </a:p>
      </dsp:txBody>
      <dsp:txXfrm>
        <a:off x="3777663" y="3193631"/>
        <a:ext cx="2526007" cy="541689"/>
      </dsp:txXfrm>
    </dsp:sp>
    <dsp:sp modelId="{CEB2BE2D-DDDB-4A92-AD31-03B4A3FE111A}">
      <dsp:nvSpPr>
        <dsp:cNvPr id="0" name=""/>
        <dsp:cNvSpPr/>
      </dsp:nvSpPr>
      <dsp:spPr>
        <a:xfrm>
          <a:off x="6881691" y="0"/>
          <a:ext cx="3199642" cy="3949758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-12700" extrusionH="17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Strategie </a:t>
          </a:r>
          <a:br>
            <a:rPr lang="pl-PL" sz="1800" kern="1200" dirty="0"/>
          </a:br>
          <a:r>
            <a:rPr lang="pl-PL" sz="1800" kern="1200" dirty="0"/>
            <a:t>z zaangażowaniem kapitałowym</a:t>
          </a:r>
        </a:p>
      </dsp:txBody>
      <dsp:txXfrm>
        <a:off x="6881691" y="0"/>
        <a:ext cx="3199642" cy="1184927"/>
      </dsp:txXfrm>
    </dsp:sp>
    <dsp:sp modelId="{39DA5F83-B2D9-44F5-AB3D-88205D42B47E}">
      <dsp:nvSpPr>
        <dsp:cNvPr id="0" name=""/>
        <dsp:cNvSpPr/>
      </dsp:nvSpPr>
      <dsp:spPr>
        <a:xfrm>
          <a:off x="7200425" y="1185023"/>
          <a:ext cx="2559713" cy="575395"/>
        </a:xfrm>
        <a:prstGeom prst="roundRect">
          <a:avLst>
            <a:gd name="adj" fmla="val 10000"/>
          </a:avLst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chilly" dir="t"/>
        </a:scene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bg1"/>
              </a:solidFill>
            </a:rPr>
            <a:t>Filia zagraniczna</a:t>
          </a:r>
        </a:p>
      </dsp:txBody>
      <dsp:txXfrm>
        <a:off x="7217278" y="1201876"/>
        <a:ext cx="2526007" cy="541689"/>
      </dsp:txXfrm>
    </dsp:sp>
    <dsp:sp modelId="{27275397-DB77-4021-9961-2532CF914A1E}">
      <dsp:nvSpPr>
        <dsp:cNvPr id="0" name=""/>
        <dsp:cNvSpPr/>
      </dsp:nvSpPr>
      <dsp:spPr>
        <a:xfrm>
          <a:off x="7200425" y="1848941"/>
          <a:ext cx="2559713" cy="575395"/>
        </a:xfrm>
        <a:prstGeom prst="roundRect">
          <a:avLst>
            <a:gd name="adj" fmla="val 10000"/>
          </a:avLst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chilly" dir="t"/>
        </a:scene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bg1"/>
              </a:solidFill>
            </a:rPr>
            <a:t>Przejęcie przedsiębiorstwa</a:t>
          </a:r>
        </a:p>
      </dsp:txBody>
      <dsp:txXfrm>
        <a:off x="7217278" y="1865794"/>
        <a:ext cx="2526007" cy="541689"/>
      </dsp:txXfrm>
    </dsp:sp>
    <dsp:sp modelId="{72A756CE-D470-4DB8-B678-DB8D73662D94}">
      <dsp:nvSpPr>
        <dsp:cNvPr id="0" name=""/>
        <dsp:cNvSpPr/>
      </dsp:nvSpPr>
      <dsp:spPr>
        <a:xfrm>
          <a:off x="7200425" y="2512859"/>
          <a:ext cx="2559713" cy="575395"/>
        </a:xfrm>
        <a:prstGeom prst="roundRect">
          <a:avLst>
            <a:gd name="adj" fmla="val 10000"/>
          </a:avLst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chilly" dir="t"/>
        </a:scene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bg1"/>
              </a:solidFill>
            </a:rPr>
            <a:t>Zakład produkcyjny</a:t>
          </a:r>
        </a:p>
      </dsp:txBody>
      <dsp:txXfrm>
        <a:off x="7217278" y="2529712"/>
        <a:ext cx="2526007" cy="541689"/>
      </dsp:txXfrm>
    </dsp:sp>
    <dsp:sp modelId="{E9ACA291-A9AC-4A52-8CC2-F6745AD38A04}">
      <dsp:nvSpPr>
        <dsp:cNvPr id="0" name=""/>
        <dsp:cNvSpPr/>
      </dsp:nvSpPr>
      <dsp:spPr>
        <a:xfrm>
          <a:off x="7200425" y="3176778"/>
          <a:ext cx="2559713" cy="575395"/>
        </a:xfrm>
        <a:prstGeom prst="roundRect">
          <a:avLst>
            <a:gd name="adj" fmla="val 10000"/>
          </a:avLst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  <a:scene3d>
          <a:camera prst="orthographicFront"/>
          <a:lightRig rig="chilly" dir="t"/>
        </a:scene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bg1"/>
              </a:solidFill>
            </a:rPr>
            <a:t>Joint venture</a:t>
          </a:r>
        </a:p>
      </dsp:txBody>
      <dsp:txXfrm>
        <a:off x="7217278" y="3193631"/>
        <a:ext cx="2526007" cy="5416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677C43-D1BB-4DD1-94EB-11FBEEB17A05}">
      <dsp:nvSpPr>
        <dsp:cNvPr id="0" name=""/>
        <dsp:cNvSpPr/>
      </dsp:nvSpPr>
      <dsp:spPr>
        <a:xfrm rot="16200000">
          <a:off x="1499660" y="-1505284"/>
          <a:ext cx="2353489" cy="5352809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000" kern="1200" dirty="0">
            <a:solidFill>
              <a:schemeClr val="tx2"/>
            </a:solidFill>
          </a:endParaRP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b="1" kern="1200" dirty="0">
            <a:solidFill>
              <a:schemeClr val="tx2"/>
            </a:solidFill>
          </a:endParaRP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rgbClr val="C00000"/>
              </a:solidFill>
            </a:rPr>
            <a:t>SILNE STRONY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- Bezpośredni kontakt z odbiorcami zagranicznymi.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- Budowanie doświadczenia.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- Poznanie rynku zagranicznego.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 - Wzrost poziomu kwalifikacji pracowników.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- Przyjęcie zagranicznych standardów pracy / produkcji.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- Możliwość dobrej opłacalności transakcji.</a:t>
          </a:r>
        </a:p>
      </dsp:txBody>
      <dsp:txXfrm rot="5400000">
        <a:off x="0" y="-5624"/>
        <a:ext cx="5352809" cy="1765116"/>
      </dsp:txXfrm>
    </dsp:sp>
    <dsp:sp modelId="{3226E06F-B1A4-4C2B-876A-D1E43C863A28}">
      <dsp:nvSpPr>
        <dsp:cNvPr id="0" name=""/>
        <dsp:cNvSpPr/>
      </dsp:nvSpPr>
      <dsp:spPr>
        <a:xfrm>
          <a:off x="5352809" y="-5624"/>
          <a:ext cx="5352809" cy="2353489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b="1" kern="1200" dirty="0">
            <a:solidFill>
              <a:schemeClr val="tx2"/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rgbClr val="C00000"/>
              </a:solidFill>
            </a:rPr>
            <a:t>SŁABE STRONY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- Trudność w pozyskaniu odpowiednich pracowników. 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- Zwiększone koszty organizacyjne i operacyjne handlu.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- Zwiększone ryzyko niepowodzeń i strat.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 - Poznawanie rynków „na własnych błędach”.</a:t>
          </a:r>
        </a:p>
      </dsp:txBody>
      <dsp:txXfrm>
        <a:off x="5352809" y="-5624"/>
        <a:ext cx="5352809" cy="1765116"/>
      </dsp:txXfrm>
    </dsp:sp>
    <dsp:sp modelId="{EE735DF5-192F-447D-8904-E5427570E243}">
      <dsp:nvSpPr>
        <dsp:cNvPr id="0" name=""/>
        <dsp:cNvSpPr/>
      </dsp:nvSpPr>
      <dsp:spPr>
        <a:xfrm rot="10800000">
          <a:off x="0" y="2336614"/>
          <a:ext cx="5352809" cy="2375988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rgbClr val="C00000"/>
              </a:solidFill>
            </a:rPr>
            <a:t>MOŻLIWOŚCI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- Poprzez zdobyte doświadczenie istnieje możliwość stworzenia bardziej zaawansowanej obecności na rynku zagranicznym.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- Przestawienie profilu działalności na eksport.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- Lepsze kwalifikacje zespołu eksportowego mogą umożliwić inicjację nowych, szerzej zakrojonych projektów eksportowych.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200" kern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200" kern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2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 rot="10800000">
        <a:off x="0" y="2930611"/>
        <a:ext cx="5352809" cy="1781991"/>
      </dsp:txXfrm>
    </dsp:sp>
    <dsp:sp modelId="{C71544A0-6450-4C0B-B85B-EA2A32063D47}">
      <dsp:nvSpPr>
        <dsp:cNvPr id="0" name=""/>
        <dsp:cNvSpPr/>
      </dsp:nvSpPr>
      <dsp:spPr>
        <a:xfrm rot="5400000">
          <a:off x="6852469" y="848204"/>
          <a:ext cx="2353489" cy="5352809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rgbClr val="C00000"/>
              </a:solidFill>
            </a:rPr>
            <a:t>ZAGROŻENIA</a:t>
          </a:r>
          <a:endParaRPr lang="pl-PL" sz="1400" kern="1200" dirty="0">
            <a:solidFill>
              <a:srgbClr val="C00000"/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- Koszty działalności eksportowej wyższe niż sprzedaż.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- Długi czas zwrotu nakładów na eksport prowadzący </a:t>
          </a:r>
          <a:b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</a:b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do zaniechania tej działalności.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- Deficytowość zespołu eksportowego w wyniku niezdobycia </a:t>
          </a:r>
          <a:b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</a:br>
          <a:r>
            <a:rPr lang="pl-PL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odpowiedniej pozycji (brak odpowiedniego wolumenu kontraktów).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200" kern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200" kern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2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 rot="-5400000">
        <a:off x="5352809" y="2936236"/>
        <a:ext cx="5352809" cy="1765116"/>
      </dsp:txXfrm>
    </dsp:sp>
    <dsp:sp modelId="{D56776A2-1A3D-47BF-A580-4D89E81C8803}">
      <dsp:nvSpPr>
        <dsp:cNvPr id="0" name=""/>
        <dsp:cNvSpPr/>
      </dsp:nvSpPr>
      <dsp:spPr>
        <a:xfrm>
          <a:off x="4431103" y="1959014"/>
          <a:ext cx="1820286" cy="812106"/>
        </a:xfrm>
        <a:prstGeom prst="roundRect">
          <a:avLst/>
        </a:prstGeom>
        <a:solidFill>
          <a:srgbClr val="C34B4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1" kern="1200" dirty="0">
              <a:solidFill>
                <a:schemeClr val="bg1"/>
              </a:solidFill>
            </a:rPr>
            <a:t>EKSPORT BEZPOŚREDNI</a:t>
          </a:r>
        </a:p>
      </dsp:txBody>
      <dsp:txXfrm>
        <a:off x="4470747" y="1998658"/>
        <a:ext cx="1740998" cy="7328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677C43-D1BB-4DD1-94EB-11FBEEB17A05}">
      <dsp:nvSpPr>
        <dsp:cNvPr id="0" name=""/>
        <dsp:cNvSpPr/>
      </dsp:nvSpPr>
      <dsp:spPr>
        <a:xfrm rot="16200000">
          <a:off x="1499660" y="-1499660"/>
          <a:ext cx="2353489" cy="5352809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000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b="1" kern="1200" dirty="0">
            <a:solidFill>
              <a:schemeClr val="tx2"/>
            </a:solidFill>
          </a:endParaRP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rgbClr val="C00000"/>
              </a:solidFill>
            </a:rPr>
            <a:t>SILNE STRONY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- Niskie koszty wejścia.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- Trudności przeniesione na pośrednika.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- Niskie wymagania kadrowe.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- Małe ryzyko finansowe.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- Brak kosztów inwestycyjnych, marketingowych.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- Brak potrzeby powołania specjalnej komórki w firmie</a:t>
          </a:r>
        </a:p>
      </dsp:txBody>
      <dsp:txXfrm rot="5400000">
        <a:off x="0" y="0"/>
        <a:ext cx="5352809" cy="1765116"/>
      </dsp:txXfrm>
    </dsp:sp>
    <dsp:sp modelId="{3226E06F-B1A4-4C2B-876A-D1E43C863A28}">
      <dsp:nvSpPr>
        <dsp:cNvPr id="0" name=""/>
        <dsp:cNvSpPr/>
      </dsp:nvSpPr>
      <dsp:spPr>
        <a:xfrm>
          <a:off x="5352809" y="0"/>
          <a:ext cx="5352809" cy="2353489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b="1" kern="1200" dirty="0">
            <a:solidFill>
              <a:schemeClr val="tx2"/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b="1" kern="1200" dirty="0">
            <a:solidFill>
              <a:schemeClr val="tx2"/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rgbClr val="C00000"/>
              </a:solidFill>
            </a:rPr>
            <a:t>SŁABE STRONY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- Niska opłacalność transakcji.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- Brak możliwości zdobycia doświadczenia zagranicznego.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- Brak poznania rynków zagranicznych.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- Pełne uzależnienie od pośrednika.</a:t>
          </a:r>
        </a:p>
      </dsp:txBody>
      <dsp:txXfrm>
        <a:off x="5352809" y="0"/>
        <a:ext cx="5352809" cy="1765116"/>
      </dsp:txXfrm>
    </dsp:sp>
    <dsp:sp modelId="{EE735DF5-192F-447D-8904-E5427570E243}">
      <dsp:nvSpPr>
        <dsp:cNvPr id="0" name=""/>
        <dsp:cNvSpPr/>
      </dsp:nvSpPr>
      <dsp:spPr>
        <a:xfrm rot="10800000">
          <a:off x="0" y="2353489"/>
          <a:ext cx="5352809" cy="2353489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rgbClr val="C00000"/>
              </a:solidFill>
            </a:rPr>
            <a:t>MOŻLIWOŚCI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- Zdobycie podstaw wiedzy eksportowej.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- Podniesienie standardów produkcji.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2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200" kern="1200" dirty="0"/>
        </a:p>
      </dsp:txBody>
      <dsp:txXfrm rot="10800000">
        <a:off x="0" y="2941861"/>
        <a:ext cx="5352809" cy="1765116"/>
      </dsp:txXfrm>
    </dsp:sp>
    <dsp:sp modelId="{C71544A0-6450-4C0B-B85B-EA2A32063D47}">
      <dsp:nvSpPr>
        <dsp:cNvPr id="0" name=""/>
        <dsp:cNvSpPr/>
      </dsp:nvSpPr>
      <dsp:spPr>
        <a:xfrm rot="5400000">
          <a:off x="6852469" y="853829"/>
          <a:ext cx="2353489" cy="5352809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rgbClr val="C00000"/>
              </a:solidFill>
            </a:rPr>
            <a:t>ZAGROŻENIA</a:t>
          </a:r>
          <a:endParaRPr lang="pl-PL" sz="1400" kern="1200" dirty="0">
            <a:solidFill>
              <a:srgbClr val="C00000"/>
            </a:solidFill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- Pośrednik może znaleźć lepszego dostawcę.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- Mała opłacalność transakcji prowadząca do zaprzestania transakcji.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- Rezygnacja z usług firmy przez pośrednika </a:t>
          </a:r>
          <a:br>
            <a:rPr lang="pl-PL" sz="1200" kern="1200" dirty="0"/>
          </a:br>
          <a:r>
            <a:rPr lang="pl-PL" sz="1200" kern="1200" dirty="0"/>
            <a:t>w wyniku samodzielnego uruchomienia produkcji.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2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200" kern="1200" dirty="0"/>
        </a:p>
      </dsp:txBody>
      <dsp:txXfrm rot="-5400000">
        <a:off x="5352809" y="2941861"/>
        <a:ext cx="5352809" cy="1765116"/>
      </dsp:txXfrm>
    </dsp:sp>
    <dsp:sp modelId="{D56776A2-1A3D-47BF-A580-4D89E81C8803}">
      <dsp:nvSpPr>
        <dsp:cNvPr id="0" name=""/>
        <dsp:cNvSpPr/>
      </dsp:nvSpPr>
      <dsp:spPr>
        <a:xfrm>
          <a:off x="4438040" y="1946776"/>
          <a:ext cx="1806412" cy="836582"/>
        </a:xfrm>
        <a:prstGeom prst="roundRect">
          <a:avLst/>
        </a:prstGeom>
        <a:solidFill>
          <a:srgbClr val="C34B4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1" kern="1200" dirty="0">
              <a:solidFill>
                <a:schemeClr val="bg1"/>
              </a:solidFill>
            </a:rPr>
            <a:t>EKSPORT POŚREDNI</a:t>
          </a:r>
        </a:p>
      </dsp:txBody>
      <dsp:txXfrm>
        <a:off x="4478879" y="1987615"/>
        <a:ext cx="1724734" cy="7549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0E6875-6F47-4D09-A401-3E6922B6DB14}">
      <dsp:nvSpPr>
        <dsp:cNvPr id="0" name=""/>
        <dsp:cNvSpPr/>
      </dsp:nvSpPr>
      <dsp:spPr>
        <a:xfrm>
          <a:off x="0" y="628338"/>
          <a:ext cx="10543095" cy="397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• Jakie produkty/usługi chcemy eksportować? </a:t>
          </a:r>
        </a:p>
      </dsp:txBody>
      <dsp:txXfrm>
        <a:off x="19419" y="647757"/>
        <a:ext cx="10504257" cy="358962"/>
      </dsp:txXfrm>
    </dsp:sp>
    <dsp:sp modelId="{7845A761-3F56-4748-95B1-D4EBA6134CBE}">
      <dsp:nvSpPr>
        <dsp:cNvPr id="0" name=""/>
        <dsp:cNvSpPr/>
      </dsp:nvSpPr>
      <dsp:spPr>
        <a:xfrm>
          <a:off x="0" y="1075098"/>
          <a:ext cx="10543095" cy="397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/>
            <a:t>• Gdzie chcemy sprzedawać nasze produkty? Jakie kraje są dla nas najatrakcyjniejsze? </a:t>
          </a:r>
        </a:p>
      </dsp:txBody>
      <dsp:txXfrm>
        <a:off x="19419" y="1094517"/>
        <a:ext cx="10504257" cy="358962"/>
      </dsp:txXfrm>
    </dsp:sp>
    <dsp:sp modelId="{F569D59A-4575-4A7A-BC29-0C3D9E8ED53F}">
      <dsp:nvSpPr>
        <dsp:cNvPr id="0" name=""/>
        <dsp:cNvSpPr/>
      </dsp:nvSpPr>
      <dsp:spPr>
        <a:xfrm>
          <a:off x="0" y="1521858"/>
          <a:ext cx="10543095" cy="397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• Komu chcemy sprzedawać? Jaki jest profil naszego klienta zagranicznego? Jak chcemy do niego dotrzeć? </a:t>
          </a:r>
        </a:p>
      </dsp:txBody>
      <dsp:txXfrm>
        <a:off x="19419" y="1541277"/>
        <a:ext cx="10504257" cy="358962"/>
      </dsp:txXfrm>
    </dsp:sp>
    <dsp:sp modelId="{2660FCA7-63F6-4BF3-A5B2-28BBA65042CD}">
      <dsp:nvSpPr>
        <dsp:cNvPr id="0" name=""/>
        <dsp:cNvSpPr/>
      </dsp:nvSpPr>
      <dsp:spPr>
        <a:xfrm>
          <a:off x="0" y="1968618"/>
          <a:ext cx="10543095" cy="397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/>
            <a:t>• Jakimi zasobami (finansowymi, ludzkimi) chcemy realizować eksport? </a:t>
          </a:r>
        </a:p>
      </dsp:txBody>
      <dsp:txXfrm>
        <a:off x="19419" y="1988037"/>
        <a:ext cx="10504257" cy="358962"/>
      </dsp:txXfrm>
    </dsp:sp>
    <dsp:sp modelId="{AEA7BEBA-BC75-454B-9177-9361E7F28C90}">
      <dsp:nvSpPr>
        <dsp:cNvPr id="0" name=""/>
        <dsp:cNvSpPr/>
      </dsp:nvSpPr>
      <dsp:spPr>
        <a:xfrm>
          <a:off x="0" y="2415378"/>
          <a:ext cx="10543095" cy="397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• Jaki model internacjonalizacji będzie dla nas najlepszy? </a:t>
          </a:r>
        </a:p>
      </dsp:txBody>
      <dsp:txXfrm>
        <a:off x="19419" y="2434797"/>
        <a:ext cx="10504257" cy="358962"/>
      </dsp:txXfrm>
    </dsp:sp>
    <dsp:sp modelId="{00964F62-E6F5-40B3-9A2F-31A895E6F9C8}">
      <dsp:nvSpPr>
        <dsp:cNvPr id="0" name=""/>
        <dsp:cNvSpPr/>
      </dsp:nvSpPr>
      <dsp:spPr>
        <a:xfrm>
          <a:off x="0" y="2862138"/>
          <a:ext cx="10543095" cy="397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• Jaka strategia marketingowa będzie odpowiednia? </a:t>
          </a:r>
        </a:p>
      </dsp:txBody>
      <dsp:txXfrm>
        <a:off x="19419" y="2881557"/>
        <a:ext cx="10504257" cy="358962"/>
      </dsp:txXfrm>
    </dsp:sp>
    <dsp:sp modelId="{31BE7123-EDE1-48C5-8F7A-08010DC8C003}">
      <dsp:nvSpPr>
        <dsp:cNvPr id="0" name=""/>
        <dsp:cNvSpPr/>
      </dsp:nvSpPr>
      <dsp:spPr>
        <a:xfrm>
          <a:off x="0" y="3308898"/>
          <a:ext cx="10543095" cy="397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/>
            <a:t>• Jaki wolumen sprzedaży (obrót, ilość) chcemy zrealizować na rynkach zagranicznych? </a:t>
          </a:r>
        </a:p>
      </dsp:txBody>
      <dsp:txXfrm>
        <a:off x="19419" y="3328317"/>
        <a:ext cx="10504257" cy="358962"/>
      </dsp:txXfrm>
    </dsp:sp>
    <dsp:sp modelId="{F6F0814B-F31D-4086-B537-A56F7A2A77A6}">
      <dsp:nvSpPr>
        <dsp:cNvPr id="0" name=""/>
        <dsp:cNvSpPr/>
      </dsp:nvSpPr>
      <dsp:spPr>
        <a:xfrm>
          <a:off x="0" y="3755658"/>
          <a:ext cx="10543095" cy="397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/>
            <a:t>• Do kiedy chcemy zrealizować nasz cel eksportowy? </a:t>
          </a:r>
        </a:p>
      </dsp:txBody>
      <dsp:txXfrm>
        <a:off x="19419" y="3775077"/>
        <a:ext cx="10504257" cy="35896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878C0B-2241-47F3-856F-DDA87F58ECDF}">
      <dsp:nvSpPr>
        <dsp:cNvPr id="0" name=""/>
        <dsp:cNvSpPr/>
      </dsp:nvSpPr>
      <dsp:spPr>
        <a:xfrm>
          <a:off x="3048904" y="0"/>
          <a:ext cx="4029075" cy="4029075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rgbClr val="C34B4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6BE2FD-3075-4DC1-9F15-98F6C3626DEE}">
      <dsp:nvSpPr>
        <dsp:cNvPr id="0" name=""/>
        <dsp:cNvSpPr/>
      </dsp:nvSpPr>
      <dsp:spPr>
        <a:xfrm>
          <a:off x="3310794" y="261889"/>
          <a:ext cx="1611630" cy="16116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/>
            <a:t>Mocne strony</a:t>
          </a:r>
        </a:p>
      </dsp:txBody>
      <dsp:txXfrm>
        <a:off x="3389467" y="340562"/>
        <a:ext cx="1454284" cy="1454284"/>
      </dsp:txXfrm>
    </dsp:sp>
    <dsp:sp modelId="{9AF1B7A9-6993-479B-A3BD-04179D3B5293}">
      <dsp:nvSpPr>
        <dsp:cNvPr id="0" name=""/>
        <dsp:cNvSpPr/>
      </dsp:nvSpPr>
      <dsp:spPr>
        <a:xfrm>
          <a:off x="5204459" y="261889"/>
          <a:ext cx="1611630" cy="16116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/>
            <a:t>Słabe strony</a:t>
          </a:r>
        </a:p>
      </dsp:txBody>
      <dsp:txXfrm>
        <a:off x="5283132" y="340562"/>
        <a:ext cx="1454284" cy="1454284"/>
      </dsp:txXfrm>
    </dsp:sp>
    <dsp:sp modelId="{1F7F61C8-60AF-499F-890C-5524FDC01551}">
      <dsp:nvSpPr>
        <dsp:cNvPr id="0" name=""/>
        <dsp:cNvSpPr/>
      </dsp:nvSpPr>
      <dsp:spPr>
        <a:xfrm>
          <a:off x="3310794" y="2155555"/>
          <a:ext cx="1611630" cy="16116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/>
            <a:t>Szanse	</a:t>
          </a:r>
        </a:p>
      </dsp:txBody>
      <dsp:txXfrm>
        <a:off x="3389467" y="2234228"/>
        <a:ext cx="1454284" cy="1454284"/>
      </dsp:txXfrm>
    </dsp:sp>
    <dsp:sp modelId="{1CD8562E-DCA4-470A-8B1E-6F223A9BF2EE}">
      <dsp:nvSpPr>
        <dsp:cNvPr id="0" name=""/>
        <dsp:cNvSpPr/>
      </dsp:nvSpPr>
      <dsp:spPr>
        <a:xfrm>
          <a:off x="5204459" y="2155555"/>
          <a:ext cx="1611630" cy="16116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/>
            <a:t>Zagrożenia</a:t>
          </a:r>
        </a:p>
      </dsp:txBody>
      <dsp:txXfrm>
        <a:off x="5283132" y="2234228"/>
        <a:ext cx="1454284" cy="145428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159BEF-4F1B-4694-8456-9C363BE2E831}">
      <dsp:nvSpPr>
        <dsp:cNvPr id="0" name=""/>
        <dsp:cNvSpPr/>
      </dsp:nvSpPr>
      <dsp:spPr>
        <a:xfrm rot="10800000">
          <a:off x="1960677" y="1012"/>
          <a:ext cx="6992874" cy="79725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568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 err="1">
              <a:effectLst/>
              <a:ea typeface="Times New Roman" panose="02020603050405020304" pitchFamily="18" charset="0"/>
            </a:rPr>
            <a:t>Political</a:t>
          </a:r>
          <a:r>
            <a:rPr lang="pl-PL" sz="1800" b="1" kern="1200" dirty="0">
              <a:effectLst/>
              <a:ea typeface="Times New Roman" panose="02020603050405020304" pitchFamily="18" charset="0"/>
            </a:rPr>
            <a:t> Environment</a:t>
          </a:r>
          <a:br>
            <a:rPr lang="pl-PL" sz="1800" kern="1200" dirty="0">
              <a:effectLst/>
              <a:ea typeface="Times New Roman" panose="02020603050405020304" pitchFamily="18" charset="0"/>
            </a:rPr>
          </a:br>
          <a:r>
            <a:rPr lang="pl-PL" sz="1800" kern="1200" dirty="0">
              <a:effectLst/>
              <a:ea typeface="Times New Roman" panose="02020603050405020304" pitchFamily="18" charset="0"/>
            </a:rPr>
            <a:t>oznacza analizę środowiska politycznego</a:t>
          </a:r>
          <a:endParaRPr lang="pl-PL" sz="1800" kern="1200" dirty="0"/>
        </a:p>
      </dsp:txBody>
      <dsp:txXfrm rot="10800000">
        <a:off x="2159991" y="1012"/>
        <a:ext cx="6793560" cy="797257"/>
      </dsp:txXfrm>
    </dsp:sp>
    <dsp:sp modelId="{7CB2BF30-DF53-4629-A230-B94FDA3C2EEF}">
      <dsp:nvSpPr>
        <dsp:cNvPr id="0" name=""/>
        <dsp:cNvSpPr/>
      </dsp:nvSpPr>
      <dsp:spPr>
        <a:xfrm>
          <a:off x="1562048" y="1012"/>
          <a:ext cx="797257" cy="797257"/>
        </a:xfrm>
        <a:prstGeom prst="ellipse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83426A-158E-4C5A-9E63-0B258031DDFC}">
      <dsp:nvSpPr>
        <dsp:cNvPr id="0" name=""/>
        <dsp:cNvSpPr/>
      </dsp:nvSpPr>
      <dsp:spPr>
        <a:xfrm rot="10800000">
          <a:off x="1960677" y="1015729"/>
          <a:ext cx="6992874" cy="79725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568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 err="1">
              <a:effectLst/>
              <a:ea typeface="Times New Roman" panose="02020603050405020304" pitchFamily="18" charset="0"/>
            </a:rPr>
            <a:t>Economic</a:t>
          </a:r>
          <a:r>
            <a:rPr lang="pl-PL" sz="1800" b="1" kern="1200" dirty="0">
              <a:effectLst/>
              <a:ea typeface="Times New Roman" panose="02020603050405020304" pitchFamily="18" charset="0"/>
            </a:rPr>
            <a:t> Environment</a:t>
          </a:r>
          <a:br>
            <a:rPr lang="pl-PL" sz="1800" b="1" kern="1200" dirty="0">
              <a:effectLst/>
              <a:ea typeface="Times New Roman" panose="02020603050405020304" pitchFamily="18" charset="0"/>
            </a:rPr>
          </a:br>
          <a:r>
            <a:rPr lang="pl-PL" sz="1800" kern="1200" dirty="0">
              <a:effectLst/>
              <a:ea typeface="Times New Roman" panose="02020603050405020304" pitchFamily="18" charset="0"/>
            </a:rPr>
            <a:t>oznacza analizę środowiska ekonomicznego</a:t>
          </a:r>
          <a:endParaRPr lang="pl-PL" sz="1800" kern="1200" dirty="0"/>
        </a:p>
      </dsp:txBody>
      <dsp:txXfrm rot="10800000">
        <a:off x="2159991" y="1015729"/>
        <a:ext cx="6793560" cy="797257"/>
      </dsp:txXfrm>
    </dsp:sp>
    <dsp:sp modelId="{BFE13B1E-4514-426D-A68C-81FBE300F52C}">
      <dsp:nvSpPr>
        <dsp:cNvPr id="0" name=""/>
        <dsp:cNvSpPr/>
      </dsp:nvSpPr>
      <dsp:spPr>
        <a:xfrm>
          <a:off x="1562048" y="1015729"/>
          <a:ext cx="797257" cy="797257"/>
        </a:xfrm>
        <a:prstGeom prst="ellipse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5B42E8-672A-49A8-8D9A-967AACC816A5}">
      <dsp:nvSpPr>
        <dsp:cNvPr id="0" name=""/>
        <dsp:cNvSpPr/>
      </dsp:nvSpPr>
      <dsp:spPr>
        <a:xfrm rot="10800000">
          <a:off x="1960677" y="2030447"/>
          <a:ext cx="6992874" cy="79725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568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 err="1">
              <a:effectLst/>
              <a:ea typeface="Times New Roman" panose="02020603050405020304" pitchFamily="18" charset="0"/>
            </a:rPr>
            <a:t>Sociocultural</a:t>
          </a:r>
          <a:r>
            <a:rPr lang="pl-PL" sz="1800" b="1" kern="1200" dirty="0">
              <a:effectLst/>
              <a:ea typeface="Times New Roman" panose="02020603050405020304" pitchFamily="18" charset="0"/>
            </a:rPr>
            <a:t> Environment</a:t>
          </a:r>
          <a:br>
            <a:rPr lang="pl-PL" sz="1800" b="1" kern="1200" dirty="0">
              <a:effectLst/>
              <a:ea typeface="Times New Roman" panose="02020603050405020304" pitchFamily="18" charset="0"/>
            </a:rPr>
          </a:br>
          <a:r>
            <a:rPr lang="pl-PL" sz="1800" kern="1200" dirty="0">
              <a:effectLst/>
              <a:ea typeface="Times New Roman" panose="02020603050405020304" pitchFamily="18" charset="0"/>
            </a:rPr>
            <a:t>oznacza analizę środowiska społeczno-kulturowego</a:t>
          </a:r>
          <a:endParaRPr lang="pl-PL" sz="1800" kern="1200" dirty="0"/>
        </a:p>
      </dsp:txBody>
      <dsp:txXfrm rot="10800000">
        <a:off x="2159991" y="2030447"/>
        <a:ext cx="6793560" cy="797257"/>
      </dsp:txXfrm>
    </dsp:sp>
    <dsp:sp modelId="{6684FC32-0BB1-4E7A-9F4E-C930FFFE526C}">
      <dsp:nvSpPr>
        <dsp:cNvPr id="0" name=""/>
        <dsp:cNvSpPr/>
      </dsp:nvSpPr>
      <dsp:spPr>
        <a:xfrm>
          <a:off x="1562048" y="2030447"/>
          <a:ext cx="797257" cy="797257"/>
        </a:xfrm>
        <a:prstGeom prst="ellipse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2D203-9A10-46DF-9979-F7C6BE10C1F4}">
      <dsp:nvSpPr>
        <dsp:cNvPr id="0" name=""/>
        <dsp:cNvSpPr/>
      </dsp:nvSpPr>
      <dsp:spPr>
        <a:xfrm rot="10800000">
          <a:off x="1960677" y="3045165"/>
          <a:ext cx="6992874" cy="79725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568" tIns="68580" rIns="128016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 err="1">
              <a:effectLst/>
              <a:ea typeface="Times New Roman" panose="02020603050405020304" pitchFamily="18" charset="0"/>
              <a:cs typeface="Times New Roman" panose="02020603050405020304" pitchFamily="18" charset="0"/>
            </a:rPr>
            <a:t>Technological</a:t>
          </a:r>
          <a:r>
            <a:rPr lang="pl-PL" sz="1800" b="1" kern="1200" dirty="0">
              <a:effectLst/>
              <a:ea typeface="Times New Roman" panose="02020603050405020304" pitchFamily="18" charset="0"/>
              <a:cs typeface="Times New Roman" panose="02020603050405020304" pitchFamily="18" charset="0"/>
            </a:rPr>
            <a:t> Environment</a:t>
          </a:r>
          <a:br>
            <a:rPr lang="pl-PL" sz="1800" b="1" kern="1200" dirty="0">
              <a:effectLst/>
              <a:ea typeface="Times New Roman" panose="02020603050405020304" pitchFamily="18" charset="0"/>
              <a:cs typeface="Times New Roman" panose="02020603050405020304" pitchFamily="18" charset="0"/>
            </a:rPr>
          </a:br>
          <a:r>
            <a:rPr lang="pl-PL" sz="1800" kern="1200" dirty="0">
              <a:effectLst/>
              <a:ea typeface="Times New Roman" panose="02020603050405020304" pitchFamily="18" charset="0"/>
              <a:cs typeface="Times New Roman" panose="02020603050405020304" pitchFamily="18" charset="0"/>
            </a:rPr>
            <a:t>oznacza analizę środowiska technologicznego</a:t>
          </a:r>
          <a:endParaRPr lang="pl-PL" sz="1800" kern="1200" dirty="0"/>
        </a:p>
      </dsp:txBody>
      <dsp:txXfrm rot="10800000">
        <a:off x="2159991" y="3045165"/>
        <a:ext cx="6793560" cy="797257"/>
      </dsp:txXfrm>
    </dsp:sp>
    <dsp:sp modelId="{9D684219-6E78-4DD1-8056-68B1E464E0AA}">
      <dsp:nvSpPr>
        <dsp:cNvPr id="0" name=""/>
        <dsp:cNvSpPr/>
      </dsp:nvSpPr>
      <dsp:spPr>
        <a:xfrm>
          <a:off x="1562048" y="3045165"/>
          <a:ext cx="797257" cy="797257"/>
        </a:xfrm>
        <a:prstGeom prst="ellipse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159BEF-4F1B-4694-8456-9C363BE2E831}">
      <dsp:nvSpPr>
        <dsp:cNvPr id="0" name=""/>
        <dsp:cNvSpPr/>
      </dsp:nvSpPr>
      <dsp:spPr>
        <a:xfrm rot="10800000">
          <a:off x="1206098" y="1189"/>
          <a:ext cx="4279564" cy="51265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065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i="0" kern="1200" dirty="0">
              <a:solidFill>
                <a:schemeClr val="tx1"/>
              </a:solidFill>
              <a:effectLst/>
              <a:latin typeface="+mn-lt"/>
            </a:rPr>
            <a:t>Polityczny</a:t>
          </a:r>
          <a:endParaRPr lang="pl-PL" sz="1800" b="1" kern="1200" dirty="0">
            <a:solidFill>
              <a:schemeClr val="tx1"/>
            </a:solidFill>
          </a:endParaRPr>
        </a:p>
      </dsp:txBody>
      <dsp:txXfrm rot="10800000">
        <a:off x="1334260" y="1189"/>
        <a:ext cx="4151402" cy="512650"/>
      </dsp:txXfrm>
    </dsp:sp>
    <dsp:sp modelId="{7CB2BF30-DF53-4629-A230-B94FDA3C2EEF}">
      <dsp:nvSpPr>
        <dsp:cNvPr id="0" name=""/>
        <dsp:cNvSpPr/>
      </dsp:nvSpPr>
      <dsp:spPr>
        <a:xfrm>
          <a:off x="949772" y="1189"/>
          <a:ext cx="512650" cy="512650"/>
        </a:xfrm>
        <a:prstGeom prst="ellipse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83426A-158E-4C5A-9E63-0B258031DDFC}">
      <dsp:nvSpPr>
        <dsp:cNvPr id="0" name=""/>
        <dsp:cNvSpPr/>
      </dsp:nvSpPr>
      <dsp:spPr>
        <a:xfrm rot="10800000">
          <a:off x="1206098" y="666870"/>
          <a:ext cx="4279564" cy="51265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065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i="0" kern="1200" dirty="0">
              <a:solidFill>
                <a:schemeClr val="tx1"/>
              </a:solidFill>
              <a:effectLst/>
              <a:latin typeface="+mn-lt"/>
            </a:rPr>
            <a:t>Ekonomiczny</a:t>
          </a:r>
          <a:endParaRPr lang="pl-PL" sz="1800" b="1" kern="1200" dirty="0">
            <a:solidFill>
              <a:schemeClr val="tx1"/>
            </a:solidFill>
          </a:endParaRPr>
        </a:p>
      </dsp:txBody>
      <dsp:txXfrm rot="10800000">
        <a:off x="1334260" y="666870"/>
        <a:ext cx="4151402" cy="512650"/>
      </dsp:txXfrm>
    </dsp:sp>
    <dsp:sp modelId="{BFE13B1E-4514-426D-A68C-81FBE300F52C}">
      <dsp:nvSpPr>
        <dsp:cNvPr id="0" name=""/>
        <dsp:cNvSpPr/>
      </dsp:nvSpPr>
      <dsp:spPr>
        <a:xfrm>
          <a:off x="949772" y="666870"/>
          <a:ext cx="512650" cy="512650"/>
        </a:xfrm>
        <a:prstGeom prst="ellipse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5B42E8-672A-49A8-8D9A-967AACC816A5}">
      <dsp:nvSpPr>
        <dsp:cNvPr id="0" name=""/>
        <dsp:cNvSpPr/>
      </dsp:nvSpPr>
      <dsp:spPr>
        <a:xfrm rot="10800000">
          <a:off x="1206098" y="1332551"/>
          <a:ext cx="4279564" cy="51265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065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i="0" kern="1200" dirty="0">
              <a:solidFill>
                <a:schemeClr val="tx1"/>
              </a:solidFill>
              <a:effectLst/>
              <a:latin typeface="+mn-lt"/>
            </a:rPr>
            <a:t>Społeczny</a:t>
          </a:r>
          <a:endParaRPr lang="pl-PL" sz="1800" b="1" kern="1200" dirty="0">
            <a:solidFill>
              <a:schemeClr val="tx1"/>
            </a:solidFill>
          </a:endParaRPr>
        </a:p>
      </dsp:txBody>
      <dsp:txXfrm rot="10800000">
        <a:off x="1334260" y="1332551"/>
        <a:ext cx="4151402" cy="512650"/>
      </dsp:txXfrm>
    </dsp:sp>
    <dsp:sp modelId="{6684FC32-0BB1-4E7A-9F4E-C930FFFE526C}">
      <dsp:nvSpPr>
        <dsp:cNvPr id="0" name=""/>
        <dsp:cNvSpPr/>
      </dsp:nvSpPr>
      <dsp:spPr>
        <a:xfrm>
          <a:off x="949772" y="1332551"/>
          <a:ext cx="512650" cy="512650"/>
        </a:xfrm>
        <a:prstGeom prst="ellipse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2D203-9A10-46DF-9979-F7C6BE10C1F4}">
      <dsp:nvSpPr>
        <dsp:cNvPr id="0" name=""/>
        <dsp:cNvSpPr/>
      </dsp:nvSpPr>
      <dsp:spPr>
        <a:xfrm rot="10800000">
          <a:off x="1206098" y="1998232"/>
          <a:ext cx="4279564" cy="51265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065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i="0" kern="1200" dirty="0">
              <a:solidFill>
                <a:schemeClr val="tx1"/>
              </a:solidFill>
              <a:effectLst/>
              <a:latin typeface="+mn-lt"/>
            </a:rPr>
            <a:t>Technologiczny</a:t>
          </a:r>
          <a:endParaRPr lang="pl-PL" sz="1800" b="1" kern="1200" dirty="0">
            <a:solidFill>
              <a:schemeClr val="tx1"/>
            </a:solidFill>
          </a:endParaRPr>
        </a:p>
      </dsp:txBody>
      <dsp:txXfrm rot="10800000">
        <a:off x="1334260" y="1998232"/>
        <a:ext cx="4151402" cy="512650"/>
      </dsp:txXfrm>
    </dsp:sp>
    <dsp:sp modelId="{9D684219-6E78-4DD1-8056-68B1E464E0AA}">
      <dsp:nvSpPr>
        <dsp:cNvPr id="0" name=""/>
        <dsp:cNvSpPr/>
      </dsp:nvSpPr>
      <dsp:spPr>
        <a:xfrm>
          <a:off x="949772" y="1998232"/>
          <a:ext cx="512650" cy="512650"/>
        </a:xfrm>
        <a:prstGeom prst="ellipse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3881A4-DF37-4B3E-97D5-600355328FE5}">
      <dsp:nvSpPr>
        <dsp:cNvPr id="0" name=""/>
        <dsp:cNvSpPr/>
      </dsp:nvSpPr>
      <dsp:spPr>
        <a:xfrm rot="10800000">
          <a:off x="1206098" y="2663913"/>
          <a:ext cx="4279564" cy="51265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065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solidFill>
                <a:schemeClr val="tx1"/>
              </a:solidFill>
              <a:latin typeface="+mn-lt"/>
            </a:rPr>
            <a:t>Środowiskowy</a:t>
          </a:r>
          <a:endParaRPr lang="pl-PL" sz="1800" b="1" kern="1200" dirty="0">
            <a:solidFill>
              <a:schemeClr val="tx1"/>
            </a:solidFill>
          </a:endParaRPr>
        </a:p>
      </dsp:txBody>
      <dsp:txXfrm rot="10800000">
        <a:off x="1334260" y="2663913"/>
        <a:ext cx="4151402" cy="512650"/>
      </dsp:txXfrm>
    </dsp:sp>
    <dsp:sp modelId="{79E51ADB-6682-4531-B43A-C96174BFB33E}">
      <dsp:nvSpPr>
        <dsp:cNvPr id="0" name=""/>
        <dsp:cNvSpPr/>
      </dsp:nvSpPr>
      <dsp:spPr>
        <a:xfrm>
          <a:off x="949772" y="2663913"/>
          <a:ext cx="512650" cy="512650"/>
        </a:xfrm>
        <a:prstGeom prst="ellipse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115ED9-7B43-4492-BD87-02ED6B9F2456}">
      <dsp:nvSpPr>
        <dsp:cNvPr id="0" name=""/>
        <dsp:cNvSpPr/>
      </dsp:nvSpPr>
      <dsp:spPr>
        <a:xfrm rot="10800000">
          <a:off x="1206098" y="3329594"/>
          <a:ext cx="4279564" cy="51265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065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solidFill>
                <a:schemeClr val="tx1"/>
              </a:solidFill>
              <a:latin typeface="+mn-lt"/>
            </a:rPr>
            <a:t>Prawny</a:t>
          </a:r>
          <a:endParaRPr lang="pl-PL" sz="2500" b="1" kern="1200" dirty="0">
            <a:solidFill>
              <a:schemeClr val="tx1"/>
            </a:solidFill>
          </a:endParaRPr>
        </a:p>
      </dsp:txBody>
      <dsp:txXfrm rot="10800000">
        <a:off x="1334260" y="3329594"/>
        <a:ext cx="4151402" cy="512650"/>
      </dsp:txXfrm>
    </dsp:sp>
    <dsp:sp modelId="{19EAC816-7390-4E23-BA79-032A4E5A5B73}">
      <dsp:nvSpPr>
        <dsp:cNvPr id="0" name=""/>
        <dsp:cNvSpPr/>
      </dsp:nvSpPr>
      <dsp:spPr>
        <a:xfrm>
          <a:off x="949772" y="3329594"/>
          <a:ext cx="512650" cy="512650"/>
        </a:xfrm>
        <a:prstGeom prst="ellipse">
          <a:avLst/>
        </a:prstGeom>
        <a:solidFill>
          <a:srgbClr val="C34B45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2FEA-16CA-4F6D-84D5-BDF2A786CC8D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6ABCF-6A1A-45EC-80D2-26FDF38610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3456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6ABCF-6A1A-45EC-80D2-26FDF386109D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5016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Jednocześnie uczestnicy szkolenia uzupełniają TEST PAIH z materiałów dodatkowych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6ABCF-6A1A-45EC-80D2-26FDF386109D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8599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Na ten temat nie należy poświęcać dużo czasu, ponieważ kwestie finansowe stanowią odrębne szkolenie.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6ABCF-6A1A-45EC-80D2-26FDF386109D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665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Na ten temat nie należy poświęcać dużo czasu ponieważ stanowi odrębne szkolenie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6ABCF-6A1A-45EC-80D2-26FDF386109D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8389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E66CE0-849B-48AF-87D8-18429C57C1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2BD66EA-F185-4610-8FC5-0C700F6006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B020C22-CB95-4CBC-B76B-3ED06FA0F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DE7393D-44A2-4267-B135-9E85B5853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3D99EFC-D16E-4C11-8BAE-756287FF5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278756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A8DE9F-7A19-4AFF-81CA-069A2C5B0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9054347-F5D9-4C6B-97DD-A61C12BEA9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EF49138-76E6-4AB5-836D-268528EB4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087B0A0-F6DB-4364-B3F9-7CDE8E1EF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F753518-9EB9-4E06-95B5-63D8F6483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9719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401CA438-103E-4D56-983F-3AC8045555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06B1B03-A985-4BCA-9EED-3644AAEBF7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7960E-DC90-491D-869F-3F06C55DB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6C868CF-CA88-4B14-9A7A-B0654DE68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6076D92-D21F-471F-8314-A95197F21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9974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9341AC-F2E9-4D19-AF44-369CEE851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FD519C4-B3DE-49CC-A39B-3A2355176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548776F-2D14-4715-940E-7FC1AC7A9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586BDDA-DB41-4F8E-B0ED-22196DA8E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5732940-D27E-4D07-9DED-ECB5988ED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09208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FB5049F-9812-4119-9579-ACBA25768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D9C599A-23C0-4ED6-AC49-0529E77D5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691F2C0-8F90-4D74-AB78-8A27126B2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AA99CD7-E82B-4EB8-8F29-D61D4BFC9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C371E0-F2B9-4BBD-8199-B3BA74906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8CE990BC-725E-9B59-0D4A-6A8859FCBB69}"/>
              </a:ext>
            </a:extLst>
          </p:cNvPr>
          <p:cNvSpPr/>
          <p:nvPr userDrawn="1"/>
        </p:nvSpPr>
        <p:spPr>
          <a:xfrm>
            <a:off x="238125" y="171450"/>
            <a:ext cx="11744325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7" name="Grupa 6">
            <a:extLst>
              <a:ext uri="{FF2B5EF4-FFF2-40B4-BE49-F238E27FC236}">
                <a16:creationId xmlns:a16="http://schemas.microsoft.com/office/drawing/2014/main" id="{E03D89D3-76F4-354D-1F95-A989944EBF9F}"/>
              </a:ext>
            </a:extLst>
          </p:cNvPr>
          <p:cNvGrpSpPr/>
          <p:nvPr userDrawn="1"/>
        </p:nvGrpSpPr>
        <p:grpSpPr>
          <a:xfrm>
            <a:off x="159977" y="175499"/>
            <a:ext cx="5856013" cy="1060485"/>
            <a:chOff x="159977" y="876539"/>
            <a:chExt cx="5856013" cy="1060485"/>
          </a:xfrm>
        </p:grpSpPr>
        <p:pic>
          <p:nvPicPr>
            <p:cNvPr id="8" name="Obraz 7" descr="Obraz zawierający Czcionka, Grafika, tekst, projekt graficzny&#10;&#10;Opis wygenerowany automatycznie">
              <a:extLst>
                <a:ext uri="{FF2B5EF4-FFF2-40B4-BE49-F238E27FC236}">
                  <a16:creationId xmlns:a16="http://schemas.microsoft.com/office/drawing/2014/main" id="{ED553A86-7AC4-733E-0CD5-E06643C74F4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1664" y="1122933"/>
              <a:ext cx="1564326" cy="464409"/>
            </a:xfrm>
            <a:prstGeom prst="rect">
              <a:avLst/>
            </a:prstGeom>
          </p:spPr>
        </p:pic>
        <p:pic>
          <p:nvPicPr>
            <p:cNvPr id="11" name="Obraz 10" descr="Obraz zawierający Czcionka, Grafika, logo, symbol&#10;&#10;Opis wygenerowany automatycznie">
              <a:extLst>
                <a:ext uri="{FF2B5EF4-FFF2-40B4-BE49-F238E27FC236}">
                  <a16:creationId xmlns:a16="http://schemas.microsoft.com/office/drawing/2014/main" id="{D124E178-3013-4D27-A430-6F38C8D486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6520" y="1024209"/>
              <a:ext cx="1303020" cy="725314"/>
            </a:xfrm>
            <a:prstGeom prst="rect">
              <a:avLst/>
            </a:prstGeom>
          </p:spPr>
        </p:pic>
        <p:pic>
          <p:nvPicPr>
            <p:cNvPr id="12" name="Grafika 11">
              <a:extLst>
                <a:ext uri="{FF2B5EF4-FFF2-40B4-BE49-F238E27FC236}">
                  <a16:creationId xmlns:a16="http://schemas.microsoft.com/office/drawing/2014/main" id="{C23302ED-8A55-66A1-8BAB-F39AAD78AF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59977" y="876539"/>
              <a:ext cx="2476543" cy="10604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26116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39DBDD-ED27-4EBF-B27C-EC0C53A5E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A607D73-FDEE-460A-BD63-D00DBAD47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874FB42-27B0-4AA6-A3A3-CAD71BF1CD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419FE4A-AE2F-4CC6-A14D-3138A8E83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DDB5C5D-CD35-42B1-9933-8BE795F6A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E2BA495-4D4B-4017-BA80-59686DDC4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1574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C73FD37-CBF8-49A0-8B2B-95985043E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06A3CD3-F054-4859-A21B-2636651A9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30F2D27-612A-43AE-8EAA-E74AF995E2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898FB49F-EE3C-443A-898B-DBA3757B31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71A6565-82AB-4141-9643-42FF134579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198F08B3-A402-4A5B-9F02-3457218E9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312B6C4B-F31A-46F8-BDE3-73326333F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1E6792A-3CA0-432A-BFDB-82C02AE33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1589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BCAE25-A64D-4BFB-AA32-8A0D008CA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A193FFE-B528-46AA-BA29-DD30FAB75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35EF040-7874-48F6-8FA8-AB13C860A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28027059-FE9A-407E-9007-209FC84AE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1703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62F2F0A9-9FC4-42DD-A0E9-AAC4F4213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0515CF37-2DB4-4F39-88B2-768ACDA56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C0D7069-D7AC-4EE8-B34F-5B7EBDE8F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5708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1CDA29-B088-4B1F-8208-2A293BFB3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1F994A3-A51B-46F5-8DFA-3F9FB4A51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10CBD83-4D33-4506-8719-73A9B5D673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87CE763-8E8D-4852-80BB-9C75CACE7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F71A3E7-9481-43C0-8172-7BE4FEC60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116AD80-A772-4D63-900B-9B3BAC91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179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DF8CC5-EB0E-4E88-BC01-CA8738074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70D22CD1-2B8E-46FB-A711-FF7C1006F6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F4B290A-33F9-41D0-BE81-84FFCFAA9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5B15644-3062-4D6F-9E8D-A69DF5C63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5A8806E-8E4F-48E6-87E7-95548DD1C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02CF326-017C-465B-8540-451CE427C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956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F3008A5-7916-4F22-BE77-385199D20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0DD503B-FBE2-4EE7-BD43-913A91A01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33238E9-A9D8-4648-A74A-13CDB03DE9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0781225-4BFE-4E84-B54D-F3CB6D8DD2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2413776-C6AB-4717-9F22-AA98DC6184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2280C8F1-412F-BABE-8CB6-06CAB9F0B64F}"/>
              </a:ext>
            </a:extLst>
          </p:cNvPr>
          <p:cNvSpPr/>
          <p:nvPr userDrawn="1"/>
        </p:nvSpPr>
        <p:spPr>
          <a:xfrm>
            <a:off x="238125" y="171450"/>
            <a:ext cx="11744325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9" name="Grupa 8">
            <a:extLst>
              <a:ext uri="{FF2B5EF4-FFF2-40B4-BE49-F238E27FC236}">
                <a16:creationId xmlns:a16="http://schemas.microsoft.com/office/drawing/2014/main" id="{EEAAE9C3-CCC5-2F34-6851-2B67B864EA02}"/>
              </a:ext>
            </a:extLst>
          </p:cNvPr>
          <p:cNvGrpSpPr/>
          <p:nvPr userDrawn="1"/>
        </p:nvGrpSpPr>
        <p:grpSpPr>
          <a:xfrm>
            <a:off x="159977" y="175499"/>
            <a:ext cx="5856013" cy="1060485"/>
            <a:chOff x="159977" y="876539"/>
            <a:chExt cx="5856013" cy="1060485"/>
          </a:xfrm>
        </p:grpSpPr>
        <p:pic>
          <p:nvPicPr>
            <p:cNvPr id="10" name="Obraz 9" descr="Obraz zawierający Czcionka, Grafika, tekst, projekt graficzny&#10;&#10;Opis wygenerowany automatycznie">
              <a:extLst>
                <a:ext uri="{FF2B5EF4-FFF2-40B4-BE49-F238E27FC236}">
                  <a16:creationId xmlns:a16="http://schemas.microsoft.com/office/drawing/2014/main" id="{6049DC4D-466D-DD43-5166-CB4A8FAC142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1664" y="1122933"/>
              <a:ext cx="1564326" cy="464409"/>
            </a:xfrm>
            <a:prstGeom prst="rect">
              <a:avLst/>
            </a:prstGeom>
          </p:spPr>
        </p:pic>
        <p:pic>
          <p:nvPicPr>
            <p:cNvPr id="11" name="Obraz 10" descr="Obraz zawierający Czcionka, Grafika, logo, symbol&#10;&#10;Opis wygenerowany automatycznie">
              <a:extLst>
                <a:ext uri="{FF2B5EF4-FFF2-40B4-BE49-F238E27FC236}">
                  <a16:creationId xmlns:a16="http://schemas.microsoft.com/office/drawing/2014/main" id="{3132C89B-C50F-3AEE-016E-3712646009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6520" y="1024209"/>
              <a:ext cx="1303020" cy="725314"/>
            </a:xfrm>
            <a:prstGeom prst="rect">
              <a:avLst/>
            </a:prstGeom>
          </p:spPr>
        </p:pic>
        <p:pic>
          <p:nvPicPr>
            <p:cNvPr id="12" name="Grafika 11">
              <a:extLst>
                <a:ext uri="{FF2B5EF4-FFF2-40B4-BE49-F238E27FC236}">
                  <a16:creationId xmlns:a16="http://schemas.microsoft.com/office/drawing/2014/main" id="{BFCFBD9D-7CA9-C6CC-F9AA-F3C799C61F5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159977" y="876539"/>
              <a:ext cx="2476543" cy="10604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0705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https://wordwall.net/pl/resource/31737498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puesc.gov.pl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thelogocompany.net/psychology-of-color-in-logo-design/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4fcX42Y4hA?start=15&amp;feature=oembed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esomar.org/" TargetMode="External"/><Relationship Id="rId2" Type="http://schemas.openxmlformats.org/officeDocument/2006/relationships/hyperlink" Target="mailto:info@esomar.org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sell.amazon.com/global-selling" TargetMode="External"/><Relationship Id="rId7" Type="http://schemas.openxmlformats.org/officeDocument/2006/relationships/hyperlink" Target="https://www.paih.gov.pl/rynki_zagraniczne" TargetMode="External"/><Relationship Id="rId2" Type="http://schemas.openxmlformats.org/officeDocument/2006/relationships/hyperlink" Target="https://marketfinder.thinkwithgoogle.com/intl/pl_pl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rade.ec.europa.eu/access-to-markets/pl/home" TargetMode="External"/><Relationship Id="rId5" Type="http://schemas.openxmlformats.org/officeDocument/2006/relationships/hyperlink" Target="https://ebaymag.com/" TargetMode="External"/><Relationship Id="rId4" Type="http://schemas.openxmlformats.org/officeDocument/2006/relationships/hyperlink" Target="https://www.facebook.com/business/insights/i2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watch/?v=146872420789783" TargetMode="External"/><Relationship Id="rId3" Type="http://schemas.openxmlformats.org/officeDocument/2006/relationships/hyperlink" Target="https://wspieramyeksport.pl/api/public/files/790/Pierwsze_kroki_w_eksporcie_1.pdf" TargetMode="External"/><Relationship Id="rId7" Type="http://schemas.openxmlformats.org/officeDocument/2006/relationships/hyperlink" Target="https://www.facebook.com/watch/?v=408843353983759" TargetMode="External"/><Relationship Id="rId2" Type="http://schemas.openxmlformats.org/officeDocument/2006/relationships/hyperlink" Target="https://www.parp.gov.pl/storage/publications/pdf/przygotowanie%20do%20eksportu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ublikacje.paih.gov.pl/Wiarygodnosc_Kontrahenta/" TargetMode="External"/><Relationship Id="rId5" Type="http://schemas.openxmlformats.org/officeDocument/2006/relationships/hyperlink" Target="https://www.parp.gov.pl/attachments/article/55959/Modele%20biznesowe.pdf" TargetMode="External"/><Relationship Id="rId4" Type="http://schemas.openxmlformats.org/officeDocument/2006/relationships/hyperlink" Target="https://www.paih.gov.pl/files/?id_plik=42265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WTs7pdmAzE?feature=oembed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padlet.com/danutasulowska/gpyvleu016k66bqo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pl/resource/31741769" TargetMode="Externa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ih.gov.pl/moj_biznes_za_granica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5" Type="http://schemas.openxmlformats.org/officeDocument/2006/relationships/image" Target="../media/image15.sv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E1561B-9E12-49FF-9036-AABD860FF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12729"/>
            <a:ext cx="10515600" cy="2144872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solidFill>
                  <a:srgbClr val="C00000"/>
                </a:solidFill>
                <a:cs typeface="Times New Roman" panose="02020603050405020304" pitchFamily="18" charset="0"/>
              </a:rPr>
              <a:t>AKADEMIA BIZNESU</a:t>
            </a:r>
            <a:br>
              <a:rPr lang="pl-PL" sz="1800" b="1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br>
              <a:rPr lang="pl-PL" sz="2400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r>
              <a:rPr lang="pl-PL" sz="2400" dirty="0">
                <a:cs typeface="Times New Roman" panose="02020603050405020304" pitchFamily="18" charset="0"/>
              </a:rPr>
              <a:t>S</a:t>
            </a:r>
            <a:r>
              <a:rPr lang="pl-PL" sz="2400" b="0" i="0" dirty="0">
                <a:effectLst/>
                <a:cs typeface="Times New Roman" panose="02020603050405020304" pitchFamily="18" charset="0"/>
              </a:rPr>
              <a:t>trategia eksportowa produktów i usług </a:t>
            </a:r>
            <a:br>
              <a:rPr lang="pl-PL" sz="2400" b="0" i="0" dirty="0">
                <a:effectLst/>
                <a:cs typeface="Times New Roman" panose="02020603050405020304" pitchFamily="18" charset="0"/>
              </a:rPr>
            </a:br>
            <a:r>
              <a:rPr lang="pl-PL" sz="2400" b="0" i="0" dirty="0">
                <a:effectLst/>
                <a:cs typeface="Times New Roman" panose="02020603050405020304" pitchFamily="18" charset="0"/>
              </a:rPr>
              <a:t>wraz z elementami modelu biznesowego</a:t>
            </a:r>
            <a:endParaRPr lang="pl-PL" sz="4000" dirty="0">
              <a:cs typeface="Times New Roman" panose="02020603050405020304" pitchFamily="18" charset="0"/>
            </a:endParaRP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55FA767-7523-441A-BF62-960DBDBD4C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88801"/>
            <a:ext cx="10515600" cy="1215809"/>
          </a:xfrm>
        </p:spPr>
        <p:txBody>
          <a:bodyPr>
            <a:normAutofit/>
          </a:bodyPr>
          <a:lstStyle/>
          <a:p>
            <a:pPr algn="just"/>
            <a:r>
              <a:rPr lang="pl-PL" sz="1400" dirty="0">
                <a:solidFill>
                  <a:schemeClr val="tx1"/>
                </a:solidFill>
              </a:rPr>
              <a:t>Projekt „</a:t>
            </a:r>
            <a:r>
              <a:rPr lang="pl-PL" sz="1400" dirty="0">
                <a:solidFill>
                  <a:schemeClr val="tx1"/>
                </a:solidFill>
                <a:effectLst/>
              </a:rPr>
              <a:t>Mój biznes za granicą - model wsparcia instytucjonalnego MŚP w obszarze umiędzynarodowienia oferty firm i rozpoczęcia działalności na rynkach międzynarodowych”, współfinansowany ze środków Europejskiego Funduszu Społecznego w ramach Programu Operacyjnego Wiedza Edukacja Rozwój 2014-2020, IV Oś Priorytetowa Innowacje społeczne i współpraca ponadnarodowa, Działanie 4.3 Współpraca ponadnarodowa.</a:t>
            </a:r>
            <a:endParaRPr lang="pl-PL" sz="1400" dirty="0">
              <a:solidFill>
                <a:schemeClr val="tx1"/>
              </a:solidFill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434906E-BF1C-B010-5BBD-6D14F1CF0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036" y="4546429"/>
            <a:ext cx="1677927" cy="40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109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0E7193-E09F-4F9E-B1A5-7957F0F54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5741" y="973085"/>
            <a:ext cx="8620511" cy="509048"/>
          </a:xfrm>
        </p:spPr>
        <p:txBody>
          <a:bodyPr>
            <a:noAutofit/>
          </a:bodyPr>
          <a:lstStyle/>
          <a:p>
            <a:pPr algn="ctr"/>
            <a:r>
              <a:rPr lang="pl-PL" sz="2400" b="1" dirty="0">
                <a:effectLst/>
                <a:cs typeface="Times New Roman" panose="02020603050405020304" pitchFamily="18" charset="0"/>
              </a:rPr>
              <a:t>Czynniki wpływające na decyzję o ekspansji </a:t>
            </a:r>
            <a:endParaRPr lang="pl-PL" sz="2400" b="1" dirty="0">
              <a:cs typeface="Times New Roman" panose="02020603050405020304" pitchFamily="18" charset="0"/>
            </a:endParaRPr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6E567CCF-A86E-4575-AB05-71D890EDD0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0878761"/>
              </p:ext>
            </p:extLst>
          </p:nvPr>
        </p:nvGraphicFramePr>
        <p:xfrm>
          <a:off x="1595997" y="1530624"/>
          <a:ext cx="9000000" cy="455879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509654">
                  <a:extLst>
                    <a:ext uri="{9D8B030D-6E8A-4147-A177-3AD203B41FA5}">
                      <a16:colId xmlns:a16="http://schemas.microsoft.com/office/drawing/2014/main" val="3613425084"/>
                    </a:ext>
                  </a:extLst>
                </a:gridCol>
                <a:gridCol w="4490346">
                  <a:extLst>
                    <a:ext uri="{9D8B030D-6E8A-4147-A177-3AD203B41FA5}">
                      <a16:colId xmlns:a16="http://schemas.microsoft.com/office/drawing/2014/main" val="54691868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>
                          <a:solidFill>
                            <a:schemeClr val="bg1"/>
                          </a:solidFill>
                          <a:effectLst/>
                        </a:rPr>
                        <a:t>Zewnętrzne</a:t>
                      </a:r>
                      <a:endParaRPr lang="pl-PL" sz="1600" b="1" dirty="0">
                        <a:solidFill>
                          <a:schemeClr val="bg1"/>
                        </a:solidFill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>
                          <a:solidFill>
                            <a:schemeClr val="bg1"/>
                          </a:solidFill>
                          <a:effectLst/>
                        </a:rPr>
                        <a:t>Wewnętrzne</a:t>
                      </a:r>
                      <a:endParaRPr lang="pl-PL" sz="1600" b="1" dirty="0">
                        <a:solidFill>
                          <a:schemeClr val="bg1"/>
                        </a:solidFill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139591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Wielkość, dynamika i potencjał </a:t>
                      </a:r>
                      <a:br>
                        <a:rPr lang="pl-PL" sz="1400" dirty="0">
                          <a:effectLst/>
                        </a:rPr>
                      </a:br>
                      <a:r>
                        <a:rPr lang="pl-PL" sz="1400" dirty="0">
                          <a:effectLst/>
                        </a:rPr>
                        <a:t>rynku zagranicznego 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Cele strategiczne przedsiębiorstwa </a:t>
                      </a:r>
                      <a:br>
                        <a:rPr lang="pl-PL" sz="1400" dirty="0">
                          <a:effectLst/>
                        </a:rPr>
                      </a:br>
                      <a:r>
                        <a:rPr lang="pl-PL" sz="1400" dirty="0">
                          <a:effectLst/>
                        </a:rPr>
                        <a:t>(np. wzrost, przetrwanie, ograniczenie ryzyka) 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0690045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Bliskość (geograficzna, kulturowa itp.) 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Zasoby (finansowe, kadrowe, know-how) przedsiębiorstwa 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3291681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Charakterystyka i uwarunkowania danej branży 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Przewagi konkurencyjne 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1083877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Warunki polityczne i prawno-administracyjne 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Stopień umiędzynarodowienia 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252114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Zagrożenia i poziom ryzyka </a:t>
                      </a:r>
                      <a:br>
                        <a:rPr lang="pl-PL" sz="1400" dirty="0">
                          <a:effectLst/>
                        </a:rPr>
                      </a:br>
                      <a:r>
                        <a:rPr lang="pl-PL" sz="1400" dirty="0">
                          <a:effectLst/>
                        </a:rPr>
                        <a:t>np. politycznego, handlowego 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Akceptowany poziom ryzyka i niepewności </a:t>
                      </a:r>
                      <a:br>
                        <a:rPr lang="pl-PL" sz="1400" dirty="0">
                          <a:effectLst/>
                        </a:rPr>
                      </a:br>
                      <a:r>
                        <a:rPr lang="pl-PL" sz="1400" dirty="0">
                          <a:effectLst/>
                        </a:rPr>
                        <a:t>w działaniach na rynku zagranicznym 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3922795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Bariery taryfowe i pozataryfowe </a:t>
                      </a:r>
                      <a:br>
                        <a:rPr lang="pl-PL" sz="1400" dirty="0">
                          <a:effectLst/>
                        </a:rPr>
                      </a:br>
                      <a:r>
                        <a:rPr lang="pl-PL" sz="1400" dirty="0">
                          <a:effectLst/>
                        </a:rPr>
                        <a:t>w odniesieniu do handlu zagranicznego 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Doświadczenie w zakresie działania </a:t>
                      </a:r>
                      <a:br>
                        <a:rPr lang="pl-PL" sz="1400" dirty="0">
                          <a:effectLst/>
                        </a:rPr>
                      </a:br>
                      <a:r>
                        <a:rPr lang="pl-PL" sz="1400" dirty="0">
                          <a:effectLst/>
                        </a:rPr>
                        <a:t>w warunkach ryzyka międzynarodowego 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8177930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Infrastruktura ekonomiczno-rynkowa i marketingowa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Specyfika asortymentu przedsiębiorstwa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9213951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Dostępność kapitału i know-how 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Stopień elastyczności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719431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Poziom konkurencji w danym segmencie </a:t>
                      </a:r>
                      <a:br>
                        <a:rPr lang="pl-PL" sz="1400" dirty="0">
                          <a:effectLst/>
                        </a:rPr>
                      </a:br>
                      <a:r>
                        <a:rPr lang="pl-PL" sz="1400" dirty="0">
                          <a:effectLst/>
                        </a:rPr>
                        <a:t>na wybranym rynku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</a:rPr>
                        <a:t>Lokalizacja produkcji przedsiębiorstwa </a:t>
                      </a:r>
                      <a:endParaRPr lang="pl-PL" sz="1400" dirty="0">
                        <a:effectLst/>
                        <a:latin typeface="Arial (Tekst podstawowy)"/>
                      </a:endParaRPr>
                    </a:p>
                  </a:txBody>
                  <a:tcPr marL="14037" marR="14037" marT="14037" marB="14037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04178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1428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9784939-C9C6-44B8-B144-7C18A43A4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0410" y="947506"/>
            <a:ext cx="9298756" cy="742410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Różne podejścia do realizacji eksportu – strategia a taktyka</a:t>
            </a:r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7C856315-18D5-4E49-BDD5-BD7EFE6279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8362697"/>
              </p:ext>
            </p:extLst>
          </p:nvPr>
        </p:nvGraphicFramePr>
        <p:xfrm>
          <a:off x="989121" y="1689916"/>
          <a:ext cx="10081334" cy="3949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ole tekstowe 4">
            <a:extLst>
              <a:ext uri="{FF2B5EF4-FFF2-40B4-BE49-F238E27FC236}">
                <a16:creationId xmlns:a16="http://schemas.microsoft.com/office/drawing/2014/main" id="{FF1213DF-7288-4DF9-A4F7-83AB5742F76A}"/>
              </a:ext>
            </a:extLst>
          </p:cNvPr>
          <p:cNvSpPr txBox="1"/>
          <p:nvPr/>
        </p:nvSpPr>
        <p:spPr>
          <a:xfrm>
            <a:off x="989121" y="5977496"/>
            <a:ext cx="5581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Ćwiczenie on-line: </a:t>
            </a:r>
            <a:r>
              <a:rPr lang="pl-PL" b="1" dirty="0">
                <a:solidFill>
                  <a:srgbClr val="C0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Strategia a taktyka</a:t>
            </a:r>
            <a:endParaRPr lang="pl-PL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703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DC99E6C9-80F3-436F-85C1-2F495DD2E7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3667799"/>
              </p:ext>
            </p:extLst>
          </p:nvPr>
        </p:nvGraphicFramePr>
        <p:xfrm>
          <a:off x="743191" y="1206748"/>
          <a:ext cx="10705618" cy="4706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2221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DC99E6C9-80F3-436F-85C1-2F495DD2E7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6506874"/>
              </p:ext>
            </p:extLst>
          </p:nvPr>
        </p:nvGraphicFramePr>
        <p:xfrm>
          <a:off x="743191" y="1172112"/>
          <a:ext cx="10705618" cy="4706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5011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D2EC2A-2A9B-4CDE-A1ED-29DBCB040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879" y="1293735"/>
            <a:ext cx="9872241" cy="695265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Elementy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prawno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ekonomiczne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które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należy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wziąć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pod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uwagę</a:t>
            </a:r>
            <a:endParaRPr lang="pl-PL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299969E-BB6B-4E84-B8C4-41D1EF9C3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8866" y="2402753"/>
            <a:ext cx="9494266" cy="4351338"/>
          </a:xfrm>
        </p:spPr>
        <p:txBody>
          <a:bodyPr>
            <a:normAutofit/>
          </a:bodyPr>
          <a:lstStyle/>
          <a:p>
            <a:pPr algn="just"/>
            <a:r>
              <a:rPr lang="pl-PL" sz="1800" b="1" dirty="0">
                <a:solidFill>
                  <a:srgbClr val="B01E28"/>
                </a:solidFill>
                <a:effectLst/>
                <a:ea typeface="Times New Roman" panose="02020603050405020304" pitchFamily="18" charset="0"/>
              </a:rPr>
              <a:t>Czynniki polityczno-prawne</a:t>
            </a:r>
            <a:r>
              <a:rPr lang="pl-PL" sz="1800" dirty="0">
                <a:solidFill>
                  <a:srgbClr val="B01E28"/>
                </a:solidFill>
                <a:effectLst/>
                <a:ea typeface="Times New Roman" panose="02020603050405020304" pitchFamily="18" charset="0"/>
              </a:rPr>
              <a:t>: </a:t>
            </a:r>
            <a:r>
              <a:rPr lang="pl-PL" sz="1800" dirty="0">
                <a:solidFill>
                  <a:srgbClr val="232323"/>
                </a:solidFill>
                <a:effectLst/>
                <a:ea typeface="Times New Roman" panose="02020603050405020304" pitchFamily="18" charset="0"/>
              </a:rPr>
              <a:t>prawo pracy, polityka podatkowa, polityka socjalna danego państwa, ustawodawstwo antymonopolowe, stabilność władzy, regulacje prawne związane z przedsiębiorczością, ochrona rynku krajowego (np. cła, kontyngenty), możliwość dofinansowania przedsięwzięć eksportowych i inwestycyjnych itd. </a:t>
            </a:r>
            <a:endParaRPr lang="pl-PL" sz="1800" dirty="0">
              <a:effectLst/>
              <a:ea typeface="Arial Unicode MS"/>
            </a:endParaRPr>
          </a:p>
          <a:p>
            <a:pPr algn="just"/>
            <a:r>
              <a:rPr lang="pl-PL" sz="1800" b="1" dirty="0">
                <a:solidFill>
                  <a:srgbClr val="B01E28"/>
                </a:solidFill>
                <a:effectLst/>
                <a:ea typeface="Times New Roman" panose="02020603050405020304" pitchFamily="18" charset="0"/>
              </a:rPr>
              <a:t>Czynniki ekonomiczne: </a:t>
            </a:r>
            <a:r>
              <a:rPr lang="pl-PL" sz="1800" dirty="0">
                <a:solidFill>
                  <a:srgbClr val="232323"/>
                </a:solidFill>
                <a:effectLst/>
                <a:ea typeface="Times New Roman" panose="02020603050405020304" pitchFamily="18" charset="0"/>
              </a:rPr>
              <a:t>inflacja, wskaźnik bezrobocia, kursy walut, faza cyklu koniunkturalnego, stopy procentowe i dostępność kredytów, dochody gospodarstw domowych, płynność finansowa przedsiębiorstw w branży (ich rentowność), dostępność oraz koszt energii, łączności, transportu itp., ceny surowców i innych czynników produkcji wykorzystywanych w branży.</a:t>
            </a:r>
            <a:endParaRPr lang="pl-PL" sz="1800" dirty="0">
              <a:effectLst/>
              <a:ea typeface="Arial Unicode MS"/>
            </a:endParaRPr>
          </a:p>
          <a:p>
            <a:pPr marL="0" indent="0" algn="just">
              <a:buNone/>
            </a:pP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852579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7C2F1B-AF1B-47A7-80B0-61493C69B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8237" y="1052367"/>
            <a:ext cx="8495525" cy="783359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Analiza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gotowości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przedsiębiorstwa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eksportu</a:t>
            </a:r>
            <a:endParaRPr lang="pl-PL" sz="2400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793BC0F-CD20-49DE-A01A-0FEA8C3B7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78283" y="2100508"/>
            <a:ext cx="9635432" cy="4352211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Badanie gotowości firmy do eksportu – Test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Elementy szczególne ważne dla poszczególnych branż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Uwarunkowania decyzji eksportowej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Możliwości finansowe</a:t>
            </a:r>
            <a:br>
              <a:rPr lang="pl-PL" sz="1800" dirty="0">
                <a:solidFill>
                  <a:schemeClr val="tx1"/>
                </a:solidFill>
                <a:effectLst/>
              </a:rPr>
            </a:br>
            <a:r>
              <a:rPr lang="pl-PL" sz="1800" dirty="0">
                <a:solidFill>
                  <a:schemeClr val="tx1"/>
                </a:solidFill>
                <a:effectLst/>
              </a:rPr>
              <a:t>- finansowanie własne </a:t>
            </a:r>
            <a:br>
              <a:rPr lang="pl-PL" sz="1800" dirty="0">
                <a:solidFill>
                  <a:schemeClr val="tx1"/>
                </a:solidFill>
                <a:effectLst/>
              </a:rPr>
            </a:br>
            <a:r>
              <a:rPr lang="pl-PL" sz="1800" dirty="0">
                <a:solidFill>
                  <a:schemeClr val="tx1"/>
                </a:solidFill>
                <a:effectLst/>
              </a:rPr>
              <a:t>- wykorzystanie źródeł zewnętrznych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Rozwiązania organizacyjne</a:t>
            </a:r>
          </a:p>
          <a:p>
            <a:pPr marL="34290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Wybór konsultanta zewnętrznego a praca na zasobach własnych przedsiębiorstwa – analiza pro i kontra; dobór właściwego konsultanta dla przedsiębiorstwa i etapu eksportu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Aspekty prawne konieczne do rozważenia na etapie analizy gotowości</a:t>
            </a:r>
            <a:br>
              <a:rPr lang="pl-PL" sz="1800" dirty="0">
                <a:solidFill>
                  <a:schemeClr val="tx1"/>
                </a:solidFill>
                <a:effectLst/>
                <a:ea typeface="Arial Unicode MS"/>
              </a:rPr>
            </a:br>
            <a:endParaRPr lang="pl-PL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313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B2868DD0-FBD9-45F2-9074-CB46FB65B1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3244462"/>
              </p:ext>
            </p:extLst>
          </p:nvPr>
        </p:nvGraphicFramePr>
        <p:xfrm>
          <a:off x="824452" y="1249694"/>
          <a:ext cx="10543095" cy="4781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93430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23990EE-7BBC-4256-A368-DB7B66303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704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Analiza rynku</a:t>
            </a:r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1A125ACA-24D2-410D-BB95-23C5C9F34D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603812"/>
              </p:ext>
            </p:extLst>
          </p:nvPr>
        </p:nvGraphicFramePr>
        <p:xfrm>
          <a:off x="838200" y="1825625"/>
          <a:ext cx="9400309" cy="1031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upa 2">
            <a:extLst>
              <a:ext uri="{FF2B5EF4-FFF2-40B4-BE49-F238E27FC236}">
                <a16:creationId xmlns:a16="http://schemas.microsoft.com/office/drawing/2014/main" id="{B03E98AF-E78B-EF4C-4A26-4E4DDDF14EC9}"/>
              </a:ext>
            </a:extLst>
          </p:cNvPr>
          <p:cNvGrpSpPr/>
          <p:nvPr/>
        </p:nvGrpSpPr>
        <p:grpSpPr>
          <a:xfrm>
            <a:off x="2074771" y="2638588"/>
            <a:ext cx="8042457" cy="564416"/>
            <a:chOff x="0" y="628338"/>
            <a:chExt cx="10543095" cy="397800"/>
          </a:xfrm>
        </p:grpSpPr>
        <p:sp>
          <p:nvSpPr>
            <p:cNvPr id="5" name="Prostokąt: zaokrąglone rogi 4">
              <a:extLst>
                <a:ext uri="{FF2B5EF4-FFF2-40B4-BE49-F238E27FC236}">
                  <a16:creationId xmlns:a16="http://schemas.microsoft.com/office/drawing/2014/main" id="{FE105B87-2A57-D00D-C305-F42B8CA6F571}"/>
                </a:ext>
              </a:extLst>
            </p:cNvPr>
            <p:cNvSpPr/>
            <p:nvPr/>
          </p:nvSpPr>
          <p:spPr>
            <a:xfrm>
              <a:off x="0" y="6283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6" name="Prostokąt: zaokrąglone rogi 4">
              <a:extLst>
                <a:ext uri="{FF2B5EF4-FFF2-40B4-BE49-F238E27FC236}">
                  <a16:creationId xmlns:a16="http://schemas.microsoft.com/office/drawing/2014/main" id="{EE46080B-998C-5C3A-B71C-382D75B6EBB9}"/>
                </a:ext>
              </a:extLst>
            </p:cNvPr>
            <p:cNvSpPr txBox="1"/>
            <p:nvPr/>
          </p:nvSpPr>
          <p:spPr>
            <a:xfrm>
              <a:off x="19419" y="6477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just">
                <a:spcBef>
                  <a:spcPts val="1200"/>
                </a:spcBef>
                <a:spcAft>
                  <a:spcPts val="1200"/>
                </a:spcAft>
              </a:pPr>
              <a:r>
                <a:rPr lang="pl-PL" sz="1400" b="1" dirty="0"/>
                <a:t>strukturalnym</a:t>
              </a:r>
              <a:r>
                <a:rPr lang="pl-PL" sz="1400" dirty="0"/>
                <a:t> (tj. położenie, warunki geograficzne, demografia, sytuacja polityczna i gospodarcza, </a:t>
              </a:r>
              <a:br>
                <a:rPr lang="pl-PL" sz="1400" dirty="0"/>
              </a:br>
              <a:r>
                <a:rPr lang="pl-PL" sz="1400" dirty="0"/>
                <a:t>uwarunkowania prawne dot. handlu zagranicznego) </a:t>
              </a:r>
            </a:p>
          </p:txBody>
        </p:sp>
      </p:grpSp>
      <p:grpSp>
        <p:nvGrpSpPr>
          <p:cNvPr id="10" name="Grupa 9">
            <a:extLst>
              <a:ext uri="{FF2B5EF4-FFF2-40B4-BE49-F238E27FC236}">
                <a16:creationId xmlns:a16="http://schemas.microsoft.com/office/drawing/2014/main" id="{A3591241-A070-3480-9E6C-1FB1290E9D32}"/>
              </a:ext>
            </a:extLst>
          </p:cNvPr>
          <p:cNvGrpSpPr/>
          <p:nvPr/>
        </p:nvGrpSpPr>
        <p:grpSpPr>
          <a:xfrm>
            <a:off x="2074771" y="3354082"/>
            <a:ext cx="8042457" cy="601829"/>
            <a:chOff x="0" y="1075098"/>
            <a:chExt cx="10543095" cy="397800"/>
          </a:xfrm>
        </p:grpSpPr>
        <p:sp>
          <p:nvSpPr>
            <p:cNvPr id="11" name="Prostokąt: zaokrąglone rogi 10">
              <a:extLst>
                <a:ext uri="{FF2B5EF4-FFF2-40B4-BE49-F238E27FC236}">
                  <a16:creationId xmlns:a16="http://schemas.microsoft.com/office/drawing/2014/main" id="{133EB6D7-25EE-D7A5-408E-9BB73EF708A4}"/>
                </a:ext>
              </a:extLst>
            </p:cNvPr>
            <p:cNvSpPr/>
            <p:nvPr/>
          </p:nvSpPr>
          <p:spPr>
            <a:xfrm>
              <a:off x="0" y="107509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2" name="Prostokąt: zaokrąglone rogi 4">
              <a:extLst>
                <a:ext uri="{FF2B5EF4-FFF2-40B4-BE49-F238E27FC236}">
                  <a16:creationId xmlns:a16="http://schemas.microsoft.com/office/drawing/2014/main" id="{754B8305-1D6B-CD02-34FE-15D2E9AE73D9}"/>
                </a:ext>
              </a:extLst>
            </p:cNvPr>
            <p:cNvSpPr txBox="1"/>
            <p:nvPr/>
          </p:nvSpPr>
          <p:spPr>
            <a:xfrm>
              <a:off x="19419" y="109451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just">
                <a:spcBef>
                  <a:spcPts val="1200"/>
                </a:spcBef>
                <a:spcAft>
                  <a:spcPts val="1200"/>
                </a:spcAft>
              </a:pPr>
              <a:r>
                <a:rPr lang="pl-PL" sz="1400" b="1" dirty="0"/>
                <a:t>elementów rynku </a:t>
              </a:r>
              <a:r>
                <a:rPr lang="pl-PL" sz="1400" dirty="0"/>
                <a:t>(przede wszystkim popytu i charakteru konkurencji)</a:t>
              </a:r>
            </a:p>
          </p:txBody>
        </p:sp>
      </p:grpSp>
      <p:grpSp>
        <p:nvGrpSpPr>
          <p:cNvPr id="16" name="Grupa 15">
            <a:extLst>
              <a:ext uri="{FF2B5EF4-FFF2-40B4-BE49-F238E27FC236}">
                <a16:creationId xmlns:a16="http://schemas.microsoft.com/office/drawing/2014/main" id="{B6AAB128-BFBC-1649-9CD5-69DA212E89CE}"/>
              </a:ext>
            </a:extLst>
          </p:cNvPr>
          <p:cNvGrpSpPr/>
          <p:nvPr/>
        </p:nvGrpSpPr>
        <p:grpSpPr>
          <a:xfrm>
            <a:off x="2074771" y="4098112"/>
            <a:ext cx="8042457" cy="601828"/>
            <a:chOff x="0" y="2862138"/>
            <a:chExt cx="10543095" cy="397800"/>
          </a:xfrm>
        </p:grpSpPr>
        <p:sp>
          <p:nvSpPr>
            <p:cNvPr id="17" name="Prostokąt: zaokrąglone rogi 16">
              <a:extLst>
                <a:ext uri="{FF2B5EF4-FFF2-40B4-BE49-F238E27FC236}">
                  <a16:creationId xmlns:a16="http://schemas.microsoft.com/office/drawing/2014/main" id="{59587A3C-4614-BA25-631F-56A4675CC67B}"/>
                </a:ext>
              </a:extLst>
            </p:cNvPr>
            <p:cNvSpPr/>
            <p:nvPr/>
          </p:nvSpPr>
          <p:spPr>
            <a:xfrm>
              <a:off x="0" y="28621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8" name="Prostokąt: zaokrąglone rogi 4">
              <a:extLst>
                <a:ext uri="{FF2B5EF4-FFF2-40B4-BE49-F238E27FC236}">
                  <a16:creationId xmlns:a16="http://schemas.microsoft.com/office/drawing/2014/main" id="{F1EB86C1-37AC-5C0C-9F3B-D4A0072E2CD7}"/>
                </a:ext>
              </a:extLst>
            </p:cNvPr>
            <p:cNvSpPr txBox="1"/>
            <p:nvPr/>
          </p:nvSpPr>
          <p:spPr>
            <a:xfrm>
              <a:off x="19419" y="28815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just">
                <a:spcBef>
                  <a:spcPts val="1200"/>
                </a:spcBef>
                <a:spcAft>
                  <a:spcPts val="1200"/>
                </a:spcAft>
              </a:pPr>
              <a:r>
                <a:rPr lang="pl-PL" sz="1400" b="1" dirty="0"/>
                <a:t>marketingowym</a:t>
              </a:r>
              <a:r>
                <a:rPr lang="pl-PL" sz="1400" dirty="0"/>
                <a:t> (produktu, dystrybucji, promocji i polityki cenowej). </a:t>
              </a:r>
            </a:p>
          </p:txBody>
        </p:sp>
      </p:grpSp>
      <p:sp>
        <p:nvSpPr>
          <p:cNvPr id="22" name="Symbol zastępczy zawartości 2">
            <a:extLst>
              <a:ext uri="{FF2B5EF4-FFF2-40B4-BE49-F238E27FC236}">
                <a16:creationId xmlns:a16="http://schemas.microsoft.com/office/drawing/2014/main" id="{15225677-E496-0CF7-6179-40B05818F661}"/>
              </a:ext>
            </a:extLst>
          </p:cNvPr>
          <p:cNvSpPr txBox="1">
            <a:spLocks/>
          </p:cNvSpPr>
          <p:nvPr/>
        </p:nvSpPr>
        <p:spPr>
          <a:xfrm>
            <a:off x="1348866" y="2168446"/>
            <a:ext cx="9494266" cy="424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r>
              <a:rPr lang="pl-PL" sz="1800" dirty="0"/>
              <a:t>Analiza rynku zagranicznego powinna być przeprowadzona pod względem: </a:t>
            </a:r>
          </a:p>
        </p:txBody>
      </p:sp>
    </p:spTree>
    <p:extLst>
      <p:ext uri="{BB962C8B-B14F-4D97-AF65-F5344CB8AC3E}">
        <p14:creationId xmlns:p14="http://schemas.microsoft.com/office/powerpoint/2010/main" val="27055728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24742E8-95D4-48AF-A7C9-BEFDA3724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933" y="1636859"/>
            <a:ext cx="8760134" cy="1342754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Elementy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szczególn</a:t>
            </a:r>
            <a:r>
              <a:rPr lang="pl-PL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US" sz="2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ważne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dla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poszczególnych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branż</a:t>
            </a:r>
            <a:endParaRPr lang="pl-PL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2F6A45D-7F3D-4F80-AF72-D908D5F55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6902" y="1914237"/>
            <a:ext cx="8238196" cy="302952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pl-PL" sz="1800" b="0" i="0" dirty="0">
                <a:effectLst/>
                <a:latin typeface="+mj-lt"/>
              </a:rPr>
              <a:t>Klient oczekuje produktu dostępnego we właściwym czasie i miejscu, opatrzonego stosowną ceną oraz odpowiednio wypromowanego.</a:t>
            </a:r>
            <a:endParaRPr lang="pl-PL" sz="1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26225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EA2A56-CBEE-4EFD-A76D-6E77471B4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528" y="846048"/>
            <a:ext cx="10342944" cy="1268212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Uwarunkowania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decyzji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eksportowej</a:t>
            </a:r>
            <a:r>
              <a:rPr lang="pl-PL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– Analiza SWOT*</a:t>
            </a:r>
            <a:endParaRPr lang="pl-PL" sz="2400" b="1" dirty="0">
              <a:cs typeface="Times New Roman" panose="02020603050405020304" pitchFamily="18" charset="0"/>
            </a:endParaRPr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566D96E3-0DE8-4CEC-965B-368E4D402B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37295"/>
              </p:ext>
            </p:extLst>
          </p:nvPr>
        </p:nvGraphicFramePr>
        <p:xfrm>
          <a:off x="1010856" y="1837170"/>
          <a:ext cx="10126884" cy="4029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pole tekstowe 2">
            <a:extLst>
              <a:ext uri="{FF2B5EF4-FFF2-40B4-BE49-F238E27FC236}">
                <a16:creationId xmlns:a16="http://schemas.microsoft.com/office/drawing/2014/main" id="{C1AB1E51-49C3-408C-8863-E5BE06E06CDD}"/>
              </a:ext>
            </a:extLst>
          </p:cNvPr>
          <p:cNvSpPr txBox="1"/>
          <p:nvPr/>
        </p:nvSpPr>
        <p:spPr>
          <a:xfrm>
            <a:off x="173518" y="6116466"/>
            <a:ext cx="6275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rgbClr val="B01E28"/>
                </a:solidFill>
                <a:ea typeface="Times New Roman" panose="02020603050405020304" pitchFamily="18" charset="0"/>
              </a:rPr>
              <a:t>* </a:t>
            </a:r>
            <a:r>
              <a:rPr lang="pl-PL" sz="1200" b="1" dirty="0">
                <a:solidFill>
                  <a:srgbClr val="B01E28"/>
                </a:solidFill>
                <a:effectLst/>
                <a:ea typeface="Times New Roman" panose="02020603050405020304" pitchFamily="18" charset="0"/>
              </a:rPr>
              <a:t>Ważna informacja dla uczestników: </a:t>
            </a:r>
            <a:r>
              <a:rPr lang="pl-PL" sz="1200" dirty="0">
                <a:effectLst/>
                <a:ea typeface="Times New Roman" panose="02020603050405020304" pitchFamily="18" charset="0"/>
              </a:rPr>
              <a:t>Tematyka będzie rozwinięta w trakcie warsztatu           </a:t>
            </a:r>
            <a:r>
              <a:rPr lang="pl-PL" sz="1200" i="1" dirty="0">
                <a:effectLst/>
                <a:ea typeface="Times New Roman" panose="02020603050405020304" pitchFamily="18" charset="0"/>
              </a:rPr>
              <a:t>Konstrukcja konkurencyjnej oferty eksportowej i jej prezentacja</a:t>
            </a:r>
            <a:r>
              <a:rPr lang="pl-PL" sz="1200" dirty="0">
                <a:effectLst/>
                <a:ea typeface="Times New Roman" panose="02020603050405020304" pitchFamily="18" charset="0"/>
              </a:rPr>
              <a:t>.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3085162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4254FC1-07A0-402F-8CF7-1AE147495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1666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Dzięki szkoleniu dowiesz się, jak:</a:t>
            </a:r>
            <a:br>
              <a:rPr lang="pl-PL" sz="2400" dirty="0">
                <a:cs typeface="Times New Roman" panose="02020603050405020304" pitchFamily="18" charset="0"/>
              </a:rPr>
            </a:br>
            <a:endParaRPr lang="pl-PL" sz="2400" dirty="0"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C41D3FB-A8A3-454F-9E3E-6A197590C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6344" y="2629464"/>
            <a:ext cx="9493333" cy="3649800"/>
          </a:xfrm>
        </p:spPr>
        <p:txBody>
          <a:bodyPr>
            <a:normAutofit/>
          </a:bodyPr>
          <a:lstStyle/>
          <a:p>
            <a:pPr algn="l" fontAlgn="base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i="0" dirty="0">
                <a:solidFill>
                  <a:srgbClr val="B01E28"/>
                </a:solidFill>
                <a:effectLst/>
              </a:rPr>
              <a:t>wytypować</a:t>
            </a:r>
            <a:r>
              <a:rPr lang="pl-PL" sz="2000" b="0" i="0" dirty="0">
                <a:effectLst/>
              </a:rPr>
              <a:t> rynki, które będą najbardziej zgodne z twoimi celami,</a:t>
            </a:r>
          </a:p>
          <a:p>
            <a:pPr algn="l" fontAlgn="base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i="0" dirty="0">
                <a:solidFill>
                  <a:srgbClr val="B01E28"/>
                </a:solidFill>
                <a:effectLst/>
              </a:rPr>
              <a:t>przygotować</a:t>
            </a:r>
            <a:r>
              <a:rPr lang="pl-PL" sz="2000" b="0" i="0" dirty="0">
                <a:solidFill>
                  <a:srgbClr val="B01E28"/>
                </a:solidFill>
                <a:effectLst/>
              </a:rPr>
              <a:t> </a:t>
            </a:r>
            <a:r>
              <a:rPr lang="pl-PL" sz="2000" b="0" i="0" dirty="0">
                <a:effectLst/>
              </a:rPr>
              <a:t>firmę do wejścia na rynki zagraniczne poprzez zrozumienie nowych klientów oraz ich realnych potrzeb,</a:t>
            </a:r>
          </a:p>
          <a:p>
            <a:pPr algn="l" fontAlgn="base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i="0" dirty="0">
                <a:solidFill>
                  <a:srgbClr val="B01E28"/>
                </a:solidFill>
                <a:effectLst/>
              </a:rPr>
              <a:t>optymalizować</a:t>
            </a:r>
            <a:r>
              <a:rPr lang="pl-PL" sz="2000" b="0" i="0" dirty="0">
                <a:effectLst/>
              </a:rPr>
              <a:t> rozwój firmy na nowych obszarach poprzez odnalezienie słabszych stron, określenie wyzwań i usprawnienie działań,</a:t>
            </a:r>
          </a:p>
          <a:p>
            <a:pPr algn="l" fontAlgn="base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i="0" dirty="0">
                <a:solidFill>
                  <a:srgbClr val="B01E28"/>
                </a:solidFill>
                <a:effectLst/>
              </a:rPr>
              <a:t>promować</a:t>
            </a:r>
            <a:r>
              <a:rPr lang="pl-PL" sz="2000" b="0" i="0" dirty="0">
                <a:effectLst/>
              </a:rPr>
              <a:t> firmę za pomocą różnych narzędzi.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7333798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05BCA9-C654-4DAC-BB7D-BCAEEB2A4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248" y="697022"/>
            <a:ext cx="2889504" cy="1344168"/>
          </a:xfrm>
        </p:spPr>
        <p:txBody>
          <a:bodyPr anchor="ctr">
            <a:normAutofit/>
          </a:bodyPr>
          <a:lstStyle/>
          <a:p>
            <a:pPr algn="ctr"/>
            <a:r>
              <a:rPr lang="pl-PL" sz="2400" b="1" dirty="0">
                <a:latin typeface="+mn-lt"/>
              </a:rPr>
              <a:t>Analiza PEST</a:t>
            </a:r>
          </a:p>
        </p:txBody>
      </p:sp>
      <p:graphicFrame>
        <p:nvGraphicFramePr>
          <p:cNvPr id="19" name="Symbol zastępczy zawartości 18">
            <a:extLst>
              <a:ext uri="{FF2B5EF4-FFF2-40B4-BE49-F238E27FC236}">
                <a16:creationId xmlns:a16="http://schemas.microsoft.com/office/drawing/2014/main" id="{08BD2EF6-78D4-5F2C-1BA7-7DC636B611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9991693"/>
              </p:ext>
            </p:extLst>
          </p:nvPr>
        </p:nvGraphicFramePr>
        <p:xfrm>
          <a:off x="838200" y="1940838"/>
          <a:ext cx="10515600" cy="3843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pole tekstowe 19">
            <a:extLst>
              <a:ext uri="{FF2B5EF4-FFF2-40B4-BE49-F238E27FC236}">
                <a16:creationId xmlns:a16="http://schemas.microsoft.com/office/drawing/2014/main" id="{43E9FA8E-4721-6A26-F132-960876FDC30A}"/>
              </a:ext>
            </a:extLst>
          </p:cNvPr>
          <p:cNvSpPr txBox="1"/>
          <p:nvPr/>
        </p:nvSpPr>
        <p:spPr>
          <a:xfrm>
            <a:off x="2597727" y="204576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7CFC39A5-8A53-387E-2DE2-9AE49811E880}"/>
              </a:ext>
            </a:extLst>
          </p:cNvPr>
          <p:cNvSpPr txBox="1"/>
          <p:nvPr/>
        </p:nvSpPr>
        <p:spPr>
          <a:xfrm>
            <a:off x="2597727" y="308028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BB95F4EC-0248-92D1-F4CE-82B5F8AEA310}"/>
              </a:ext>
            </a:extLst>
          </p:cNvPr>
          <p:cNvSpPr txBox="1"/>
          <p:nvPr/>
        </p:nvSpPr>
        <p:spPr>
          <a:xfrm>
            <a:off x="2597727" y="41148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81EC22B5-2B36-124B-3DCA-E96DC80AC4FB}"/>
              </a:ext>
            </a:extLst>
          </p:cNvPr>
          <p:cNvSpPr txBox="1"/>
          <p:nvPr/>
        </p:nvSpPr>
        <p:spPr>
          <a:xfrm>
            <a:off x="2597727" y="5149319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>
                <a:solidFill>
                  <a:schemeClr val="bg1"/>
                </a:solidFill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4201112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05BCA9-C654-4DAC-BB7D-BCAEEB2A4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1248" y="697022"/>
            <a:ext cx="2889504" cy="1344168"/>
          </a:xfrm>
        </p:spPr>
        <p:txBody>
          <a:bodyPr anchor="ctr"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Analiza PESTEL* </a:t>
            </a:r>
            <a:endParaRPr lang="pl-PL" sz="2400" b="1" dirty="0">
              <a:latin typeface="+mn-lt"/>
            </a:endParaRPr>
          </a:p>
        </p:txBody>
      </p:sp>
      <p:graphicFrame>
        <p:nvGraphicFramePr>
          <p:cNvPr id="19" name="Symbol zastępczy zawartości 18">
            <a:extLst>
              <a:ext uri="{FF2B5EF4-FFF2-40B4-BE49-F238E27FC236}">
                <a16:creationId xmlns:a16="http://schemas.microsoft.com/office/drawing/2014/main" id="{08BD2EF6-78D4-5F2C-1BA7-7DC636B611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4511765"/>
              </p:ext>
            </p:extLst>
          </p:nvPr>
        </p:nvGraphicFramePr>
        <p:xfrm>
          <a:off x="2878282" y="1952512"/>
          <a:ext cx="6435435" cy="3843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pole tekstowe 19">
            <a:extLst>
              <a:ext uri="{FF2B5EF4-FFF2-40B4-BE49-F238E27FC236}">
                <a16:creationId xmlns:a16="http://schemas.microsoft.com/office/drawing/2014/main" id="{43E9FA8E-4721-6A26-F132-960876FDC30A}"/>
              </a:ext>
            </a:extLst>
          </p:cNvPr>
          <p:cNvSpPr txBox="1"/>
          <p:nvPr/>
        </p:nvSpPr>
        <p:spPr>
          <a:xfrm>
            <a:off x="2597727" y="204576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E76CC223-C3AB-2B93-6F7B-D47D1CCC57A3}"/>
              </a:ext>
            </a:extLst>
          </p:cNvPr>
          <p:cNvSpPr txBox="1"/>
          <p:nvPr/>
        </p:nvSpPr>
        <p:spPr>
          <a:xfrm>
            <a:off x="173518" y="6116466"/>
            <a:ext cx="6275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>
                <a:solidFill>
                  <a:srgbClr val="B01E28"/>
                </a:solidFill>
                <a:ea typeface="Times New Roman" panose="02020603050405020304" pitchFamily="18" charset="0"/>
              </a:rPr>
              <a:t>* </a:t>
            </a:r>
            <a:r>
              <a:rPr lang="pl-PL" sz="1200" b="1" dirty="0">
                <a:solidFill>
                  <a:srgbClr val="B01E28"/>
                </a:solidFill>
                <a:effectLst/>
                <a:ea typeface="Times New Roman" panose="02020603050405020304" pitchFamily="18" charset="0"/>
              </a:rPr>
              <a:t>Ważna informacja dla uczestników: </a:t>
            </a:r>
            <a:r>
              <a:rPr lang="pl-PL" sz="1200" dirty="0">
                <a:effectLst/>
                <a:ea typeface="Times New Roman" panose="02020603050405020304" pitchFamily="18" charset="0"/>
              </a:rPr>
              <a:t>Tematyka będzie rozwinięta w trakcie warsztatu           </a:t>
            </a:r>
            <a:r>
              <a:rPr lang="pl-PL" sz="1200" i="1" dirty="0">
                <a:effectLst/>
                <a:ea typeface="Times New Roman" panose="02020603050405020304" pitchFamily="18" charset="0"/>
              </a:rPr>
              <a:t>Konstrukcja konkurencyjnej oferty eksportowej i jej prezentacja</a:t>
            </a:r>
            <a:r>
              <a:rPr lang="pl-PL" sz="1200" dirty="0">
                <a:effectLst/>
                <a:ea typeface="Times New Roman" panose="02020603050405020304" pitchFamily="18" charset="0"/>
              </a:rPr>
              <a:t>.</a:t>
            </a:r>
            <a:endParaRPr lang="pl-PL" sz="1200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20586F6B-D551-BBAD-64A6-54B4AD36203D}"/>
              </a:ext>
            </a:extLst>
          </p:cNvPr>
          <p:cNvSpPr txBox="1"/>
          <p:nvPr/>
        </p:nvSpPr>
        <p:spPr>
          <a:xfrm>
            <a:off x="3875700" y="1976677"/>
            <a:ext cx="42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B4C98C07-632B-D462-18BD-51BDDD4696F8}"/>
              </a:ext>
            </a:extLst>
          </p:cNvPr>
          <p:cNvSpPr txBox="1"/>
          <p:nvPr/>
        </p:nvSpPr>
        <p:spPr>
          <a:xfrm>
            <a:off x="3875700" y="2634767"/>
            <a:ext cx="42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3F72F9D-2AAD-B0F2-AEC8-6B35EAF26C93}"/>
              </a:ext>
            </a:extLst>
          </p:cNvPr>
          <p:cNvSpPr txBox="1"/>
          <p:nvPr/>
        </p:nvSpPr>
        <p:spPr>
          <a:xfrm>
            <a:off x="3875699" y="3292857"/>
            <a:ext cx="42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315D28C2-EB75-96E8-B30A-BBF41DE4D1E4}"/>
              </a:ext>
            </a:extLst>
          </p:cNvPr>
          <p:cNvSpPr txBox="1"/>
          <p:nvPr/>
        </p:nvSpPr>
        <p:spPr>
          <a:xfrm>
            <a:off x="3875698" y="3972931"/>
            <a:ext cx="42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0BF47DF2-00F0-D434-9F26-6121B6709621}"/>
              </a:ext>
            </a:extLst>
          </p:cNvPr>
          <p:cNvSpPr txBox="1"/>
          <p:nvPr/>
        </p:nvSpPr>
        <p:spPr>
          <a:xfrm>
            <a:off x="3875698" y="4639151"/>
            <a:ext cx="42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971E5972-4638-96CC-994B-B7B0811E2F31}"/>
              </a:ext>
            </a:extLst>
          </p:cNvPr>
          <p:cNvSpPr txBox="1"/>
          <p:nvPr/>
        </p:nvSpPr>
        <p:spPr>
          <a:xfrm>
            <a:off x="3875697" y="5318023"/>
            <a:ext cx="42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chemeClr val="bg1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8264911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FACEF78-7121-43C4-A12B-23462AD93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2151"/>
            <a:ext cx="10515600" cy="1325563"/>
          </a:xfrm>
        </p:spPr>
        <p:txBody>
          <a:bodyPr>
            <a:normAutofit/>
          </a:bodyPr>
          <a:lstStyle/>
          <a:p>
            <a:pPr algn="ctr"/>
            <a:br>
              <a:rPr lang="pl-PL" sz="2400" b="1" dirty="0">
                <a:effectLst/>
                <a:ea typeface="Arial Unicode MS"/>
              </a:rPr>
            </a:b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Możliwości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finansowe</a:t>
            </a:r>
            <a:endParaRPr lang="pl-PL" sz="2400" b="1" dirty="0">
              <a:cs typeface="Times New Roman" panose="02020603050405020304" pitchFamily="18" charset="0"/>
            </a:endParaRPr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2A149677-1DD7-4DC1-AD6A-0467F338E4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8589771"/>
              </p:ext>
            </p:extLst>
          </p:nvPr>
        </p:nvGraphicFramePr>
        <p:xfrm>
          <a:off x="1377826" y="1731702"/>
          <a:ext cx="8826048" cy="4544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623846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9DEFF8B-66E6-4866-9F95-9C2C23F17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Rozwiązania organizacyjne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26A18A7A-F187-4891-999C-EB8A557C13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4554094"/>
              </p:ext>
            </p:extLst>
          </p:nvPr>
        </p:nvGraphicFramePr>
        <p:xfrm>
          <a:off x="1052513" y="166131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57680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0B36C2-62C9-4057-8221-CB5A465E6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1495" y="1176659"/>
            <a:ext cx="10069010" cy="799437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Konsultant zewnętrzny a zasoby własne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C71F926-1529-4113-ABF5-521D62F68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1343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pl-PL" sz="2000" dirty="0"/>
          </a:p>
          <a:p>
            <a:pPr marL="0" indent="0" algn="just">
              <a:buNone/>
            </a:pPr>
            <a:r>
              <a:rPr lang="pl-PL" sz="2000" dirty="0"/>
              <a:t>Rozpoczynając eksport firma powinna dysponować </a:t>
            </a:r>
            <a:r>
              <a:rPr lang="pl-PL" sz="2000" b="1" dirty="0">
                <a:solidFill>
                  <a:srgbClr val="B01E28"/>
                </a:solidFill>
              </a:rPr>
              <a:t>wykwalifikowanymi pracownikami</a:t>
            </a:r>
            <a:r>
              <a:rPr lang="pl-PL" sz="2000" dirty="0"/>
              <a:t>, mającymi doświadczenie w prowadzeniu obrotu z zagranicą. Potrzeba wyodrębnienia stanowiska ds. eksportu pojawia się natomiast wtedy, kiedy firma zaczyna sprzedawać większe ilości produktów na rynkach zagranicznych i kiedy działalność eksportowa staje się zjawiskiem permanentnym, a nie okazjonalnym. </a:t>
            </a:r>
          </a:p>
          <a:p>
            <a:pPr marL="0" indent="0" algn="just">
              <a:buNone/>
            </a:pPr>
            <a:endParaRPr lang="pl-PL" sz="2000" dirty="0"/>
          </a:p>
          <a:p>
            <a:pPr algn="just"/>
            <a:r>
              <a:rPr lang="pl-PL" sz="2000" b="1" dirty="0">
                <a:solidFill>
                  <a:srgbClr val="B01E28"/>
                </a:solidFill>
                <a:effectLst/>
                <a:ea typeface="Times New Roman" panose="02020603050405020304" pitchFamily="18" charset="0"/>
              </a:rPr>
              <a:t>Konsultant zewnętrzny</a:t>
            </a:r>
            <a:r>
              <a:rPr lang="pl-PL" sz="2000" dirty="0">
                <a:solidFill>
                  <a:srgbClr val="B01E28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pl-PL" sz="2000" dirty="0">
                <a:effectLst/>
                <a:ea typeface="Times New Roman" panose="02020603050405020304" pitchFamily="18" charset="0"/>
              </a:rPr>
              <a:t>– to wiedza i sieć kontaktów, ale również dodatkowe koszty</a:t>
            </a:r>
            <a:endParaRPr lang="pl-PL" sz="2000" dirty="0">
              <a:effectLst/>
              <a:ea typeface="Arial Unicode MS"/>
            </a:endParaRPr>
          </a:p>
          <a:p>
            <a:pPr algn="just"/>
            <a:r>
              <a:rPr lang="pl-PL" sz="2000" b="1" dirty="0">
                <a:solidFill>
                  <a:srgbClr val="B01E28"/>
                </a:solidFill>
                <a:effectLst/>
                <a:ea typeface="Times New Roman" panose="02020603050405020304" pitchFamily="18" charset="0"/>
              </a:rPr>
              <a:t>Zasoby własne</a:t>
            </a:r>
            <a:r>
              <a:rPr lang="pl-PL" sz="2000" dirty="0">
                <a:solidFill>
                  <a:srgbClr val="B01E28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pl-PL" sz="2000" dirty="0">
                <a:effectLst/>
                <a:ea typeface="Times New Roman" panose="02020603050405020304" pitchFamily="18" charset="0"/>
              </a:rPr>
              <a:t>– to czas i ryzyko związane z brakiem rezultatów, ale zdecydowanie mniejsze nakłady finansowe. </a:t>
            </a:r>
            <a:endParaRPr lang="pl-PL" sz="2000" dirty="0">
              <a:effectLst/>
              <a:ea typeface="Arial Unicode MS"/>
            </a:endParaRPr>
          </a:p>
          <a:p>
            <a:pPr marL="0" indent="0" algn="just">
              <a:buNone/>
            </a:pP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9709116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CA07C72-71F6-461B-BAEC-22CAAA2BB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274" y="1238491"/>
            <a:ext cx="9959714" cy="1259388"/>
          </a:xfrm>
        </p:spPr>
        <p:txBody>
          <a:bodyPr>
            <a:no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Błędy najczęściej popełniane przez firmy </a:t>
            </a:r>
            <a:br>
              <a:rPr lang="pl-PL" sz="2400" b="1" dirty="0">
                <a:cs typeface="Times New Roman" panose="02020603050405020304" pitchFamily="18" charset="0"/>
              </a:rPr>
            </a:br>
            <a:r>
              <a:rPr lang="pl-PL" sz="2400" b="1" dirty="0">
                <a:cs typeface="Times New Roman" panose="02020603050405020304" pitchFamily="18" charset="0"/>
              </a:rPr>
              <a:t>próbujące rozpocząć przygodę z eksportem:</a:t>
            </a:r>
            <a:br>
              <a:rPr lang="pl-PL" sz="2400" b="1" dirty="0"/>
            </a:br>
            <a:endParaRPr lang="pl-PL" sz="2400" b="1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D9919C4-2C9A-4519-9B29-E44A45CDA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064" y="2602729"/>
            <a:ext cx="10589871" cy="3514785"/>
          </a:xfrm>
        </p:spPr>
        <p:txBody>
          <a:bodyPr>
            <a:normAutofit/>
          </a:bodyPr>
          <a:lstStyle/>
          <a:p>
            <a:pPr algn="l" fontAlgn="base">
              <a:buFont typeface="Wingdings" panose="05000000000000000000" pitchFamily="2" charset="2"/>
              <a:buChar char="Ø"/>
            </a:pPr>
            <a:r>
              <a:rPr lang="pl-PL" sz="2000" b="0" i="0" dirty="0">
                <a:effectLst/>
              </a:rPr>
              <a:t> Człowiek po filologii nie jest dobrym handlowcem, ale …</a:t>
            </a:r>
          </a:p>
          <a:p>
            <a:pPr algn="l" fontAlgn="base">
              <a:buFont typeface="Wingdings" panose="05000000000000000000" pitchFamily="2" charset="2"/>
              <a:buChar char="Ø"/>
            </a:pPr>
            <a:r>
              <a:rPr lang="pl-PL" sz="2000" b="0" i="0" dirty="0">
                <a:effectLst/>
              </a:rPr>
              <a:t> Trud badania rynku</a:t>
            </a:r>
          </a:p>
          <a:p>
            <a:pPr algn="l" fontAlgn="base">
              <a:buFont typeface="Wingdings" panose="05000000000000000000" pitchFamily="2" charset="2"/>
              <a:buChar char="Ø"/>
            </a:pPr>
            <a:r>
              <a:rPr lang="pl-PL" sz="2000" b="0" i="0" dirty="0">
                <a:effectLst/>
              </a:rPr>
              <a:t> Rozwój sprzedaży zagranicznej</a:t>
            </a:r>
          </a:p>
          <a:p>
            <a:pPr algn="l" fontAlgn="base">
              <a:buFont typeface="Wingdings" panose="05000000000000000000" pitchFamily="2" charset="2"/>
              <a:buChar char="Ø"/>
            </a:pPr>
            <a:r>
              <a:rPr lang="pl-PL" sz="2000" b="0" i="0" dirty="0">
                <a:effectLst/>
              </a:rPr>
              <a:t> Prezentacja produktu</a:t>
            </a:r>
          </a:p>
          <a:p>
            <a:pPr algn="l" fontAlgn="base">
              <a:buFont typeface="Wingdings" panose="05000000000000000000" pitchFamily="2" charset="2"/>
              <a:buChar char="Ø"/>
            </a:pPr>
            <a:r>
              <a:rPr lang="pl-PL" sz="2000" b="0" i="0" dirty="0">
                <a:effectLst/>
              </a:rPr>
              <a:t> Rola handlowca</a:t>
            </a:r>
            <a:r>
              <a:rPr lang="pl-PL" sz="2000" dirty="0"/>
              <a:t> i </a:t>
            </a:r>
            <a:r>
              <a:rPr lang="pl-PL" sz="2000" b="0" i="0" dirty="0">
                <a:effectLst/>
              </a:rPr>
              <a:t>materiałów</a:t>
            </a:r>
            <a:endParaRPr lang="pl-PL" sz="2000" dirty="0"/>
          </a:p>
        </p:txBody>
      </p:sp>
      <p:pic>
        <p:nvPicPr>
          <p:cNvPr id="6" name="Grafika 5" descr="Komentarz — nie lubię z wypełnieniem pełnym">
            <a:extLst>
              <a:ext uri="{FF2B5EF4-FFF2-40B4-BE49-F238E27FC236}">
                <a16:creationId xmlns:a16="http://schemas.microsoft.com/office/drawing/2014/main" id="{BB451997-7FFB-41D2-81F6-FA10527C2C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70183" y="2232135"/>
            <a:ext cx="3263462" cy="326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025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75C6704-2E49-44EA-A0CF-2C1B93993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2204"/>
            <a:ext cx="10515600" cy="643941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Aspekty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prawne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konieczne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rozważanie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na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etapie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analizy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gotowości</a:t>
            </a:r>
            <a:endParaRPr lang="pl-PL" sz="2400" b="1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B67E3C8-187D-4B00-A6C7-8022622EB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135" y="2204745"/>
            <a:ext cx="10229730" cy="40293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1800" i="0" dirty="0">
                <a:effectLst/>
                <a:latin typeface="+mj-lt"/>
              </a:rPr>
              <a:t>Dowiedz się jakich formalności trzeba dopełnić, żeby sprawnie przeprowadzić transakcję </a:t>
            </a:r>
            <a:br>
              <a:rPr lang="pl-PL" sz="1800" i="0" dirty="0">
                <a:effectLst/>
                <a:latin typeface="+mj-lt"/>
              </a:rPr>
            </a:br>
            <a:r>
              <a:rPr lang="pl-PL" sz="1800" i="0" dirty="0">
                <a:effectLst/>
                <a:latin typeface="+mj-lt"/>
              </a:rPr>
              <a:t>z partnerem z Unii Europejskiej i spoza obszaru Unii. Przypomnij sobie czym się różni sprzedaż wewnątrz Unii Europejskiej od importu i eksportu poza granice Unii.</a:t>
            </a:r>
          </a:p>
          <a:p>
            <a:pPr algn="just"/>
            <a:r>
              <a:rPr lang="pl-PL" sz="1800" dirty="0">
                <a:latin typeface="+mj-lt"/>
              </a:rPr>
              <a:t>Rejestracja jako płatnik VAT EU – skonsultuj z księgową kwestie rozliczenia </a:t>
            </a:r>
            <a:br>
              <a:rPr lang="pl-PL" sz="1800" dirty="0">
                <a:latin typeface="+mj-lt"/>
              </a:rPr>
            </a:br>
            <a:r>
              <a:rPr lang="pl-PL" sz="1800" dirty="0">
                <a:latin typeface="+mj-lt"/>
              </a:rPr>
              <a:t>i zabezpieczenia finansowego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sz="1800" dirty="0">
                <a:latin typeface="+mj-lt"/>
              </a:rPr>
              <a:t>Rejestracja</a:t>
            </a:r>
            <a:r>
              <a:rPr lang="pl-PL" sz="1800" b="0" i="0" dirty="0">
                <a:effectLst/>
                <a:latin typeface="+mj-lt"/>
              </a:rPr>
              <a:t> firmy na </a:t>
            </a:r>
            <a:r>
              <a:rPr lang="pl-PL" sz="1800" b="0" i="0" u="sng" dirty="0">
                <a:effectLst/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Platformie Usług Elektronicznych Skarbowo-Celnych (PUESC)</a:t>
            </a:r>
            <a:endParaRPr lang="pl-PL" sz="1800" b="0" i="0" dirty="0">
              <a:effectLst/>
              <a:latin typeface="+mj-lt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sz="1800" b="0" i="0" dirty="0">
                <a:effectLst/>
                <a:latin typeface="+mj-lt"/>
              </a:rPr>
              <a:t>Uzyskanie numeru EORI, który służy do identyfikacji przedsiębiorców w kontaktach </a:t>
            </a:r>
            <a:br>
              <a:rPr lang="pl-PL" sz="1800" b="0" i="0" dirty="0">
                <a:effectLst/>
                <a:latin typeface="+mj-lt"/>
              </a:rPr>
            </a:br>
            <a:r>
              <a:rPr lang="pl-PL" sz="1800" b="0" i="0" dirty="0">
                <a:effectLst/>
                <a:latin typeface="+mj-lt"/>
              </a:rPr>
              <a:t>z organami celnymi na terytorium całej Unii Europejskiej.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sz="1800" dirty="0">
                <a:latin typeface="+mj-lt"/>
              </a:rPr>
              <a:t>Pomyśl o przygotowaniu stosownych dokumentów</a:t>
            </a:r>
            <a:endParaRPr lang="pl-PL" sz="1800" b="0" i="0" dirty="0"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9174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507C4D-FBA6-40CD-8912-101337522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791" y="644418"/>
            <a:ext cx="10034418" cy="1166627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Wybór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produktu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największym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potencjale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eksportowym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wybranych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z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asortymentu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firmy</a:t>
            </a:r>
            <a:r>
              <a:rPr lang="pl-PL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2400" dirty="0">
              <a:cs typeface="Times New Roman" panose="02020603050405020304" pitchFamily="18" charset="0"/>
            </a:endParaRP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A5F1580-6F7E-4DB2-9248-0E5142AC84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52962"/>
            <a:ext cx="10515600" cy="4060608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Kiedy i gdzie zaprojektować nowy produkt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Cechy produktu i jego jakość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Elementy i akcesoria dodawane do produktu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Wybór opakowania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Produkt czy usługa – dostosowanie wyboru i łączenie produktów i usług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Weryfikacja produktów pod względem ceł</a:t>
            </a:r>
            <a:endParaRPr lang="pl-PL" sz="18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Analiza w kontekście embarga i obecnych wojen handlowych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Certyfikat pochodzenia a kwestie celne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Konieczność weryfikacji transportu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Aspekty prawne ważne przy rozważeniu wyboru produktu i wejściu na rynek zagraniczny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  <a:effectLst/>
              </a:rPr>
              <a:t>Kalkulacja kosztów samego produktu</a:t>
            </a:r>
            <a:endParaRPr lang="pl-PL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7304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5EC70D6-0DF7-48C8-9A9C-89ED55556E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1601" y="1235457"/>
            <a:ext cx="10548797" cy="4758562"/>
          </a:xfrm>
        </p:spPr>
        <p:txBody>
          <a:bodyPr>
            <a:normAutofit/>
          </a:bodyPr>
          <a:lstStyle/>
          <a:p>
            <a:endParaRPr lang="pl-PL" sz="20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pl-PL" sz="20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Decyzję o eksporcie danego produktu należy rozważyć wtedy, gdy:</a:t>
            </a:r>
          </a:p>
          <a:p>
            <a:endParaRPr lang="pl-PL" sz="2000" dirty="0">
              <a:solidFill>
                <a:schemeClr val="tx1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tx1"/>
                </a:solidFill>
                <a:latin typeface="+mj-lt"/>
              </a:rPr>
              <a:t>jest on sprzedawany z sukcesem na rynku krajowym;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tx1"/>
                </a:solidFill>
                <a:latin typeface="+mj-lt"/>
              </a:rPr>
              <a:t>ma atesty i certyfikaty wymagane na nowym rynku;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tx1"/>
                </a:solidFill>
                <a:latin typeface="+mj-lt"/>
              </a:rPr>
              <a:t>uzyskał nagrody i wyróżnienia na targach i wystawach;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tx1"/>
                </a:solidFill>
                <a:latin typeface="+mj-lt"/>
              </a:rPr>
              <a:t>uzyskał pozytywne oceny ze strony potencjalnego importera;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tx1"/>
                </a:solidFill>
                <a:latin typeface="+mj-lt"/>
              </a:rPr>
              <a:t>w trakcie badania rynku zbytu uzyskał pozytywne oceny potencjalnych klientów (nabywców ostatecznych);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tx1"/>
                </a:solidFill>
                <a:latin typeface="+mj-lt"/>
              </a:rPr>
              <a:t>jest porównywalny lub lepszy pod względem jakości od konkurencyjnych produktów dostępnych na rynku docelowym;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tx1"/>
                </a:solidFill>
                <a:latin typeface="+mj-lt"/>
              </a:rPr>
              <a:t>jest oparty na nowoczesnej technologii, patentach itp.</a:t>
            </a:r>
          </a:p>
        </p:txBody>
      </p:sp>
    </p:spTree>
    <p:extLst>
      <p:ext uri="{BB962C8B-B14F-4D97-AF65-F5344CB8AC3E}">
        <p14:creationId xmlns:p14="http://schemas.microsoft.com/office/powerpoint/2010/main" val="40228470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AB5A58-DB3B-4CFB-80C0-FC5D7D36B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9375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Ustalanie przewag </a:t>
            </a:r>
            <a:r>
              <a:rPr lang="pl-PL" sz="2400" b="1" dirty="0" err="1">
                <a:cs typeface="Times New Roman" panose="02020603050405020304" pitchFamily="18" charset="0"/>
              </a:rPr>
              <a:t>pozacenowych</a:t>
            </a:r>
            <a:endParaRPr lang="pl-PL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6D57483-A91F-496D-88F6-17AE67E1C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4213"/>
            <a:ext cx="10515600" cy="4351338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pl-PL" dirty="0">
                <a:latin typeface="+mj-lt"/>
              </a:rPr>
              <a:t>Czy produkt oferuje wartości użytkowe przydatne na danym rynku docelowym? </a:t>
            </a:r>
          </a:p>
          <a:p>
            <a:pPr algn="just">
              <a:lnSpc>
                <a:spcPct val="120000"/>
              </a:lnSpc>
            </a:pPr>
            <a:r>
              <a:rPr lang="pl-PL" dirty="0">
                <a:latin typeface="+mj-lt"/>
              </a:rPr>
              <a:t>Czy liczba wartości użytkowych zawartych w oferowanym produkcie jest większa niż liczba wartości zawartych </a:t>
            </a:r>
            <a:br>
              <a:rPr lang="pl-PL" dirty="0">
                <a:latin typeface="+mj-lt"/>
              </a:rPr>
            </a:br>
            <a:r>
              <a:rPr lang="pl-PL" dirty="0">
                <a:latin typeface="+mj-lt"/>
              </a:rPr>
              <a:t>w produktach konkurencji? </a:t>
            </a:r>
          </a:p>
          <a:p>
            <a:pPr algn="just">
              <a:lnSpc>
                <a:spcPct val="120000"/>
              </a:lnSpc>
            </a:pPr>
            <a:r>
              <a:rPr lang="pl-PL" dirty="0">
                <a:latin typeface="+mj-lt"/>
              </a:rPr>
              <a:t>Które wartości użytkowe zawarte w oferowanym produkcie są niedostępne w wyrobach konkurencji? </a:t>
            </a:r>
          </a:p>
          <a:p>
            <a:pPr algn="just">
              <a:lnSpc>
                <a:spcPct val="120000"/>
              </a:lnSpc>
            </a:pPr>
            <a:r>
              <a:rPr lang="pl-PL" dirty="0">
                <a:latin typeface="+mj-lt"/>
              </a:rPr>
              <a:t>Które wartości użytkowe zawarte w produktach konkurencji są niedostępne w oferowanym przez nas produkcie? </a:t>
            </a:r>
          </a:p>
          <a:p>
            <a:pPr algn="just">
              <a:lnSpc>
                <a:spcPct val="120000"/>
              </a:lnSpc>
            </a:pPr>
            <a:r>
              <a:rPr lang="pl-PL" dirty="0">
                <a:latin typeface="+mj-lt"/>
              </a:rPr>
              <a:t>Czy oferowany produkt zawiera istotne wartości emocjonalne, które mogą być ważne dla nabywcy z danego rynku docelowego?</a:t>
            </a:r>
          </a:p>
          <a:p>
            <a:pPr algn="just">
              <a:lnSpc>
                <a:spcPct val="120000"/>
              </a:lnSpc>
            </a:pPr>
            <a:r>
              <a:rPr lang="pl-PL" dirty="0">
                <a:latin typeface="+mj-lt"/>
              </a:rPr>
              <a:t>Czy produkt został wykonany przy wykorzystaniu nowoczesnej, konkurencyjnej technologii? </a:t>
            </a:r>
          </a:p>
          <a:p>
            <a:pPr algn="just">
              <a:lnSpc>
                <a:spcPct val="120000"/>
              </a:lnSpc>
            </a:pPr>
            <a:r>
              <a:rPr lang="pl-PL" dirty="0">
                <a:latin typeface="+mj-lt"/>
              </a:rPr>
              <a:t>Czy produkt oferuje wyższą jakość niż produkty konkurencji? </a:t>
            </a:r>
          </a:p>
          <a:p>
            <a:pPr algn="just">
              <a:lnSpc>
                <a:spcPct val="120000"/>
              </a:lnSpc>
            </a:pPr>
            <a:r>
              <a:rPr lang="pl-PL" dirty="0">
                <a:latin typeface="+mj-lt"/>
              </a:rPr>
              <a:t>Czy rozwiązania techniczne naszego produktu są chronione patentami, wzornictwo podlega ochronie własności przemysłowej, produkt spełnia wymogi ekologiczne? </a:t>
            </a:r>
          </a:p>
          <a:p>
            <a:pPr algn="just">
              <a:lnSpc>
                <a:spcPct val="120000"/>
              </a:lnSpc>
            </a:pPr>
            <a:r>
              <a:rPr lang="pl-PL" dirty="0">
                <a:latin typeface="+mj-lt"/>
              </a:rPr>
              <a:t>Jakie inne przewagi czy wartości oferuje nasz produkt w porównaniu z produktami konkurencji? </a:t>
            </a:r>
          </a:p>
        </p:txBody>
      </p:sp>
    </p:spTree>
    <p:extLst>
      <p:ext uri="{BB962C8B-B14F-4D97-AF65-F5344CB8AC3E}">
        <p14:creationId xmlns:p14="http://schemas.microsoft.com/office/powerpoint/2010/main" val="135957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E722821-F709-481B-9144-25A8869DF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066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Określenie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celów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eksportowych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głównych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czynników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motywujących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eksport</a:t>
            </a:r>
            <a:endParaRPr lang="pl-PL" sz="2400" dirty="0"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BB8ED96-BE38-412A-B29E-099DCADA3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5360" y="3092270"/>
            <a:ext cx="10378440" cy="2259056"/>
          </a:xfrm>
        </p:spPr>
        <p:txBody>
          <a:bodyPr>
            <a:normAutofit/>
          </a:bodyPr>
          <a:lstStyle/>
          <a:p>
            <a:r>
              <a:rPr lang="pl-PL" sz="2000" dirty="0">
                <a:effectLst/>
              </a:rPr>
              <a:t>Planowanie eksportu krok po kroku</a:t>
            </a:r>
          </a:p>
          <a:p>
            <a:r>
              <a:rPr lang="pl-PL" sz="2000" dirty="0">
                <a:effectLst/>
              </a:rPr>
              <a:t>Weryfikacja motywacji przedsiębiorstwa</a:t>
            </a:r>
          </a:p>
          <a:p>
            <a:r>
              <a:rPr lang="pl-PL" sz="2000" dirty="0">
                <a:effectLst/>
              </a:rPr>
              <a:t>Modele internacjonalizacji przedsiębiorstw</a:t>
            </a:r>
            <a:endParaRPr lang="pl-PL" sz="2000" dirty="0"/>
          </a:p>
          <a:p>
            <a:r>
              <a:rPr lang="pl-PL" sz="2000" dirty="0">
                <a:effectLst/>
              </a:rPr>
              <a:t>Elementy prawno-ekonomiczne, które należy wziąć pod uwagę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9315368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3A03886-5235-48B9-9B7D-4B23C1128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530" y="1162050"/>
            <a:ext cx="10568940" cy="663575"/>
          </a:xfrm>
        </p:spPr>
        <p:txBody>
          <a:bodyPr>
            <a:noAutofit/>
          </a:bodyPr>
          <a:lstStyle/>
          <a:p>
            <a:pPr algn="ctr"/>
            <a:br>
              <a:rPr lang="pl-PL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Kiedy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gdzie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zaprojektować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nowy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produ</a:t>
            </a:r>
            <a:r>
              <a:rPr lang="pl-PL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br>
              <a:rPr lang="pl-PL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A1016A9-377E-4200-8264-3FBA40B09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978" y="1836737"/>
            <a:ext cx="10256044" cy="4351338"/>
          </a:xfrm>
        </p:spPr>
        <p:txBody>
          <a:bodyPr>
            <a:normAutofit/>
          </a:bodyPr>
          <a:lstStyle/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pl-PL" sz="2000" dirty="0"/>
          </a:p>
          <a:p>
            <a:pPr lvl="0"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pl-PL" sz="2000" dirty="0"/>
              <a:t>Korzyści pierwszoplanowe</a:t>
            </a:r>
          </a:p>
          <a:p>
            <a:pPr lvl="0"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pl-PL" sz="2000" dirty="0"/>
              <a:t>Korzyści drugoplanowe</a:t>
            </a:r>
          </a:p>
          <a:p>
            <a:pPr lvl="0"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pl-PL" sz="2000" dirty="0"/>
              <a:t>Eksponowanie kluczowych atrybutów</a:t>
            </a:r>
          </a:p>
          <a:p>
            <a:pPr lvl="0"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pl-PL" sz="2000" dirty="0"/>
              <a:t>Zbadanie percepcji produktu</a:t>
            </a:r>
          </a:p>
          <a:p>
            <a:pPr lvl="0"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pl-PL" sz="2000" dirty="0"/>
              <a:t>Oferowanie usług dodatkowych - Budowanie świadomości - Wszyscy kochają darmowe rzeczy! Umieść swoją markę na koszulkach, długopisach, itp.</a:t>
            </a:r>
          </a:p>
          <a:p>
            <a:pPr lvl="0"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pl-PL" sz="2000" dirty="0"/>
              <a:t>Strategia naśladownictwa </a:t>
            </a:r>
          </a:p>
        </p:txBody>
      </p:sp>
    </p:spTree>
    <p:extLst>
      <p:ext uri="{BB962C8B-B14F-4D97-AF65-F5344CB8AC3E}">
        <p14:creationId xmlns:p14="http://schemas.microsoft.com/office/powerpoint/2010/main" val="19294568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F052C82-C493-46B9-B77D-1AFEF085B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793" y="1153985"/>
            <a:ext cx="9976413" cy="892035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Cechy produktu i jego jakość</a:t>
            </a:r>
          </a:p>
        </p:txBody>
      </p:sp>
      <p:graphicFrame>
        <p:nvGraphicFramePr>
          <p:cNvPr id="6" name="Symbol zastępczy zawartości 5">
            <a:extLst>
              <a:ext uri="{FF2B5EF4-FFF2-40B4-BE49-F238E27FC236}">
                <a16:creationId xmlns:a16="http://schemas.microsoft.com/office/drawing/2014/main" id="{145E7C75-B400-44F2-B038-E7AA32384E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096005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71248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9E56CB7-B81E-4402-B278-9E0463C0C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024" y="1165084"/>
            <a:ext cx="10369952" cy="76471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Estetyka produktu – wybór opakowania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B211309-0AFB-4273-9C68-9F2D31BA7D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498" y="2186972"/>
            <a:ext cx="9815004" cy="26865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400" dirty="0"/>
              <a:t>Estetyka odnosi się do artystycznego elementu kultury. Element ten może dotyczyć form, kolorów, muzyki, designu lub opakowania. Wartości estetyczne różnią się w zależności od kraju. Międzynarodowe firmy muszą być świadome odmiennej estetyki w poszczególnych kulturach. Wartości estetyczne mają wpływ na produkcję i projekty opakowań w przemyśle wytwórczym działającym za granicą. </a:t>
            </a:r>
          </a:p>
        </p:txBody>
      </p:sp>
    </p:spTree>
    <p:extLst>
      <p:ext uri="{BB962C8B-B14F-4D97-AF65-F5344CB8AC3E}">
        <p14:creationId xmlns:p14="http://schemas.microsoft.com/office/powerpoint/2010/main" val="31719153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BC878BE-6750-48F1-919D-9D1B2F427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431" y="6082195"/>
            <a:ext cx="2238887" cy="474562"/>
          </a:xfrm>
        </p:spPr>
        <p:txBody>
          <a:bodyPr>
            <a:normAutofit/>
          </a:bodyPr>
          <a:lstStyle/>
          <a:p>
            <a:r>
              <a:rPr lang="pl-PL" sz="1200" dirty="0"/>
              <a:t>Źródło: </a:t>
            </a:r>
            <a:r>
              <a:rPr lang="pl-PL" sz="1200" dirty="0">
                <a:hlinkClick r:id="rId2"/>
              </a:rPr>
              <a:t>The Logo Company</a:t>
            </a:r>
            <a:endParaRPr lang="pl-PL" sz="1200" dirty="0"/>
          </a:p>
        </p:txBody>
      </p:sp>
      <p:pic>
        <p:nvPicPr>
          <p:cNvPr id="5" name="Symbol zastępczy zawartości 4" descr="Obraz zawierający mapa&#10;&#10;Opis wygenerowany automatycznie">
            <a:extLst>
              <a:ext uri="{FF2B5EF4-FFF2-40B4-BE49-F238E27FC236}">
                <a16:creationId xmlns:a16="http://schemas.microsoft.com/office/drawing/2014/main" id="{AC421EE3-FD0D-4225-B881-DDF5302568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543" y="1057274"/>
            <a:ext cx="5678107" cy="4974023"/>
          </a:xfrm>
        </p:spPr>
      </p:pic>
    </p:spTree>
    <p:extLst>
      <p:ext uri="{BB962C8B-B14F-4D97-AF65-F5344CB8AC3E}">
        <p14:creationId xmlns:p14="http://schemas.microsoft.com/office/powerpoint/2010/main" val="4548860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22F5906-E507-44B6-BAD7-884D4F28A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730" y="1337468"/>
            <a:ext cx="10416540" cy="509588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Weryfikacja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produktów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pod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względem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ceł</a:t>
            </a:r>
            <a:endParaRPr lang="pl-PL" sz="2400" b="1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B400DDA-9D4A-4453-84D6-E64A44476E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89467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000" b="0" i="0" u="none" strike="noStrike" dirty="0">
                <a:effectLst/>
                <a:latin typeface="+mj-lt"/>
              </a:rPr>
              <a:t>Cło, w najprostszym ujęciu, jest podatkiem nakładanym przez państwo na import.</a:t>
            </a:r>
            <a:r>
              <a:rPr lang="pl-PL" sz="2000" b="0" i="0" dirty="0">
                <a:effectLst/>
                <a:latin typeface="+mj-lt"/>
              </a:rPr>
              <a:t> Stanowi opłatę, którą pobiera się w momencie przewozu towaru przez granicę danego kraju </a:t>
            </a:r>
            <a:br>
              <a:rPr lang="pl-PL" sz="2000" b="0" i="0" dirty="0">
                <a:effectLst/>
                <a:latin typeface="+mj-lt"/>
              </a:rPr>
            </a:br>
            <a:r>
              <a:rPr lang="pl-PL" sz="2000" b="0" i="0" dirty="0">
                <a:effectLst/>
                <a:latin typeface="+mj-lt"/>
              </a:rPr>
              <a:t>(np. w ramach wwozu lub tranzytu przez obszar celny).</a:t>
            </a:r>
            <a:r>
              <a:rPr lang="pl-PL" sz="2000" b="0" i="0" dirty="0">
                <a:solidFill>
                  <a:srgbClr val="B01E28"/>
                </a:solidFill>
                <a:effectLst/>
                <a:latin typeface="+mj-lt"/>
              </a:rPr>
              <a:t> </a:t>
            </a:r>
            <a:r>
              <a:rPr lang="pl-PL" sz="2000" b="1" i="0" dirty="0">
                <a:solidFill>
                  <a:srgbClr val="B01E28"/>
                </a:solidFill>
                <a:effectLst/>
                <a:latin typeface="+mj-lt"/>
              </a:rPr>
              <a:t>Cło</a:t>
            </a:r>
            <a:r>
              <a:rPr lang="pl-PL" sz="2000" b="0" i="0" dirty="0">
                <a:solidFill>
                  <a:srgbClr val="B01E28"/>
                </a:solidFill>
                <a:effectLst/>
                <a:latin typeface="+mj-lt"/>
              </a:rPr>
              <a:t> </a:t>
            </a:r>
            <a:r>
              <a:rPr lang="pl-PL" sz="2000" b="0" i="0" dirty="0">
                <a:effectLst/>
                <a:latin typeface="+mj-lt"/>
              </a:rPr>
              <a:t>ma zadanie chronić krajowych producentów i zasilić budżet państwa. Ze względu na kierunek transportu, istnieją </a:t>
            </a:r>
            <a:br>
              <a:rPr lang="pl-PL" sz="2000" b="0" i="0" dirty="0">
                <a:effectLst/>
                <a:latin typeface="+mj-lt"/>
              </a:rPr>
            </a:br>
            <a:r>
              <a:rPr lang="pl-PL" sz="2000" b="0" i="0" dirty="0">
                <a:effectLst/>
                <a:latin typeface="+mj-lt"/>
              </a:rPr>
              <a:t>trzy główne rodzaje cła:</a:t>
            </a:r>
          </a:p>
          <a:p>
            <a:pPr marL="0" indent="0" algn="just">
              <a:spcBef>
                <a:spcPts val="0"/>
              </a:spcBef>
              <a:buNone/>
            </a:pPr>
            <a:endParaRPr lang="pl-PL" sz="2000" b="0" i="0" dirty="0">
              <a:effectLst/>
              <a:latin typeface="+mj-lt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sz="2000" b="1" i="0" dirty="0">
                <a:solidFill>
                  <a:srgbClr val="B01E28"/>
                </a:solidFill>
                <a:effectLst/>
                <a:latin typeface="+mj-lt"/>
              </a:rPr>
              <a:t>Cło importowe</a:t>
            </a:r>
            <a:endParaRPr lang="pl-PL" sz="2000" b="0" i="0" dirty="0">
              <a:solidFill>
                <a:srgbClr val="B01E28"/>
              </a:solidFill>
              <a:effectLst/>
              <a:latin typeface="+mj-lt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sz="2000" b="1" i="0" dirty="0">
                <a:solidFill>
                  <a:srgbClr val="B01E28"/>
                </a:solidFill>
                <a:effectLst/>
                <a:latin typeface="+mj-lt"/>
              </a:rPr>
              <a:t>Cło eksportowe</a:t>
            </a:r>
            <a:endParaRPr lang="pl-PL" sz="2000" b="0" i="0" dirty="0">
              <a:solidFill>
                <a:srgbClr val="B01E28"/>
              </a:solidFill>
              <a:effectLst/>
              <a:latin typeface="+mj-lt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sz="2000" b="1" i="0" dirty="0">
                <a:solidFill>
                  <a:srgbClr val="B01E28"/>
                </a:solidFill>
                <a:effectLst/>
                <a:latin typeface="+mj-lt"/>
              </a:rPr>
              <a:t>Cło tranzytowe</a:t>
            </a:r>
          </a:p>
          <a:p>
            <a:pPr marL="0" indent="0" algn="just">
              <a:spcBef>
                <a:spcPts val="0"/>
              </a:spcBef>
              <a:buNone/>
            </a:pPr>
            <a:endParaRPr lang="pl-PL" sz="2000" b="0" i="0" dirty="0">
              <a:solidFill>
                <a:srgbClr val="B01E28"/>
              </a:solidFill>
              <a:effectLst/>
              <a:latin typeface="+mj-lt"/>
            </a:endParaRPr>
          </a:p>
          <a:p>
            <a:pPr marL="0" indent="0" algn="just">
              <a:buNone/>
            </a:pPr>
            <a:r>
              <a:rPr lang="pl-PL" sz="2000" b="0" i="0" dirty="0">
                <a:effectLst/>
                <a:latin typeface="+mj-lt"/>
              </a:rPr>
              <a:t>Cła nakłada się w celu zasilenia budżetu, ochrony lokalnego rynku lub wpływaniu </a:t>
            </a:r>
            <a:br>
              <a:rPr lang="pl-PL" sz="2000" b="0" i="0" dirty="0">
                <a:effectLst/>
                <a:latin typeface="+mj-lt"/>
              </a:rPr>
            </a:br>
            <a:r>
              <a:rPr lang="pl-PL" sz="2000" b="0" i="0" dirty="0">
                <a:effectLst/>
                <a:latin typeface="+mj-lt"/>
              </a:rPr>
              <a:t>na zagraniczne rynki (to zastosowanie cła może prowadzić do wojen celnych).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pl-PL" sz="2000" dirty="0">
              <a:latin typeface="+mj-lt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pl-PL" sz="2000" dirty="0">
              <a:latin typeface="+mj-lt"/>
            </a:endParaRPr>
          </a:p>
          <a:p>
            <a:endParaRPr lang="pl-PL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98505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230312-0F25-42EF-B974-21F7BE9C9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810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Analiza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w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kontekście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embarga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obecnych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wojen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handlowych</a:t>
            </a:r>
            <a:br>
              <a:rPr lang="pl-PL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</a:rPr>
            </a:br>
            <a:endParaRPr lang="pl-PL" sz="2400" b="1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17B71F3-DCF7-4F34-A89B-DF21020EB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1104" y="2885844"/>
            <a:ext cx="9249791" cy="3639221"/>
          </a:xfrm>
        </p:spPr>
        <p:txBody>
          <a:bodyPr>
            <a:normAutofit/>
          </a:bodyPr>
          <a:lstStyle/>
          <a:p>
            <a:pPr marL="0" lvl="0" indent="0" algn="ctr">
              <a:buSzPts val="1000"/>
              <a:buNone/>
              <a:tabLst>
                <a:tab pos="457200" algn="l"/>
              </a:tabLst>
            </a:pPr>
            <a:r>
              <a:rPr lang="pl-PL" sz="2000" b="1" dirty="0">
                <a:effectLst/>
                <a:ea typeface="Arial Unicode MS"/>
              </a:rPr>
              <a:t>Niemcy </a:t>
            </a:r>
            <a:r>
              <a:rPr lang="pl-PL" sz="2000" dirty="0">
                <a:effectLst/>
                <a:ea typeface="Arial Unicode MS"/>
              </a:rPr>
              <a:t>są największym </a:t>
            </a:r>
            <a:r>
              <a:rPr lang="pl-PL" sz="2000" b="1" dirty="0">
                <a:effectLst/>
                <a:ea typeface="Arial Unicode MS"/>
              </a:rPr>
              <a:t>partnerem handlowym </a:t>
            </a:r>
            <a:r>
              <a:rPr lang="pl-PL" sz="2000" dirty="0">
                <a:effectLst/>
                <a:ea typeface="Arial Unicode MS"/>
              </a:rPr>
              <a:t>Polski w eksporcie.</a:t>
            </a:r>
          </a:p>
          <a:p>
            <a:pPr marL="0" lvl="0" indent="0" algn="ctr">
              <a:buSzPts val="1000"/>
              <a:buNone/>
              <a:tabLst>
                <a:tab pos="457200" algn="l"/>
              </a:tabLst>
            </a:pPr>
            <a:endParaRPr lang="pl-PL" sz="2000" dirty="0">
              <a:effectLst/>
              <a:ea typeface="Arial Unicode MS"/>
            </a:endParaRPr>
          </a:p>
          <a:p>
            <a:pPr marL="0" lvl="0" indent="0" algn="ctr">
              <a:buSzPts val="1000"/>
              <a:buNone/>
              <a:tabLst>
                <a:tab pos="457200" algn="l"/>
              </a:tabLst>
            </a:pPr>
            <a:r>
              <a:rPr lang="pl-PL" sz="2000" dirty="0">
                <a:effectLst/>
                <a:ea typeface="Arial Unicode MS"/>
              </a:rPr>
              <a:t>W marcu 2022 </a:t>
            </a:r>
            <a:r>
              <a:rPr lang="pl-PL" sz="2000" b="1" dirty="0">
                <a:effectLst/>
                <a:ea typeface="Arial Unicode MS"/>
              </a:rPr>
              <a:t>Rosja</a:t>
            </a:r>
            <a:r>
              <a:rPr lang="pl-PL" sz="2000" dirty="0">
                <a:effectLst/>
                <a:ea typeface="Arial Unicode MS"/>
              </a:rPr>
              <a:t> stała się najbardziej obłożonym </a:t>
            </a:r>
            <a:r>
              <a:rPr lang="pl-PL" sz="2000" b="1" dirty="0">
                <a:effectLst/>
                <a:ea typeface="Arial Unicode MS"/>
              </a:rPr>
              <a:t>sankcjami</a:t>
            </a:r>
            <a:r>
              <a:rPr lang="pl-PL" sz="2000" dirty="0">
                <a:effectLst/>
                <a:ea typeface="Arial Unicode MS"/>
              </a:rPr>
              <a:t> krajem </a:t>
            </a:r>
            <a:br>
              <a:rPr lang="pl-PL" sz="2000" dirty="0">
                <a:effectLst/>
                <a:ea typeface="Arial Unicode MS"/>
              </a:rPr>
            </a:br>
            <a:r>
              <a:rPr lang="pl-PL" sz="2000" dirty="0">
                <a:effectLst/>
                <a:ea typeface="Arial Unicode MS"/>
              </a:rPr>
              <a:t>na świecie, wyprzedzając Iran i Koreę Północną!</a:t>
            </a:r>
          </a:p>
          <a:p>
            <a:pPr marL="0" lvl="0" indent="0" algn="ctr">
              <a:buSzPts val="1000"/>
              <a:buNone/>
              <a:tabLst>
                <a:tab pos="457200" algn="l"/>
              </a:tabLst>
            </a:pPr>
            <a:endParaRPr lang="pl-PL" sz="2000" dirty="0">
              <a:ea typeface="Arial Unicode MS"/>
            </a:endParaRPr>
          </a:p>
          <a:p>
            <a:pPr marL="0" lvl="0" indent="0" algn="ctr">
              <a:buSzPts val="1000"/>
              <a:buNone/>
              <a:tabLst>
                <a:tab pos="457200" algn="l"/>
              </a:tabLst>
            </a:pPr>
            <a:endParaRPr lang="pl-PL" sz="2000" dirty="0">
              <a:effectLst/>
              <a:ea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452000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41D99E-9461-4A76-B5D4-A4DDBEC74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9646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Certyfikat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pochodzenia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kwestie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celne</a:t>
            </a:r>
            <a:br>
              <a:rPr lang="pl-PL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2400" b="1" dirty="0">
              <a:cs typeface="Times New Roman" panose="02020603050405020304" pitchFamily="18" charset="0"/>
            </a:endParaRPr>
          </a:p>
        </p:txBody>
      </p:sp>
      <p:pic>
        <p:nvPicPr>
          <p:cNvPr id="6" name="Multimedia online 5" title="What is a certificate of origin?">
            <a:hlinkClick r:id="" action="ppaction://media"/>
            <a:extLst>
              <a:ext uri="{FF2B5EF4-FFF2-40B4-BE49-F238E27FC236}">
                <a16:creationId xmlns:a16="http://schemas.microsoft.com/office/drawing/2014/main" id="{3750CE66-0E1A-476B-8A1A-C9D9B7848A01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45519" y="1610195"/>
            <a:ext cx="770096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70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B1D5FD6-A44C-485C-91A2-6C5B97546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1003" y="831135"/>
            <a:ext cx="9089994" cy="856187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Koniecznoś</a:t>
            </a:r>
            <a:r>
              <a:rPr lang="pl-PL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ć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weryfikacji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transport</a:t>
            </a:r>
            <a:r>
              <a:rPr lang="pl-PL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pl-PL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017BE81-7FD9-4B50-8B4E-EB2895AEDD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555" y="2880328"/>
            <a:ext cx="5166389" cy="4351338"/>
          </a:xfrm>
        </p:spPr>
        <p:txBody>
          <a:bodyPr>
            <a:noAutofit/>
          </a:bodyPr>
          <a:lstStyle/>
          <a:p>
            <a:pPr marL="0" lvl="0" indent="0" algn="just">
              <a:lnSpc>
                <a:spcPct val="100000"/>
              </a:lnSpc>
              <a:buSzPts val="1000"/>
              <a:buNone/>
              <a:tabLst>
                <a:tab pos="457200" algn="l"/>
              </a:tabLst>
            </a:pPr>
            <a:r>
              <a:rPr lang="pl-PL" sz="1200" b="1" dirty="0"/>
              <a:t>Organizacja transportu uzależniona jest od tego po czyjej stronie leży gestia transportowa, a to wynika z określenia warunków dostawy, w tym wyboru np. formuły handlowej (INCOTERMS) </a:t>
            </a:r>
            <a:br>
              <a:rPr lang="pl-PL" sz="1200" b="1" dirty="0"/>
            </a:br>
            <a:r>
              <a:rPr lang="pl-PL" sz="1200" b="1" dirty="0"/>
              <a:t>w oparciu, o którą będzie realizowana transakcja.</a:t>
            </a:r>
          </a:p>
          <a:p>
            <a:pPr marL="0" lvl="0" indent="0" algn="just">
              <a:lnSpc>
                <a:spcPct val="100000"/>
              </a:lnSpc>
              <a:buSzPts val="1000"/>
              <a:buNone/>
              <a:tabLst>
                <a:tab pos="457200" algn="l"/>
              </a:tabLst>
            </a:pPr>
            <a:r>
              <a:rPr lang="pl-PL" sz="1200" dirty="0">
                <a:solidFill>
                  <a:srgbClr val="232323"/>
                </a:solidFill>
              </a:rPr>
              <a:t>Co do zasady przewoźnicy i spedytorzy są wyłączeni </a:t>
            </a:r>
            <a:br>
              <a:rPr lang="pl-PL" sz="1200" dirty="0">
                <a:solidFill>
                  <a:srgbClr val="232323"/>
                </a:solidFill>
              </a:rPr>
            </a:br>
            <a:r>
              <a:rPr lang="pl-PL" sz="1200" dirty="0">
                <a:solidFill>
                  <a:srgbClr val="232323"/>
                </a:solidFill>
              </a:rPr>
              <a:t>ze stosowania reguł </a:t>
            </a:r>
            <a:r>
              <a:rPr lang="pl-PL" sz="1200" dirty="0" err="1">
                <a:solidFill>
                  <a:srgbClr val="232323"/>
                </a:solidFill>
              </a:rPr>
              <a:t>Incoterms</a:t>
            </a:r>
            <a:r>
              <a:rPr lang="pl-PL" sz="1200" dirty="0">
                <a:solidFill>
                  <a:srgbClr val="232323"/>
                </a:solidFill>
              </a:rPr>
              <a:t>. Z zakresie ich odpowiedzialności </a:t>
            </a:r>
            <a:br>
              <a:rPr lang="pl-PL" sz="1200" dirty="0">
                <a:solidFill>
                  <a:srgbClr val="232323"/>
                </a:solidFill>
              </a:rPr>
            </a:br>
            <a:r>
              <a:rPr lang="pl-PL" sz="1200" dirty="0">
                <a:solidFill>
                  <a:srgbClr val="232323"/>
                </a:solidFill>
              </a:rPr>
              <a:t>za wykonanie usługi transportowej mają zastosowanie przepisy szeroko pojętego prawa transportowego (Konwencji CMR i prawa lokalnego, </a:t>
            </a:r>
            <a:br>
              <a:rPr lang="pl-PL" sz="1200" dirty="0">
                <a:solidFill>
                  <a:srgbClr val="232323"/>
                </a:solidFill>
              </a:rPr>
            </a:br>
            <a:r>
              <a:rPr lang="pl-PL" sz="1200" dirty="0">
                <a:solidFill>
                  <a:srgbClr val="232323"/>
                </a:solidFill>
              </a:rPr>
              <a:t>w przypadku Polski – ustawy Prawo przewozowe). Niemniej działając </a:t>
            </a:r>
            <a:br>
              <a:rPr lang="pl-PL" sz="1200" dirty="0">
                <a:solidFill>
                  <a:srgbClr val="232323"/>
                </a:solidFill>
              </a:rPr>
            </a:br>
            <a:r>
              <a:rPr lang="pl-PL" sz="1200" dirty="0">
                <a:solidFill>
                  <a:srgbClr val="232323"/>
                </a:solidFill>
              </a:rPr>
              <a:t>w branży TSL warto jest  znać reguły </a:t>
            </a:r>
            <a:r>
              <a:rPr lang="pl-PL" sz="1200" dirty="0" err="1">
                <a:solidFill>
                  <a:srgbClr val="232323"/>
                </a:solidFill>
              </a:rPr>
              <a:t>Incoterms</a:t>
            </a:r>
            <a:r>
              <a:rPr lang="pl-PL" sz="1200" dirty="0">
                <a:solidFill>
                  <a:srgbClr val="232323"/>
                </a:solidFill>
              </a:rPr>
              <a:t>, by wiedzieć na jakich zasadach działają klienci zlecający przewozu.</a:t>
            </a:r>
          </a:p>
          <a:p>
            <a:endParaRPr lang="pl-PL" sz="2000" dirty="0">
              <a:latin typeface="Nunito Sans" pitchFamily="2" charset="-18"/>
            </a:endParaRP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40D015C-403E-4BE8-9092-FA6BB178FE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5057" y="1687322"/>
            <a:ext cx="5166388" cy="435133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pl-PL" sz="1200" b="1" dirty="0"/>
              <a:t>Przykład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pl-PL" sz="1200" dirty="0"/>
              <a:t>Eksporter art. przemysłowych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pl-PL" sz="1200" dirty="0"/>
              <a:t>Producent systemów oświetlenia zewnętrznego i wewnętrznego w wyniku skutecznego pozyskiwania kontrahentów podpisał kontrakt z firmą niemiecką, w którym doprecyzowano warunki dostawy na bazie CPT INCOTERMS 2010 (wersja obowiązująca aktualnie INCOTERMS 2020), zgodnie z którą sprzedający dostarcza towar do przewoźnika lub innej wyznaczonej osoby, oraz opłaca koszty przewozu.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pl-PL" sz="1200" dirty="0"/>
              <a:t>Dzięki pomocy doradcy przy określaniu bazy dostawy, eksporter uzyskał informacje nie tylko o wszystkich zobowiązaniach jakie leżą po jego stronie przy CPT 2010, ale także w jakim miejscu ryzyko przechodzi </a:t>
            </a:r>
            <a:br>
              <a:rPr lang="pl-PL" sz="1200" dirty="0"/>
            </a:br>
            <a:r>
              <a:rPr lang="pl-PL" sz="1200" dirty="0"/>
              <a:t>ze sprzedającego na kupującego, i od którego momentu ryzyko za towar będący przedmiotem kontraktu przechodzi na stronę kupującego. </a:t>
            </a:r>
            <a:br>
              <a:rPr lang="pl-PL" sz="1200" dirty="0"/>
            </a:br>
            <a:r>
              <a:rPr lang="pl-PL" sz="1200" dirty="0"/>
              <a:t>W związku z powyższym importer otrzymał informację od eksportera, że odpowiedzialność za towar podczas transportu na głównej drodze przewozu leży po stronie kupującego, a ten, jeśli chce zminimalizować ryzyko na jakie narażony jest towar podczas transportu, musi we własnym zakresie ubezpieczyć ten towar.</a:t>
            </a:r>
          </a:p>
        </p:txBody>
      </p:sp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5DD600C5-16CF-8D3E-B90E-C7E64756E5B7}"/>
              </a:ext>
            </a:extLst>
          </p:cNvPr>
          <p:cNvCxnSpPr/>
          <p:nvPr/>
        </p:nvCxnSpPr>
        <p:spPr>
          <a:xfrm>
            <a:off x="6096000" y="1947863"/>
            <a:ext cx="0" cy="3549650"/>
          </a:xfrm>
          <a:prstGeom prst="line">
            <a:avLst/>
          </a:prstGeom>
          <a:ln w="28575">
            <a:solidFill>
              <a:srgbClr val="B01E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2859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C7D068-C050-4DBB-B860-040891D60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638" y="1044236"/>
            <a:ext cx="10270724" cy="1070314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Aspekty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prawne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ważne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przy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rozważeniu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wyboru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produktu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wejściu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na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rynek</a:t>
            </a:r>
            <a:r>
              <a:rPr lang="en-US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zagraniczny</a:t>
            </a:r>
            <a:endParaRPr lang="pl-PL" sz="2400" b="1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899B18D-14ED-45FD-86FE-A9A90F4600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5631"/>
            <a:ext cx="10515600" cy="435133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00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pl-PL" sz="1400" dirty="0">
              <a:latin typeface="+mj-lt"/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pl-PL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ZAWSZE! Pamiętaj o sprawdzeniu kontrahenta – weryfikacja i właściwy dobór partnera handlowego to podstawa:</a:t>
            </a:r>
            <a:endParaRPr lang="pl-PL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pl-PL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Poproś o weryfikację ZBH (jeśli jest na miejscu) lub skorzystaj z IOB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pl-PL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Sprawdź adres np. na Google </a:t>
            </a:r>
            <a:r>
              <a:rPr lang="pl-PL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Maps</a:t>
            </a:r>
            <a:endParaRPr lang="pl-PL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pl-PL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Poproś o referencje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pl-PL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Zweryfikuj certyfikaty u źródła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pl-PL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Spróbuj dotrzeć do sprawozdań finansowych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pl-PL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Ostatecznie możesz skorzystać z usług wywiadowni gospodarczych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pl-PL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Ustal jasne cele jakie partner ma za zadanie osiągnąć (obrót, poziom inwestycji w marketing itd.)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pl-PL" sz="1400" b="1" dirty="0">
                <a:latin typeface="+mj-lt"/>
              </a:rPr>
              <a:t>Ubezpieczenie od ryzyka związanego z transakcją, w tym np. gwarancje związane z wykonaniem kontraktu </a:t>
            </a:r>
          </a:p>
          <a:p>
            <a:pPr marL="0" lvl="0" indent="0">
              <a:lnSpc>
                <a:spcPct val="100000"/>
              </a:lnSpc>
              <a:buSzPts val="1000"/>
              <a:buNone/>
              <a:tabLst>
                <a:tab pos="457200" algn="l"/>
              </a:tabLst>
            </a:pPr>
            <a:r>
              <a:rPr lang="pl-PL" sz="1400" b="1" dirty="0">
                <a:latin typeface="+mj-lt"/>
              </a:rPr>
              <a:t>Warunki dostawy</a:t>
            </a:r>
            <a:endParaRPr lang="pl-PL" sz="1400" b="1" dirty="0">
              <a:effectLst/>
              <a:latin typeface="+mj-lt"/>
              <a:ea typeface="Arial Unicode MS"/>
            </a:endParaRPr>
          </a:p>
          <a:p>
            <a:pPr>
              <a:lnSpc>
                <a:spcPct val="100000"/>
              </a:lnSpc>
            </a:pPr>
            <a:endParaRPr lang="pl-PL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08697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A355670F-4B56-C191-F954-F9EB2C78FE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7203125"/>
              </p:ext>
            </p:extLst>
          </p:nvPr>
        </p:nvGraphicFramePr>
        <p:xfrm>
          <a:off x="1377826" y="1731702"/>
          <a:ext cx="8826048" cy="4544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ytuł 1">
            <a:extLst>
              <a:ext uri="{FF2B5EF4-FFF2-40B4-BE49-F238E27FC236}">
                <a16:creationId xmlns:a16="http://schemas.microsoft.com/office/drawing/2014/main" id="{79C61022-D9EF-4E0F-041A-E7184F7EA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2292" y="773906"/>
            <a:ext cx="7027416" cy="1325563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Kalkulacja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kosztów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samego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produktu</a:t>
            </a:r>
            <a:endParaRPr lang="pl-PL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107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>
                <a16:creationId xmlns:a16="http://schemas.microsoft.com/office/drawing/2014/main" id="{095A4216-AED5-13BB-5AC3-36174D6F230F}"/>
              </a:ext>
            </a:extLst>
          </p:cNvPr>
          <p:cNvSpPr txBox="1">
            <a:spLocks/>
          </p:cNvSpPr>
          <p:nvPr/>
        </p:nvSpPr>
        <p:spPr>
          <a:xfrm>
            <a:off x="696686" y="1283774"/>
            <a:ext cx="4034317" cy="25198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err="1">
                <a:cs typeface="Times New Roman" panose="02020603050405020304" pitchFamily="18" charset="0"/>
              </a:rPr>
              <a:t>Planowanie</a:t>
            </a:r>
            <a:r>
              <a:rPr lang="en-US" sz="2400" b="1" dirty="0"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cs typeface="Times New Roman" panose="02020603050405020304" pitchFamily="18" charset="0"/>
              </a:rPr>
              <a:t>eksportu</a:t>
            </a:r>
            <a:r>
              <a:rPr lang="en-US" sz="2400" b="1" dirty="0">
                <a:cs typeface="Times New Roman" panose="02020603050405020304" pitchFamily="18" charset="0"/>
              </a:rPr>
              <a:t> </a:t>
            </a:r>
            <a:br>
              <a:rPr lang="pl-PL" sz="2400" b="1" dirty="0">
                <a:cs typeface="Times New Roman" panose="02020603050405020304" pitchFamily="18" charset="0"/>
              </a:rPr>
            </a:br>
            <a:r>
              <a:rPr lang="en-US" sz="2400" b="1" dirty="0" err="1">
                <a:cs typeface="Times New Roman" panose="02020603050405020304" pitchFamily="18" charset="0"/>
              </a:rPr>
              <a:t>krok</a:t>
            </a:r>
            <a:r>
              <a:rPr lang="en-US" sz="2400" b="1" dirty="0">
                <a:cs typeface="Times New Roman" panose="02020603050405020304" pitchFamily="18" charset="0"/>
              </a:rPr>
              <a:t> po </a:t>
            </a:r>
            <a:r>
              <a:rPr lang="en-US" sz="2400" b="1" dirty="0" err="1">
                <a:cs typeface="Times New Roman" panose="02020603050405020304" pitchFamily="18" charset="0"/>
              </a:rPr>
              <a:t>kroku</a:t>
            </a:r>
            <a:endParaRPr lang="en-US" sz="2400" b="1" dirty="0">
              <a:cs typeface="Times New Roman" panose="02020603050405020304" pitchFamily="18" charset="0"/>
            </a:endParaRPr>
          </a:p>
        </p:txBody>
      </p:sp>
      <p:pic>
        <p:nvPicPr>
          <p:cNvPr id="5" name="Symbol zastępczy zawartości 7" descr="Kroki taneczne z wypełnieniem pełnym">
            <a:extLst>
              <a:ext uri="{FF2B5EF4-FFF2-40B4-BE49-F238E27FC236}">
                <a16:creationId xmlns:a16="http://schemas.microsoft.com/office/drawing/2014/main" id="{E7994A71-ED2F-7E9B-7D52-6E9A675C86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4916" y="1071545"/>
            <a:ext cx="4883828" cy="488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2052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2A597BE-D4DB-411E-866C-F0EE1A0A2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938" y="742491"/>
            <a:ext cx="10630124" cy="1186321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solidFill>
                  <a:srgbClr val="232323"/>
                </a:solidFill>
                <a:ea typeface="Times New Roman" panose="02020603050405020304" pitchFamily="18" charset="0"/>
              </a:rPr>
              <a:t>	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Badania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rynków</a:t>
            </a:r>
            <a:r>
              <a:rPr lang="en-US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zagranicznyc</a:t>
            </a:r>
            <a:r>
              <a:rPr lang="pl-PL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pl-PL" sz="2400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31F1639-2BF3-4D70-AF17-4D404AABC5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457450"/>
            <a:ext cx="10515600" cy="1500187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200" dirty="0">
                <a:solidFill>
                  <a:schemeClr val="tx1"/>
                </a:solidFill>
                <a:effectLst/>
              </a:rPr>
              <a:t>Metody badania rynku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200" dirty="0">
                <a:solidFill>
                  <a:schemeClr val="tx1"/>
                </a:solidFill>
                <a:effectLst/>
              </a:rPr>
              <a:t>Zakres badania rynku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200" dirty="0">
                <a:solidFill>
                  <a:schemeClr val="tx1"/>
                </a:solidFill>
                <a:effectLst/>
              </a:rPr>
              <a:t>Wykorzystanie </a:t>
            </a:r>
            <a:r>
              <a:rPr lang="pl-PL" sz="2200" dirty="0">
                <a:solidFill>
                  <a:schemeClr val="tx1"/>
                </a:solidFill>
              </a:rPr>
              <a:t>I</a:t>
            </a:r>
            <a:r>
              <a:rPr lang="pl-PL" sz="2200" dirty="0">
                <a:solidFill>
                  <a:schemeClr val="tx1"/>
                </a:solidFill>
                <a:effectLst/>
              </a:rPr>
              <a:t>nternetu</a:t>
            </a:r>
            <a:endParaRPr lang="pl-PL" sz="22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200" dirty="0">
                <a:solidFill>
                  <a:schemeClr val="tx1"/>
                </a:solidFill>
                <a:effectLst/>
              </a:rPr>
              <a:t>Zlecenie organizacjom zewnętrznym opracowania badania rynku</a:t>
            </a:r>
            <a:endParaRPr lang="pl-PL" sz="22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200" dirty="0">
                <a:solidFill>
                  <a:schemeClr val="tx1"/>
                </a:solidFill>
                <a:effectLst/>
              </a:rPr>
              <a:t>Wybór właściwych organizacji do wykonania badania rynku</a:t>
            </a:r>
            <a:endParaRPr lang="pl-PL" sz="22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200" dirty="0">
                <a:solidFill>
                  <a:schemeClr val="tx1"/>
                </a:solidFill>
                <a:effectLst/>
              </a:rPr>
              <a:t>Rola doradcy zewnętrznego przy wyborze ostatecznego rynku</a:t>
            </a:r>
            <a:endParaRPr lang="pl-PL" sz="22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200" dirty="0">
                <a:solidFill>
                  <a:schemeClr val="tx1"/>
                </a:solidFill>
                <a:effectLst/>
              </a:rPr>
              <a:t>Doradcy i konsultanci zewnętrzni dostępni przez organizacje rządowe </a:t>
            </a:r>
            <a:br>
              <a:rPr lang="pl-PL" sz="2200" dirty="0">
                <a:solidFill>
                  <a:schemeClr val="tx1"/>
                </a:solidFill>
                <a:effectLst/>
              </a:rPr>
            </a:br>
            <a:r>
              <a:rPr lang="pl-PL" sz="2200" dirty="0">
                <a:solidFill>
                  <a:schemeClr val="tx1"/>
                </a:solidFill>
                <a:effectLst/>
              </a:rPr>
              <a:t>i pozarządowe</a:t>
            </a:r>
            <a:endParaRPr lang="pl-PL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5963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FA0EF18-F9F5-4C61-ACF1-53FF8092C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076" y="1487842"/>
            <a:ext cx="10261847" cy="802921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Metody i zakres badań rynku z wykorzystaniem Internetu</a:t>
            </a:r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15ED91AB-540F-4397-B86C-D0C040AD6B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9093600"/>
              </p:ext>
            </p:extLst>
          </p:nvPr>
        </p:nvGraphicFramePr>
        <p:xfrm>
          <a:off x="838199" y="148784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37725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69CFD5E-F456-4F8E-B9D1-65D87E858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092" y="997654"/>
            <a:ext cx="9809813" cy="671357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Zlecenie organizacjom zewnętrznym opracowania badania rynku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C4076A8F-7374-4516-9FA7-095CA78230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5065318"/>
              </p:ext>
            </p:extLst>
          </p:nvPr>
        </p:nvGraphicFramePr>
        <p:xfrm>
          <a:off x="1014646" y="1746001"/>
          <a:ext cx="10162706" cy="42009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55169">
                  <a:extLst>
                    <a:ext uri="{9D8B030D-6E8A-4147-A177-3AD203B41FA5}">
                      <a16:colId xmlns:a16="http://schemas.microsoft.com/office/drawing/2014/main" val="1986221605"/>
                    </a:ext>
                  </a:extLst>
                </a:gridCol>
                <a:gridCol w="2800350">
                  <a:extLst>
                    <a:ext uri="{9D8B030D-6E8A-4147-A177-3AD203B41FA5}">
                      <a16:colId xmlns:a16="http://schemas.microsoft.com/office/drawing/2014/main" val="2336767412"/>
                    </a:ext>
                  </a:extLst>
                </a:gridCol>
                <a:gridCol w="1964531">
                  <a:extLst>
                    <a:ext uri="{9D8B030D-6E8A-4147-A177-3AD203B41FA5}">
                      <a16:colId xmlns:a16="http://schemas.microsoft.com/office/drawing/2014/main" val="4219573698"/>
                    </a:ext>
                  </a:extLst>
                </a:gridCol>
                <a:gridCol w="2142656">
                  <a:extLst>
                    <a:ext uri="{9D8B030D-6E8A-4147-A177-3AD203B41FA5}">
                      <a16:colId xmlns:a16="http://schemas.microsoft.com/office/drawing/2014/main" val="372413055"/>
                    </a:ext>
                  </a:extLst>
                </a:gridCol>
              </a:tblGrid>
              <a:tr h="464555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solidFill>
                            <a:schemeClr val="bg1"/>
                          </a:solidFill>
                        </a:rPr>
                        <a:t>Rodzaj badania</a:t>
                      </a:r>
                      <a:endParaRPr lang="pl-PL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solidFill>
                            <a:schemeClr val="bg1"/>
                          </a:solidFill>
                        </a:rPr>
                        <a:t>Charakter </a:t>
                      </a:r>
                      <a:br>
                        <a:rPr lang="pl-PL" sz="1400" b="1" dirty="0">
                          <a:solidFill>
                            <a:schemeClr val="bg1"/>
                          </a:solidFill>
                        </a:rPr>
                      </a:br>
                      <a:r>
                        <a:rPr lang="pl-PL" sz="1400" b="1" dirty="0">
                          <a:solidFill>
                            <a:schemeClr val="bg1"/>
                          </a:solidFill>
                        </a:rPr>
                        <a:t>dostarczanych informacji</a:t>
                      </a:r>
                      <a:endParaRPr lang="pl-PL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solidFill>
                            <a:schemeClr val="bg1"/>
                          </a:solidFill>
                        </a:rPr>
                        <a:t>Czas realizacji</a:t>
                      </a:r>
                      <a:endParaRPr lang="pl-PL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solidFill>
                            <a:schemeClr val="bg1"/>
                          </a:solidFill>
                        </a:rPr>
                        <a:t>Szacunkowy koszt </a:t>
                      </a:r>
                    </a:p>
                    <a:p>
                      <a:pPr algn="ctr"/>
                      <a:r>
                        <a:rPr lang="pl-PL" sz="1400" b="1" dirty="0">
                          <a:solidFill>
                            <a:schemeClr val="bg1"/>
                          </a:solidFill>
                        </a:rPr>
                        <a:t>(w PLN)</a:t>
                      </a:r>
                      <a:endParaRPr lang="pl-PL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223500"/>
                  </a:ext>
                </a:extLst>
              </a:tr>
              <a:tr h="492918">
                <a:tc>
                  <a:txBody>
                    <a:bodyPr/>
                    <a:lstStyle/>
                    <a:p>
                      <a:r>
                        <a:rPr lang="pl-PL" sz="1200" dirty="0"/>
                        <a:t>Studia źródeł wtórnych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200" dirty="0"/>
                        <a:t>głównie ilościowe </a:t>
                      </a:r>
                      <a:br>
                        <a:rPr lang="pl-PL" sz="1200" dirty="0"/>
                      </a:br>
                      <a:r>
                        <a:rPr lang="pl-PL" sz="1200" dirty="0"/>
                        <a:t>(na ogół bardzo ogólne)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2-4 tyg.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1 000 – 20 000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9732885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pl-PL" sz="1200" dirty="0"/>
                        <a:t>Zogniskowane wywiady grupowe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200" dirty="0"/>
                        <a:t>jakościowe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 3-6 tyg.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10 000 – 15 000 </a:t>
                      </a:r>
                      <a:br>
                        <a:rPr lang="pl-PL" sz="1200" dirty="0"/>
                      </a:br>
                      <a:r>
                        <a:rPr lang="pl-PL" sz="1200" dirty="0"/>
                        <a:t>(za jedną grupę)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68959348"/>
                  </a:ext>
                </a:extLst>
              </a:tr>
              <a:tr h="478632">
                <a:tc>
                  <a:txBody>
                    <a:bodyPr/>
                    <a:lstStyle/>
                    <a:p>
                      <a:r>
                        <a:rPr lang="pl-PL" sz="1200" dirty="0"/>
                        <a:t>Sondaż </a:t>
                      </a:r>
                      <a:br>
                        <a:rPr lang="pl-PL" sz="1200" dirty="0"/>
                      </a:br>
                      <a:r>
                        <a:rPr lang="pl-PL" sz="1200" dirty="0"/>
                        <a:t>(n=1000 osób lub gospodarstw domowych)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/>
                        <a:t>głównie ilościowe </a:t>
                      </a:r>
                      <a:br>
                        <a:rPr lang="pl-PL" sz="1200" dirty="0"/>
                      </a:br>
                      <a:r>
                        <a:rPr lang="pl-PL" sz="1200" dirty="0"/>
                        <a:t>(zazwyczaj bardzo szczegółowe)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8-12 tyg.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50 000 – 100 000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2148893"/>
                  </a:ext>
                </a:extLst>
              </a:tr>
              <a:tr h="471487">
                <a:tc>
                  <a:txBody>
                    <a:bodyPr/>
                    <a:lstStyle/>
                    <a:p>
                      <a:r>
                        <a:rPr lang="pl-PL" sz="1200" dirty="0"/>
                        <a:t>Sondaż </a:t>
                      </a:r>
                      <a:br>
                        <a:rPr lang="pl-PL" sz="1200" dirty="0"/>
                      </a:br>
                      <a:r>
                        <a:rPr lang="pl-PL" sz="1200" dirty="0"/>
                        <a:t>(n=500 firm)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głównie ilościowe </a:t>
                      </a:r>
                      <a:br>
                        <a:rPr kumimoji="0" lang="pl-PL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</a:br>
                      <a:r>
                        <a:rPr kumimoji="0" lang="pl-PL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(zazwyczaj bardzo szczegółowe)</a:t>
                      </a:r>
                      <a:endParaRPr kumimoji="0" lang="pl-PL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10-12 tyg.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50 000 – 150 000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7619616"/>
                  </a:ext>
                </a:extLst>
              </a:tr>
              <a:tr h="594173">
                <a:tc>
                  <a:txBody>
                    <a:bodyPr/>
                    <a:lstStyle/>
                    <a:p>
                      <a:r>
                        <a:rPr lang="pl-PL" sz="1200" dirty="0"/>
                        <a:t>Badanie panelowe sklepów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głównie ilościowe </a:t>
                      </a:r>
                      <a:br>
                        <a:rPr kumimoji="0" lang="pl-PL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</a:br>
                      <a:r>
                        <a:rPr kumimoji="0" lang="pl-PL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(zazwyczaj bardzo szczegółowe)</a:t>
                      </a:r>
                      <a:endParaRPr kumimoji="0" lang="pl-PL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cały rok </a:t>
                      </a:r>
                      <a:br>
                        <a:rPr lang="pl-PL" sz="1200" dirty="0"/>
                      </a:br>
                      <a:r>
                        <a:rPr lang="pl-PL" sz="1200" dirty="0"/>
                        <a:t>(badanie ciągłe)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100 000 – 200 000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96901818"/>
                  </a:ext>
                </a:extLst>
              </a:tr>
              <a:tr h="594173">
                <a:tc>
                  <a:txBody>
                    <a:bodyPr/>
                    <a:lstStyle/>
                    <a:p>
                      <a:r>
                        <a:rPr lang="pl-PL" sz="1200" dirty="0"/>
                        <a:t>Badania panelowe gospodarstw domowych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głównie ilościowe </a:t>
                      </a:r>
                      <a:br>
                        <a:rPr kumimoji="0" lang="pl-PL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</a:br>
                      <a:r>
                        <a:rPr kumimoji="0" lang="pl-PL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(zazwyczaj bardzo szczegółowe)</a:t>
                      </a:r>
                      <a:endParaRPr kumimoji="0" lang="pl-PL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cały rok </a:t>
                      </a:r>
                      <a:br>
                        <a:rPr lang="pl-PL" sz="1200" dirty="0"/>
                      </a:br>
                      <a:r>
                        <a:rPr lang="pl-PL" sz="1200" dirty="0"/>
                        <a:t>(badanie ciągłe)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80 000 – 200 000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7860922"/>
                  </a:ext>
                </a:extLst>
              </a:tr>
              <a:tr h="594173">
                <a:tc>
                  <a:txBody>
                    <a:bodyPr/>
                    <a:lstStyle/>
                    <a:p>
                      <a:r>
                        <a:rPr lang="pl-PL" sz="1200" dirty="0"/>
                        <a:t>Badania syndykatowe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głównie ilościowe </a:t>
                      </a:r>
                      <a:br>
                        <a:rPr kumimoji="0" lang="pl-PL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</a:br>
                      <a:r>
                        <a:rPr kumimoji="0" lang="pl-PL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(zazwyczaj bardzo szczegółowe)</a:t>
                      </a:r>
                      <a:endParaRPr kumimoji="0" lang="pl-PL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wyniki gotowe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10 000 – 30 0000</a:t>
                      </a:r>
                      <a:endParaRPr lang="pl-PL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28931721"/>
                  </a:ext>
                </a:extLst>
              </a:tr>
            </a:tbl>
          </a:graphicData>
        </a:graphic>
      </p:graphicFrame>
      <p:sp>
        <p:nvSpPr>
          <p:cNvPr id="7" name="pole tekstowe 6">
            <a:extLst>
              <a:ext uri="{FF2B5EF4-FFF2-40B4-BE49-F238E27FC236}">
                <a16:creationId xmlns:a16="http://schemas.microsoft.com/office/drawing/2014/main" id="{CD62AD64-921F-4E3A-979F-F549BF35AD9F}"/>
              </a:ext>
            </a:extLst>
          </p:cNvPr>
          <p:cNvSpPr txBox="1"/>
          <p:nvPr/>
        </p:nvSpPr>
        <p:spPr>
          <a:xfrm>
            <a:off x="838200" y="6100896"/>
            <a:ext cx="6094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/>
              <a:t>Źródło: Poradnik eksportera dla MŚP, PARP </a:t>
            </a:r>
          </a:p>
        </p:txBody>
      </p:sp>
    </p:spTree>
    <p:extLst>
      <p:ext uri="{BB962C8B-B14F-4D97-AF65-F5344CB8AC3E}">
        <p14:creationId xmlns:p14="http://schemas.microsoft.com/office/powerpoint/2010/main" val="20856027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DE5E43-A53F-4848-9669-F7537AB1F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7" y="68691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solidFill>
                  <a:srgbClr val="23232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Wybór właściwych organizacji do wykonania badania rynku</a:t>
            </a:r>
            <a:endParaRPr lang="pl-PL" sz="2400" b="1" dirty="0">
              <a:cs typeface="Times New Roman" panose="02020603050405020304" pitchFamily="18" charset="0"/>
            </a:endParaRPr>
          </a:p>
        </p:txBody>
      </p:sp>
      <p:graphicFrame>
        <p:nvGraphicFramePr>
          <p:cNvPr id="5" name="Tabela 5">
            <a:extLst>
              <a:ext uri="{FF2B5EF4-FFF2-40B4-BE49-F238E27FC236}">
                <a16:creationId xmlns:a16="http://schemas.microsoft.com/office/drawing/2014/main" id="{8CB55877-9DCB-4709-9C9C-C849EA98FE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6973470"/>
              </p:ext>
            </p:extLst>
          </p:nvPr>
        </p:nvGraphicFramePr>
        <p:xfrm>
          <a:off x="838203" y="1734005"/>
          <a:ext cx="10515597" cy="4226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97946834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51575138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20665001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solidFill>
                            <a:schemeClr val="bg1"/>
                          </a:solidFill>
                        </a:rPr>
                        <a:t>Nazwa  firmy</a:t>
                      </a:r>
                      <a:endParaRPr lang="pl-PL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solidFill>
                            <a:schemeClr val="bg1"/>
                          </a:solidFill>
                        </a:rPr>
                        <a:t>Liczba państw UE, </a:t>
                      </a:r>
                      <a:br>
                        <a:rPr lang="pl-PL" sz="1400" b="1" dirty="0">
                          <a:solidFill>
                            <a:schemeClr val="bg1"/>
                          </a:solidFill>
                        </a:rPr>
                      </a:br>
                      <a:r>
                        <a:rPr lang="pl-PL" sz="1400" b="1" dirty="0">
                          <a:solidFill>
                            <a:schemeClr val="bg1"/>
                          </a:solidFill>
                        </a:rPr>
                        <a:t>w których firma posiada swoje biura</a:t>
                      </a:r>
                      <a:endParaRPr lang="pl-PL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solidFill>
                            <a:schemeClr val="bg1"/>
                          </a:solidFill>
                        </a:rPr>
                        <a:t>Właściciel</a:t>
                      </a:r>
                      <a:endParaRPr lang="pl-PL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897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100" dirty="0"/>
                        <a:t>AC Nielsen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/>
                        <a:t>14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 err="1"/>
                        <a:t>Dun</a:t>
                      </a:r>
                      <a:r>
                        <a:rPr lang="pl-PL" sz="1100" dirty="0"/>
                        <a:t> &amp; </a:t>
                      </a:r>
                      <a:r>
                        <a:rPr lang="pl-PL" sz="1100" dirty="0" err="1"/>
                        <a:t>Bradstreet</a:t>
                      </a:r>
                      <a:r>
                        <a:rPr lang="pl-PL" sz="1100" dirty="0"/>
                        <a:t>, USA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099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100" dirty="0"/>
                        <a:t>IMS International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/>
                        <a:t>11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dirty="0" err="1"/>
                        <a:t>Dun</a:t>
                      </a:r>
                      <a:r>
                        <a:rPr lang="pl-PL" sz="1100" dirty="0"/>
                        <a:t> &amp; </a:t>
                      </a:r>
                      <a:r>
                        <a:rPr lang="pl-PL" sz="1100" dirty="0" err="1"/>
                        <a:t>Bradstreet</a:t>
                      </a:r>
                      <a:r>
                        <a:rPr lang="pl-PL" sz="1100" dirty="0"/>
                        <a:t>, USA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43026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100" dirty="0" err="1"/>
                        <a:t>GfK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/>
                        <a:t>11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/>
                        <a:t>Public Company, Niemcy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1875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100" dirty="0" err="1"/>
                        <a:t>Sofres</a:t>
                      </a:r>
                      <a:r>
                        <a:rPr lang="pl-PL" sz="1100" dirty="0"/>
                        <a:t> </a:t>
                      </a:r>
                      <a:r>
                        <a:rPr lang="pl-PL" sz="1100" dirty="0" err="1"/>
                        <a:t>Group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/>
                        <a:t>7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 err="1"/>
                        <a:t>Fimalac-led</a:t>
                      </a:r>
                      <a:r>
                        <a:rPr lang="pl-PL" sz="1100" dirty="0"/>
                        <a:t> </a:t>
                      </a:r>
                      <a:r>
                        <a:rPr lang="pl-PL" sz="1100" dirty="0" err="1"/>
                        <a:t>Group</a:t>
                      </a:r>
                      <a:r>
                        <a:rPr lang="pl-PL" sz="1100" dirty="0"/>
                        <a:t>, Francja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9340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100" dirty="0" err="1"/>
                        <a:t>Research</a:t>
                      </a:r>
                      <a:r>
                        <a:rPr lang="pl-PL" sz="1100" dirty="0"/>
                        <a:t> International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/>
                        <a:t>13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/>
                        <a:t>The Kantar </a:t>
                      </a:r>
                      <a:r>
                        <a:rPr lang="pl-PL" sz="1100" dirty="0" err="1"/>
                        <a:t>Group</a:t>
                      </a:r>
                      <a:r>
                        <a:rPr lang="pl-PL" sz="1100" dirty="0"/>
                        <a:t>, Wlk. Brytania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7246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100" dirty="0" err="1"/>
                        <a:t>Infratest</a:t>
                      </a:r>
                      <a:r>
                        <a:rPr lang="pl-PL" sz="1100" dirty="0"/>
                        <a:t>/</a:t>
                      </a:r>
                      <a:r>
                        <a:rPr lang="pl-PL" sz="1100" dirty="0" err="1"/>
                        <a:t>Burke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/>
                        <a:t>9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/>
                        <a:t>Public Company, Niemcy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40593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100" dirty="0"/>
                        <a:t>IPSOS </a:t>
                      </a:r>
                      <a:r>
                        <a:rPr lang="pl-PL" sz="1100" dirty="0" err="1"/>
                        <a:t>Group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/>
                        <a:t>7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/>
                        <a:t>Public Company, Francja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77831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100" dirty="0"/>
                        <a:t>Taylor Nelson AGB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/>
                        <a:t>3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/>
                        <a:t>Public Company, Wlk. Brytania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66572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100" dirty="0"/>
                        <a:t>NOP Information </a:t>
                      </a:r>
                      <a:r>
                        <a:rPr lang="pl-PL" sz="1100" dirty="0" err="1"/>
                        <a:t>Group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/>
                        <a:t>3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dirty="0"/>
                        <a:t>Public Company, Wlk. Brytania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856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100" dirty="0" err="1"/>
                        <a:t>Millward</a:t>
                      </a:r>
                      <a:r>
                        <a:rPr lang="pl-PL" sz="1100" dirty="0"/>
                        <a:t> </a:t>
                      </a:r>
                      <a:r>
                        <a:rPr lang="pl-PL" sz="1100" dirty="0" err="1"/>
                        <a:t>Brow</a:t>
                      </a:r>
                      <a:r>
                        <a:rPr lang="pl-PL" sz="1100" dirty="0"/>
                        <a:t> International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1100" dirty="0"/>
                        <a:t>7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dirty="0"/>
                        <a:t>The Kantar </a:t>
                      </a:r>
                      <a:r>
                        <a:rPr lang="pl-PL" sz="1100" dirty="0" err="1"/>
                        <a:t>Group</a:t>
                      </a:r>
                      <a:r>
                        <a:rPr lang="pl-PL" sz="1100" dirty="0"/>
                        <a:t>, Wlk. Brytania</a:t>
                      </a:r>
                      <a:endParaRPr lang="pl-PL" sz="11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3669677"/>
                  </a:ext>
                </a:extLst>
              </a:tr>
            </a:tbl>
          </a:graphicData>
        </a:graphic>
      </p:graphicFrame>
      <p:sp>
        <p:nvSpPr>
          <p:cNvPr id="8" name="pole tekstowe 7">
            <a:extLst>
              <a:ext uri="{FF2B5EF4-FFF2-40B4-BE49-F238E27FC236}">
                <a16:creationId xmlns:a16="http://schemas.microsoft.com/office/drawing/2014/main" id="{AC4BCC5D-59CA-45A6-98E5-3639610D2B84}"/>
              </a:ext>
            </a:extLst>
          </p:cNvPr>
          <p:cNvSpPr txBox="1"/>
          <p:nvPr/>
        </p:nvSpPr>
        <p:spPr>
          <a:xfrm>
            <a:off x="271463" y="6263950"/>
            <a:ext cx="633650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dirty="0">
                <a:latin typeface="+mj-lt"/>
              </a:rPr>
              <a:t>Źródło: 10 największych firm badawczych w Europie – </a:t>
            </a:r>
            <a:br>
              <a:rPr lang="pl-PL" sz="1050" dirty="0">
                <a:latin typeface="+mj-lt"/>
              </a:rPr>
            </a:br>
            <a:r>
              <a:rPr lang="pl-PL" sz="1050" dirty="0">
                <a:latin typeface="+mj-lt"/>
              </a:rPr>
              <a:t>             Poradnik eksportera dla MŚP, PARP; ESOMAR </a:t>
            </a:r>
          </a:p>
        </p:txBody>
      </p:sp>
    </p:spTree>
    <p:extLst>
      <p:ext uri="{BB962C8B-B14F-4D97-AF65-F5344CB8AC3E}">
        <p14:creationId xmlns:p14="http://schemas.microsoft.com/office/powerpoint/2010/main" val="3655013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67913C6-2CDE-492E-AFB3-E806AE053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5613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pl-PL" sz="1600" dirty="0">
                <a:effectLst/>
                <a:ea typeface="Times New Roman" panose="02020603050405020304" pitchFamily="18" charset="0"/>
              </a:rPr>
              <a:t>Szczegółowe dane teleadresowe dotyczące firm badawczych </a:t>
            </a:r>
            <a:br>
              <a:rPr lang="pl-PL" sz="1600" dirty="0">
                <a:effectLst/>
                <a:ea typeface="Times New Roman" panose="02020603050405020304" pitchFamily="18" charset="0"/>
              </a:rPr>
            </a:br>
            <a:r>
              <a:rPr lang="pl-PL" sz="1600" dirty="0">
                <a:effectLst/>
                <a:ea typeface="Times New Roman" panose="02020603050405020304" pitchFamily="18" charset="0"/>
              </a:rPr>
              <a:t>działających na rynkach zagranicznych można uzyskać pod adresem:</a:t>
            </a:r>
          </a:p>
          <a:p>
            <a:pPr marL="0" indent="0">
              <a:buNone/>
            </a:pPr>
            <a:endParaRPr lang="pl-PL" sz="1800" dirty="0">
              <a:effectLst/>
              <a:ea typeface="Arial Unicode MS"/>
            </a:endParaRPr>
          </a:p>
          <a:p>
            <a:pPr marL="0" indent="0"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pl-PL" sz="1800" b="1" dirty="0" err="1">
                <a:effectLst/>
                <a:ea typeface="Times New Roman" panose="02020603050405020304" pitchFamily="18" charset="0"/>
              </a:rPr>
              <a:t>European</a:t>
            </a:r>
            <a:r>
              <a:rPr lang="pl-PL" sz="1800" b="1" dirty="0">
                <a:effectLst/>
                <a:ea typeface="Times New Roman" panose="02020603050405020304" pitchFamily="18" charset="0"/>
              </a:rPr>
              <a:t> </a:t>
            </a:r>
            <a:r>
              <a:rPr lang="pl-PL" sz="1800" b="1" dirty="0" err="1">
                <a:effectLst/>
                <a:ea typeface="Times New Roman" panose="02020603050405020304" pitchFamily="18" charset="0"/>
              </a:rPr>
              <a:t>Society</a:t>
            </a:r>
            <a:r>
              <a:rPr lang="pl-PL" sz="1800" b="1" dirty="0">
                <a:effectLst/>
                <a:ea typeface="Times New Roman" panose="02020603050405020304" pitchFamily="18" charset="0"/>
              </a:rPr>
              <a:t> for </a:t>
            </a:r>
            <a:r>
              <a:rPr lang="pl-PL" sz="1800" b="1" dirty="0" err="1">
                <a:effectLst/>
                <a:ea typeface="Times New Roman" panose="02020603050405020304" pitchFamily="18" charset="0"/>
              </a:rPr>
              <a:t>Opinion</a:t>
            </a:r>
            <a:r>
              <a:rPr lang="pl-PL" sz="1800" b="1" dirty="0">
                <a:effectLst/>
                <a:ea typeface="Times New Roman" panose="02020603050405020304" pitchFamily="18" charset="0"/>
              </a:rPr>
              <a:t> and Marketing </a:t>
            </a:r>
            <a:r>
              <a:rPr lang="pl-PL" sz="1800" b="1" dirty="0" err="1">
                <a:effectLst/>
                <a:ea typeface="Times New Roman" panose="02020603050405020304" pitchFamily="18" charset="0"/>
              </a:rPr>
              <a:t>Research</a:t>
            </a:r>
            <a:r>
              <a:rPr lang="pl-PL" sz="1800" b="1" dirty="0">
                <a:effectLst/>
                <a:ea typeface="Times New Roman" panose="02020603050405020304" pitchFamily="18" charset="0"/>
              </a:rPr>
              <a:t> ESOMAR</a:t>
            </a:r>
            <a:endParaRPr lang="pl-PL" sz="1800" b="1" dirty="0">
              <a:effectLst/>
              <a:ea typeface="Arial Unicode MS"/>
            </a:endParaRPr>
          </a:p>
          <a:p>
            <a:pPr marL="0" indent="0"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pl-PL" sz="1800" dirty="0" err="1">
                <a:effectLst/>
                <a:ea typeface="Times New Roman" panose="02020603050405020304" pitchFamily="18" charset="0"/>
              </a:rPr>
              <a:t>Burgemeester</a:t>
            </a:r>
            <a:r>
              <a:rPr lang="pl-PL" sz="1800" dirty="0">
                <a:effectLst/>
                <a:ea typeface="Times New Roman" panose="02020603050405020304" pitchFamily="18" charset="0"/>
              </a:rPr>
              <a:t> </a:t>
            </a:r>
            <a:r>
              <a:rPr lang="pl-PL" sz="1800" dirty="0" err="1">
                <a:effectLst/>
                <a:ea typeface="Times New Roman" panose="02020603050405020304" pitchFamily="18" charset="0"/>
              </a:rPr>
              <a:t>Stramanweg</a:t>
            </a:r>
            <a:r>
              <a:rPr lang="pl-PL" sz="1800" dirty="0">
                <a:effectLst/>
                <a:ea typeface="Times New Roman" panose="02020603050405020304" pitchFamily="18" charset="0"/>
              </a:rPr>
              <a:t> 105</a:t>
            </a:r>
            <a:endParaRPr lang="pl-PL" sz="1800" dirty="0">
              <a:effectLst/>
              <a:ea typeface="Arial Unicode MS"/>
            </a:endParaRPr>
          </a:p>
          <a:p>
            <a:pPr marL="0" indent="0"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pl-PL" sz="1800" dirty="0">
                <a:effectLst/>
                <a:ea typeface="Times New Roman" panose="02020603050405020304" pitchFamily="18" charset="0"/>
              </a:rPr>
              <a:t>1101 AA, Amsterdam</a:t>
            </a:r>
            <a:endParaRPr lang="pl-PL" sz="1800" dirty="0">
              <a:ea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pl-PL" sz="1800" dirty="0">
                <a:effectLst/>
                <a:ea typeface="Times New Roman" panose="02020603050405020304" pitchFamily="18" charset="0"/>
              </a:rPr>
              <a:t>+31 20 664 2141</a:t>
            </a:r>
            <a:endParaRPr lang="pl-PL" sz="1800" dirty="0">
              <a:effectLst/>
              <a:ea typeface="Arial Unicode MS"/>
            </a:endParaRPr>
          </a:p>
          <a:p>
            <a:pPr marL="0" indent="0"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pl-PL" sz="1800" u="sng" dirty="0">
                <a:effectLst/>
                <a:ea typeface="Times New Roman" panose="02020603050405020304" pitchFamily="18" charset="0"/>
                <a:hlinkClick r:id="rId2"/>
              </a:rPr>
              <a:t>info@esomar.org</a:t>
            </a:r>
            <a:endParaRPr lang="pl-PL" sz="1800" dirty="0">
              <a:effectLst/>
              <a:ea typeface="Arial Unicode MS"/>
            </a:endParaRPr>
          </a:p>
          <a:p>
            <a:pPr marL="0" indent="0"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pl-PL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www.esomar.org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53326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5FF70F1-9189-41D9-95B8-37052E160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567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Rola doradcy zewnętrznego przy wyborze ostatecznego rynku</a:t>
            </a:r>
            <a:endParaRPr lang="pl-PL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0F69F4B-62E7-4574-B11F-57D0207A0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1600" b="1" dirty="0"/>
              <a:t>Dlaczego warto korzystać z usług doradców i konsultantów </a:t>
            </a:r>
            <a:br>
              <a:rPr lang="pl-PL" sz="1600" b="1" dirty="0"/>
            </a:br>
            <a:r>
              <a:rPr lang="pl-PL" sz="1600" b="1" dirty="0"/>
              <a:t>dostępnych przez organizacje rządowe i pozarządowe?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pl-PL" sz="1600" b="0" i="0" u="none" strike="noStrike" baseline="0" dirty="0">
              <a:solidFill>
                <a:srgbClr val="000000"/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600" b="0" i="0" u="none" strike="noStrike" baseline="0" dirty="0">
                <a:solidFill>
                  <a:srgbClr val="000000"/>
                </a:solidFill>
              </a:rPr>
              <a:t>Zgodnie z postanowieniami ustawy o PAIH do zadań Agencji należy promocja polskiej gospodarki, </a:t>
            </a:r>
            <a:br>
              <a:rPr lang="pl-PL" sz="1600" b="0" i="0" u="none" strike="noStrike" baseline="0" dirty="0">
                <a:solidFill>
                  <a:srgbClr val="000000"/>
                </a:solidFill>
              </a:rPr>
            </a:br>
            <a:r>
              <a:rPr lang="pl-PL" sz="1600" b="0" i="0" u="none" strike="noStrike" baseline="0" dirty="0">
                <a:solidFill>
                  <a:srgbClr val="000000"/>
                </a:solidFill>
              </a:rPr>
              <a:t>w tym promocja eksportu polskich przedsiębiorców, w szczególności małych i średnich, promocja polskich branż, wspieranie napływu bezpośrednich inwestycji zagranicznych, wspieranie inwestycji polskich za granicą, wspieranie inwestycji polskich na terytorium Rzeczypospolitej Polskiej, dostarczanie przedsiębiorcom informacji ekonomiczno-handlowych na temat rynków zagranicznych oraz inwestorom zagranicznym informacji na temat warunków </a:t>
            </a:r>
            <a:br>
              <a:rPr lang="pl-PL" sz="1600" b="0" i="0" u="none" strike="noStrike" baseline="0" dirty="0">
                <a:solidFill>
                  <a:srgbClr val="000000"/>
                </a:solidFill>
              </a:rPr>
            </a:br>
            <a:r>
              <a:rPr lang="pl-PL" sz="1600" b="0" i="0" u="none" strike="noStrike" baseline="0" dirty="0">
                <a:solidFill>
                  <a:srgbClr val="000000"/>
                </a:solidFill>
              </a:rPr>
              <a:t>i uregulowań prawnych prowadzenia działalności gospodarczej na terytorium Rzeczypospolitej Polskiej (…).</a:t>
            </a:r>
          </a:p>
          <a:p>
            <a:pPr marL="0" indent="0" algn="ctr">
              <a:buNone/>
            </a:pPr>
            <a:endParaRPr lang="pl-PL" sz="2400" dirty="0">
              <a:latin typeface="Nunito Sans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241194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15D93E8-0759-4581-AC2D-03CD81AA0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9495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400" b="1" dirty="0" err="1">
                <a:effectLst/>
                <a:cs typeface="Times New Roman" panose="02020603050405020304" pitchFamily="18" charset="0"/>
              </a:rPr>
              <a:t>Zdobycie</a:t>
            </a:r>
            <a:r>
              <a:rPr lang="en-US" sz="2400" b="1" dirty="0">
                <a:effectLst/>
                <a:cs typeface="Times New Roman" panose="02020603050405020304" pitchFamily="18" charset="0"/>
              </a:rPr>
              <a:t> i </a:t>
            </a:r>
            <a:r>
              <a:rPr lang="en-US" sz="2400" b="1" dirty="0" err="1">
                <a:effectLst/>
                <a:cs typeface="Times New Roman" panose="02020603050405020304" pitchFamily="18" charset="0"/>
              </a:rPr>
              <a:t>ustalanie</a:t>
            </a:r>
            <a:r>
              <a:rPr lang="en-US" sz="2400" b="1" dirty="0">
                <a:effectLst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effectLst/>
                <a:cs typeface="Times New Roman" panose="02020603050405020304" pitchFamily="18" charset="0"/>
              </a:rPr>
              <a:t>źródeł</a:t>
            </a:r>
            <a:r>
              <a:rPr lang="en-US" sz="2400" b="1" dirty="0">
                <a:effectLst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effectLst/>
                <a:cs typeface="Times New Roman" panose="02020603050405020304" pitchFamily="18" charset="0"/>
              </a:rPr>
              <a:t>informacji</a:t>
            </a:r>
            <a:br>
              <a:rPr lang="pl-PL" sz="2400" b="1" dirty="0">
                <a:effectLst/>
                <a:cs typeface="Times New Roman" panose="02020603050405020304" pitchFamily="18" charset="0"/>
              </a:rPr>
            </a:br>
            <a:endParaRPr lang="en-US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7491ED4-24AC-41D1-B8AB-6C53CDAE6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60498"/>
            <a:ext cx="10515600" cy="4351338"/>
          </a:xfrm>
        </p:spPr>
        <p:txBody>
          <a:bodyPr>
            <a:normAutofit/>
          </a:bodyPr>
          <a:lstStyle/>
          <a:p>
            <a:r>
              <a:rPr lang="pl-PL" sz="1800" dirty="0">
                <a:effectLst/>
              </a:rPr>
              <a:t>Weryfikacja informacji znalezionych w Internecie</a:t>
            </a:r>
          </a:p>
          <a:p>
            <a:r>
              <a:rPr lang="pl-PL" sz="1800" dirty="0">
                <a:effectLst/>
              </a:rPr>
              <a:t>Różne modele zdobywania informacji na temat rynku za pomocą różnych wyszukiwarek</a:t>
            </a:r>
            <a:endParaRPr lang="pl-PL" sz="1800" dirty="0"/>
          </a:p>
          <a:p>
            <a:r>
              <a:rPr lang="pl-PL" sz="1800" dirty="0">
                <a:effectLst/>
              </a:rPr>
              <a:t>Wykorzystanie opracowań podmiotów państwowych</a:t>
            </a:r>
            <a:endParaRPr lang="pl-PL" sz="1800" dirty="0"/>
          </a:p>
          <a:p>
            <a:r>
              <a:rPr lang="pl-PL" sz="1800" dirty="0">
                <a:effectLst/>
              </a:rPr>
              <a:t>Wykorzystanie opracowań prywatnych oraz organizacji niezależnych i organizacji rządowych</a:t>
            </a:r>
            <a:endParaRPr lang="pl-PL" sz="1800" dirty="0"/>
          </a:p>
          <a:p>
            <a:r>
              <a:rPr lang="pl-PL" sz="1800" dirty="0">
                <a:effectLst/>
              </a:rPr>
              <a:t>Informacje zdobywane w sposób pośredni do weryfikacji rynku</a:t>
            </a:r>
          </a:p>
          <a:p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2890885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063088-B8DE-4115-8BE7-0DF4586D5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0249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Weryfikacja informacji znalezionych w Internecie</a:t>
            </a:r>
          </a:p>
        </p:txBody>
      </p:sp>
      <p:graphicFrame>
        <p:nvGraphicFramePr>
          <p:cNvPr id="6" name="Symbol zastępczy zawartości 5">
            <a:extLst>
              <a:ext uri="{FF2B5EF4-FFF2-40B4-BE49-F238E27FC236}">
                <a16:creationId xmlns:a16="http://schemas.microsoft.com/office/drawing/2014/main" id="{3B2A304A-1329-ECA4-BFB8-313BF5F88F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8643297"/>
              </p:ext>
            </p:extLst>
          </p:nvPr>
        </p:nvGraphicFramePr>
        <p:xfrm>
          <a:off x="838200" y="138985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594797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C0C6BE3-064D-44A9-B86E-F66F1ED92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8292" y="1079608"/>
            <a:ext cx="9826841" cy="927208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Różne modele zdobywania informacji na temat rynku </a:t>
            </a:r>
            <a:br>
              <a:rPr lang="pl-PL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za pośrednictwem różnych wyszukiwarek</a:t>
            </a:r>
            <a:endParaRPr lang="pl-PL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749A9BE-DDE1-4F28-895D-F166297D5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912" y="2424105"/>
            <a:ext cx="10515600" cy="4351338"/>
          </a:xfrm>
        </p:spPr>
        <p:txBody>
          <a:bodyPr>
            <a:normAutofit/>
          </a:bodyPr>
          <a:lstStyle/>
          <a:p>
            <a:pPr marL="619125" indent="-342900" algn="just">
              <a:buFont typeface="+mj-lt"/>
              <a:buAutoNum type="arabicPeriod"/>
            </a:pPr>
            <a:r>
              <a:rPr lang="pl-PL" sz="1600" dirty="0">
                <a:solidFill>
                  <a:srgbClr val="232323"/>
                </a:solidFill>
                <a:effectLst/>
                <a:ea typeface="Times New Roman" panose="02020603050405020304" pitchFamily="18" charset="0"/>
              </a:rPr>
              <a:t>Robiąc </a:t>
            </a:r>
            <a:r>
              <a:rPr lang="pl-PL" sz="1600" dirty="0" err="1">
                <a:solidFill>
                  <a:srgbClr val="232323"/>
                </a:solidFill>
                <a:effectLst/>
                <a:ea typeface="Times New Roman" panose="02020603050405020304" pitchFamily="18" charset="0"/>
              </a:rPr>
              <a:t>research</a:t>
            </a:r>
            <a:r>
              <a:rPr lang="pl-PL" sz="1600" dirty="0">
                <a:solidFill>
                  <a:srgbClr val="232323"/>
                </a:solidFill>
                <a:effectLst/>
                <a:ea typeface="Times New Roman" panose="02020603050405020304" pitchFamily="18" charset="0"/>
              </a:rPr>
              <a:t> online i szukając informacji używając </a:t>
            </a:r>
            <a:r>
              <a:rPr lang="pl-PL" sz="1600" b="1" dirty="0">
                <a:solidFill>
                  <a:srgbClr val="B01E28"/>
                </a:solidFill>
                <a:effectLst/>
                <a:ea typeface="Times New Roman" panose="02020603050405020304" pitchFamily="18" charset="0"/>
              </a:rPr>
              <a:t>zmiennego adresu IP </a:t>
            </a:r>
            <a:r>
              <a:rPr lang="pl-PL" sz="1600" dirty="0">
                <a:solidFill>
                  <a:srgbClr val="232323"/>
                </a:solidFill>
                <a:effectLst/>
                <a:ea typeface="Times New Roman" panose="02020603050405020304" pitchFamily="18" charset="0"/>
              </a:rPr>
              <a:t>otrzymasz różne wyniki wyszukiwania.</a:t>
            </a:r>
            <a:endParaRPr lang="pl-PL" sz="1600" dirty="0">
              <a:effectLst/>
              <a:ea typeface="Arial Unicode MS"/>
            </a:endParaRPr>
          </a:p>
          <a:p>
            <a:pPr marL="619125" indent="-342900" algn="just">
              <a:buFont typeface="+mj-lt"/>
              <a:buAutoNum type="arabicPeriod"/>
            </a:pPr>
            <a:r>
              <a:rPr lang="pl-PL" sz="1600" dirty="0">
                <a:solidFill>
                  <a:srgbClr val="232323"/>
                </a:solidFill>
                <a:effectLst/>
                <a:ea typeface="Times New Roman" panose="02020603050405020304" pitchFamily="18" charset="0"/>
              </a:rPr>
              <a:t>Pamiętaj o wyszukiwarkach </a:t>
            </a:r>
            <a:r>
              <a:rPr lang="pl-PL" sz="1600" b="1" dirty="0">
                <a:solidFill>
                  <a:srgbClr val="C00000"/>
                </a:solidFill>
                <a:ea typeface="Times New Roman" panose="02020603050405020304" pitchFamily="18" charset="0"/>
              </a:rPr>
              <a:t>G</a:t>
            </a:r>
            <a:r>
              <a:rPr lang="pl-PL" sz="1600" b="1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oogle</a:t>
            </a:r>
            <a:r>
              <a:rPr lang="pl-PL" sz="1600" dirty="0">
                <a:solidFill>
                  <a:srgbClr val="232323"/>
                </a:solidFill>
                <a:effectLst/>
                <a:ea typeface="Times New Roman" panose="02020603050405020304" pitchFamily="18" charset="0"/>
              </a:rPr>
              <a:t>, </a:t>
            </a:r>
            <a:r>
              <a:rPr lang="pl-PL" sz="1600" b="1" dirty="0">
                <a:solidFill>
                  <a:srgbClr val="B01E28"/>
                </a:solidFill>
                <a:effectLst/>
                <a:ea typeface="Times New Roman" panose="02020603050405020304" pitchFamily="18" charset="0"/>
              </a:rPr>
              <a:t>Bing, </a:t>
            </a:r>
            <a:r>
              <a:rPr lang="pl-PL" sz="1600" b="1" dirty="0" err="1">
                <a:solidFill>
                  <a:srgbClr val="B01E28"/>
                </a:solidFill>
                <a:effectLst/>
                <a:ea typeface="Times New Roman" panose="02020603050405020304" pitchFamily="18" charset="0"/>
              </a:rPr>
              <a:t>Yandex</a:t>
            </a:r>
            <a:r>
              <a:rPr lang="pl-PL" sz="1600" b="1" dirty="0">
                <a:solidFill>
                  <a:srgbClr val="B01E28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pl-PL" sz="1600" dirty="0">
                <a:effectLst/>
                <a:ea typeface="Times New Roman" panose="02020603050405020304" pitchFamily="18" charset="0"/>
              </a:rPr>
              <a:t>czy</a:t>
            </a:r>
            <a:r>
              <a:rPr lang="pl-PL" sz="1600" b="1" dirty="0">
                <a:solidFill>
                  <a:srgbClr val="B01E28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pl-PL" sz="1600" b="1" dirty="0" err="1">
                <a:solidFill>
                  <a:srgbClr val="B01E28"/>
                </a:solidFill>
                <a:effectLst/>
                <a:ea typeface="Times New Roman" panose="02020603050405020304" pitchFamily="18" charset="0"/>
              </a:rPr>
              <a:t>DuckDuckGo</a:t>
            </a:r>
            <a:r>
              <a:rPr lang="pl-PL" sz="1600" dirty="0">
                <a:ea typeface="Times New Roman" panose="02020603050405020304" pitchFamily="18" charset="0"/>
              </a:rPr>
              <a:t>.</a:t>
            </a:r>
            <a:endParaRPr lang="pl-PL" sz="1600" dirty="0">
              <a:effectLst/>
              <a:ea typeface="Times New Roman" panose="02020603050405020304" pitchFamily="18" charset="0"/>
            </a:endParaRPr>
          </a:p>
          <a:p>
            <a:pPr marL="619125" indent="-342900" algn="just">
              <a:buFont typeface="+mj-lt"/>
              <a:buAutoNum type="arabicPeriod"/>
            </a:pPr>
            <a:r>
              <a:rPr lang="pl-PL" sz="1600" dirty="0">
                <a:solidFill>
                  <a:srgbClr val="232323"/>
                </a:solidFill>
                <a:effectLst/>
                <a:ea typeface="Times New Roman" panose="02020603050405020304" pitchFamily="18" charset="0"/>
              </a:rPr>
              <a:t>Warto wpisywać </a:t>
            </a:r>
            <a:r>
              <a:rPr lang="pl-PL" sz="1600" b="1" dirty="0">
                <a:solidFill>
                  <a:srgbClr val="B01E28"/>
                </a:solidFill>
                <a:effectLst/>
                <a:ea typeface="Times New Roman" panose="02020603050405020304" pitchFamily="18" charset="0"/>
              </a:rPr>
              <a:t>hasła w języku angielskim</a:t>
            </a:r>
            <a:r>
              <a:rPr lang="pl-PL" sz="1600" dirty="0">
                <a:solidFill>
                  <a:srgbClr val="232323"/>
                </a:solidFill>
                <a:effectLst/>
                <a:ea typeface="Times New Roman" panose="02020603050405020304" pitchFamily="18" charset="0"/>
              </a:rPr>
              <a:t>, wówczas otrzymasz inne wyniki niż pisząc po polsku. </a:t>
            </a:r>
            <a:br>
              <a:rPr lang="pl-PL" sz="1600" dirty="0">
                <a:solidFill>
                  <a:srgbClr val="232323"/>
                </a:solidFill>
                <a:effectLst/>
                <a:ea typeface="Times New Roman" panose="02020603050405020304" pitchFamily="18" charset="0"/>
              </a:rPr>
            </a:br>
            <a:r>
              <a:rPr lang="pl-PL" sz="1600" dirty="0">
                <a:solidFill>
                  <a:srgbClr val="232323"/>
                </a:solidFill>
                <a:effectLst/>
                <a:ea typeface="Times New Roman" panose="02020603050405020304" pitchFamily="18" charset="0"/>
              </a:rPr>
              <a:t>Możesz również dopisać po haśle UK, USA albo EN.</a:t>
            </a:r>
          </a:p>
          <a:p>
            <a:pPr marL="619125" indent="-342900" algn="just">
              <a:buFont typeface="+mj-lt"/>
              <a:buAutoNum type="arabicPeriod"/>
            </a:pPr>
            <a:r>
              <a:rPr lang="pl-PL" sz="1600" dirty="0">
                <a:effectLst/>
                <a:ea typeface="Arial Unicode MS"/>
              </a:rPr>
              <a:t>Szukając dokumentów w wyszukiwarce Google, </a:t>
            </a:r>
            <a:r>
              <a:rPr lang="pl-PL" sz="1600" b="1" dirty="0">
                <a:solidFill>
                  <a:srgbClr val="B01E28"/>
                </a:solidFill>
                <a:effectLst/>
                <a:ea typeface="Arial Unicode MS"/>
              </a:rPr>
              <a:t>warto używać zaawansowanej składni </a:t>
            </a:r>
            <a:r>
              <a:rPr lang="pl-PL" sz="1600" dirty="0">
                <a:effectLst/>
                <a:ea typeface="Arial Unicode MS"/>
              </a:rPr>
              <a:t>np.:</a:t>
            </a:r>
          </a:p>
          <a:p>
            <a:pPr marL="808038" indent="-179388" algn="just"/>
            <a:r>
              <a:rPr lang="pl-PL" sz="1600" dirty="0">
                <a:effectLst/>
                <a:ea typeface="Arial Unicode MS"/>
              </a:rPr>
              <a:t>„rynek kawy polska </a:t>
            </a:r>
            <a:r>
              <a:rPr lang="pl-PL" sz="1600" dirty="0" err="1">
                <a:effectLst/>
                <a:ea typeface="Arial Unicode MS"/>
              </a:rPr>
              <a:t>filetype:pdf</a:t>
            </a:r>
            <a:r>
              <a:rPr lang="pl-PL" sz="1600" dirty="0">
                <a:effectLst/>
                <a:ea typeface="Arial Unicode MS"/>
              </a:rPr>
              <a:t> ”- pozwoli on na wyszukanie jedynie plików pdf</a:t>
            </a:r>
          </a:p>
          <a:p>
            <a:pPr marL="808038" indent="-179388" algn="just"/>
            <a:r>
              <a:rPr lang="pl-PL" sz="1600" dirty="0">
                <a:effectLst/>
                <a:ea typeface="Arial Unicode MS"/>
              </a:rPr>
              <a:t>„statystyki handlowe </a:t>
            </a:r>
            <a:r>
              <a:rPr lang="pl-PL" sz="1600" dirty="0" err="1">
                <a:effectLst/>
                <a:ea typeface="Arial Unicode MS"/>
              </a:rPr>
              <a:t>site</a:t>
            </a:r>
            <a:r>
              <a:rPr lang="pl-PL" sz="1600" dirty="0">
                <a:effectLst/>
                <a:ea typeface="Arial Unicode MS"/>
              </a:rPr>
              <a:t>:.gov.pl ”- wyświetli wyniki jedynie z domen rządowych (gov.pl)</a:t>
            </a:r>
          </a:p>
          <a:p>
            <a:pPr marL="808038" indent="-179388" algn="just"/>
            <a:r>
              <a:rPr lang="pl-PL" sz="1600" dirty="0">
                <a:ea typeface="Arial Unicode MS"/>
              </a:rPr>
              <a:t>„</a:t>
            </a:r>
            <a:r>
              <a:rPr lang="pl-PL" sz="1600" dirty="0">
                <a:effectLst/>
                <a:ea typeface="Arial Unicode MS"/>
              </a:rPr>
              <a:t>S </a:t>
            </a:r>
            <a:r>
              <a:rPr lang="pl-PL" sz="1600" dirty="0" err="1">
                <a:effectLst/>
                <a:ea typeface="Arial Unicode MS"/>
              </a:rPr>
              <a:t>retail</a:t>
            </a:r>
            <a:r>
              <a:rPr lang="pl-PL" sz="1600" dirty="0">
                <a:effectLst/>
                <a:ea typeface="Arial Unicode MS"/>
              </a:rPr>
              <a:t> market – </a:t>
            </a:r>
            <a:r>
              <a:rPr lang="pl-PL" sz="1600" dirty="0" err="1">
                <a:effectLst/>
                <a:ea typeface="Arial Unicode MS"/>
              </a:rPr>
              <a:t>wholesale</a:t>
            </a:r>
            <a:r>
              <a:rPr lang="pl-PL" sz="1600" dirty="0">
                <a:effectLst/>
                <a:ea typeface="Arial Unicode MS"/>
              </a:rPr>
              <a:t>” – pokaże te wyniki, które nie zawierają słowa „</a:t>
            </a:r>
            <a:r>
              <a:rPr lang="pl-PL" sz="1600" dirty="0" err="1">
                <a:effectLst/>
                <a:ea typeface="Arial Unicode MS"/>
              </a:rPr>
              <a:t>wholesale</a:t>
            </a:r>
            <a:r>
              <a:rPr lang="pl-PL" sz="1600" dirty="0">
                <a:effectLst/>
                <a:ea typeface="Arial Unicode MS"/>
              </a:rPr>
              <a:t>”</a:t>
            </a:r>
          </a:p>
          <a:p>
            <a:pPr algn="just"/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130383708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33D077C-362B-7378-1D2D-239C91A98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2125662"/>
            <a:ext cx="10515600" cy="435133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pl-PL" sz="2000" dirty="0">
                <a:latin typeface="+mn-lt"/>
                <a:hlinkClick r:id="rId2"/>
              </a:rPr>
              <a:t>Market Finder</a:t>
            </a:r>
            <a:endParaRPr lang="pl-PL" sz="2000" dirty="0">
              <a:latin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l-PL" sz="2000" dirty="0">
                <a:latin typeface="+mn-lt"/>
                <a:hlinkClick r:id="rId3"/>
              </a:rPr>
              <a:t>Amazon Global </a:t>
            </a:r>
            <a:r>
              <a:rPr lang="pl-PL" sz="2000" dirty="0" err="1">
                <a:latin typeface="+mn-lt"/>
                <a:hlinkClick r:id="rId3"/>
              </a:rPr>
              <a:t>Selling</a:t>
            </a:r>
            <a:endParaRPr lang="pl-PL" sz="2000" dirty="0">
              <a:latin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l-PL" sz="2000" dirty="0">
                <a:latin typeface="+mn-lt"/>
                <a:hlinkClick r:id="rId4"/>
              </a:rPr>
              <a:t>Cross </a:t>
            </a:r>
            <a:r>
              <a:rPr lang="pl-PL" sz="2000" dirty="0" err="1">
                <a:latin typeface="+mn-lt"/>
                <a:hlinkClick r:id="rId4"/>
              </a:rPr>
              <a:t>Border</a:t>
            </a:r>
            <a:r>
              <a:rPr lang="pl-PL" sz="2000" dirty="0">
                <a:latin typeface="+mn-lt"/>
                <a:hlinkClick r:id="rId4"/>
              </a:rPr>
              <a:t> </a:t>
            </a:r>
            <a:r>
              <a:rPr lang="pl-PL" sz="2000" dirty="0" err="1">
                <a:latin typeface="+mn-lt"/>
                <a:hlinkClick r:id="rId4"/>
              </a:rPr>
              <a:t>Insights</a:t>
            </a:r>
            <a:r>
              <a:rPr lang="pl-PL" sz="2000" dirty="0">
                <a:latin typeface="+mn-lt"/>
                <a:hlinkClick r:id="rId4"/>
              </a:rPr>
              <a:t> Finder </a:t>
            </a:r>
            <a:r>
              <a:rPr lang="pl-PL" sz="2000" dirty="0">
                <a:latin typeface="+mn-lt"/>
              </a:rPr>
              <a:t>- Facebook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000" dirty="0" err="1">
                <a:latin typeface="+mn-lt"/>
                <a:hlinkClick r:id="rId5"/>
              </a:rPr>
              <a:t>eBaymag</a:t>
            </a:r>
            <a:endParaRPr lang="pl-PL" sz="2000" dirty="0">
              <a:latin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l-PL" sz="2000" dirty="0">
                <a:latin typeface="+mn-lt"/>
                <a:hlinkClick r:id="rId6"/>
              </a:rPr>
              <a:t>Access2Markets</a:t>
            </a:r>
            <a:endParaRPr lang="pl-PL" sz="2000" dirty="0">
              <a:latin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l-PL" sz="2000" dirty="0">
                <a:latin typeface="+mn-lt"/>
                <a:hlinkClick r:id="rId7"/>
              </a:rPr>
              <a:t>Mapa rynków zagranicznych PAIH</a:t>
            </a:r>
            <a:endParaRPr lang="pl-PL" sz="2000" dirty="0">
              <a:latin typeface="+mn-lt"/>
            </a:endParaRPr>
          </a:p>
          <a:p>
            <a:pPr marL="0" indent="0">
              <a:buNone/>
            </a:pPr>
            <a:endParaRPr lang="pl-PL" sz="2800" dirty="0">
              <a:latin typeface="+mn-lt"/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Tytuł 1">
            <a:extLst>
              <a:ext uri="{FF2B5EF4-FFF2-40B4-BE49-F238E27FC236}">
                <a16:creationId xmlns:a16="http://schemas.microsoft.com/office/drawing/2014/main" id="{8E231591-1361-B640-61E3-6098D73D4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0" y="1004949"/>
            <a:ext cx="9525000" cy="820676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Google Market Finder i inne</a:t>
            </a:r>
          </a:p>
        </p:txBody>
      </p:sp>
    </p:spTree>
    <p:extLst>
      <p:ext uri="{BB962C8B-B14F-4D97-AF65-F5344CB8AC3E}">
        <p14:creationId xmlns:p14="http://schemas.microsoft.com/office/powerpoint/2010/main" val="302069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D548DFB-AEBC-428C-8965-4AF992C37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17856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000" b="1" dirty="0">
                <a:solidFill>
                  <a:srgbClr val="C00000"/>
                </a:solidFill>
              </a:rPr>
              <a:t>Krok 1. </a:t>
            </a:r>
            <a:r>
              <a:rPr lang="pl-PL" sz="2000" dirty="0"/>
              <a:t>Zbadanie zdolności eksportowych przedsiębiorstwa.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000" b="1" dirty="0">
                <a:solidFill>
                  <a:srgbClr val="C00000"/>
                </a:solidFill>
              </a:rPr>
              <a:t>Krok 2. </a:t>
            </a:r>
            <a:r>
              <a:rPr lang="pl-PL" sz="2000" dirty="0"/>
              <a:t>Postawienie celów eksportowych.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000" b="1" dirty="0">
                <a:solidFill>
                  <a:srgbClr val="C00000"/>
                </a:solidFill>
              </a:rPr>
              <a:t>Krok 3. </a:t>
            </a:r>
            <a:r>
              <a:rPr lang="pl-PL" sz="2000" dirty="0"/>
              <a:t>Analiza konkurencyjności przedsiębiorstwa w wymiarze globalnym.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000" b="1" dirty="0">
                <a:solidFill>
                  <a:srgbClr val="C00000"/>
                </a:solidFill>
              </a:rPr>
              <a:t>Krok 4. </a:t>
            </a:r>
            <a:r>
              <a:rPr lang="pl-PL" sz="2000" dirty="0"/>
              <a:t>Analiza branży.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000" b="1" dirty="0">
                <a:solidFill>
                  <a:srgbClr val="C00000"/>
                </a:solidFill>
              </a:rPr>
              <a:t>Krok 5.</a:t>
            </a:r>
            <a:r>
              <a:rPr lang="pl-PL" sz="2000" dirty="0"/>
              <a:t> Wstępny wybór rynków docelowych.</a:t>
            </a:r>
          </a:p>
          <a:p>
            <a:pPr>
              <a:lnSpc>
                <a:spcPct val="150000"/>
              </a:lnSpc>
            </a:pP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77509098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47AD5F4-F56A-4629-97F0-80580CF78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32" y="815974"/>
            <a:ext cx="9311936" cy="1009651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Wykorzystanie opracowań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B7C80CE-2465-486A-8E61-EB19150B8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97088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1800" dirty="0">
                <a:solidFill>
                  <a:srgbClr val="333333"/>
                </a:solidFill>
                <a:effectLst/>
                <a:ea typeface="Arial Unicode MS"/>
                <a:cs typeface="Calibri" panose="020F0502020204030204" pitchFamily="34" charset="0"/>
              </a:rPr>
              <a:t>Materiały pomocnicze (w formacie pdf):</a:t>
            </a:r>
            <a:endParaRPr lang="pl-PL" sz="1800" dirty="0">
              <a:effectLst/>
              <a:ea typeface="Arial Unicode MS"/>
            </a:endParaRPr>
          </a:p>
          <a:p>
            <a:pPr marL="0" lvl="0" indent="0" algn="just">
              <a:buSzPts val="1000"/>
              <a:buNone/>
              <a:tabLst>
                <a:tab pos="457200" algn="l"/>
              </a:tabLst>
            </a:pPr>
            <a:r>
              <a:rPr lang="pl-PL" sz="1400" u="sng" dirty="0">
                <a:solidFill>
                  <a:srgbClr val="B51A29"/>
                </a:solidFill>
                <a:effectLst/>
                <a:ea typeface="Arial Unicode MS"/>
                <a:cs typeface="Calibri" panose="020F0502020204030204" pitchFamily="34" charset="0"/>
                <a:hlinkClick r:id="rId2"/>
              </a:rPr>
              <a:t>Przygotowanie do eksportu PARP - podręcznik dobrych praktyk (bazowany na </a:t>
            </a:r>
            <a:r>
              <a:rPr lang="pl-PL" sz="1400" u="sng" dirty="0" err="1">
                <a:solidFill>
                  <a:srgbClr val="B51A29"/>
                </a:solidFill>
                <a:effectLst/>
                <a:ea typeface="Arial Unicode MS"/>
                <a:cs typeface="Calibri" panose="020F0502020204030204" pitchFamily="34" charset="0"/>
                <a:hlinkClick r:id="rId2"/>
              </a:rPr>
              <a:t>case</a:t>
            </a:r>
            <a:r>
              <a:rPr lang="pl-PL" sz="1400" u="sng" dirty="0">
                <a:solidFill>
                  <a:srgbClr val="B51A29"/>
                </a:solidFill>
                <a:effectLst/>
                <a:ea typeface="Arial Unicode MS"/>
                <a:cs typeface="Calibri" panose="020F0502020204030204" pitchFamily="34" charset="0"/>
                <a:hlinkClick r:id="rId2"/>
              </a:rPr>
              <a:t> </a:t>
            </a:r>
            <a:r>
              <a:rPr lang="pl-PL" sz="1400" u="sng" dirty="0" err="1">
                <a:solidFill>
                  <a:srgbClr val="B51A29"/>
                </a:solidFill>
                <a:effectLst/>
                <a:ea typeface="Arial Unicode MS"/>
                <a:cs typeface="Calibri" panose="020F0502020204030204" pitchFamily="34" charset="0"/>
                <a:hlinkClick r:id="rId2"/>
              </a:rPr>
              <a:t>studies</a:t>
            </a:r>
            <a:r>
              <a:rPr lang="pl-PL" sz="1400" u="sng" dirty="0">
                <a:solidFill>
                  <a:srgbClr val="B51A29"/>
                </a:solidFill>
                <a:effectLst/>
                <a:ea typeface="Arial Unicode MS"/>
                <a:cs typeface="Calibri" panose="020F0502020204030204" pitchFamily="34" charset="0"/>
                <a:hlinkClick r:id="rId2"/>
              </a:rPr>
              <a:t>)</a:t>
            </a:r>
            <a:endParaRPr lang="pl-PL" sz="1400" dirty="0">
              <a:solidFill>
                <a:srgbClr val="333333"/>
              </a:solidFill>
              <a:effectLst/>
              <a:ea typeface="Arial Unicode MS"/>
            </a:endParaRPr>
          </a:p>
          <a:p>
            <a:pPr marL="0" lvl="0" indent="0" algn="just">
              <a:buSzPts val="1000"/>
              <a:buNone/>
              <a:tabLst>
                <a:tab pos="457200" algn="l"/>
              </a:tabLst>
            </a:pPr>
            <a:r>
              <a:rPr lang="pl-PL" sz="1400" u="sng" dirty="0">
                <a:solidFill>
                  <a:srgbClr val="B51A29"/>
                </a:solidFill>
                <a:effectLst/>
                <a:ea typeface="Arial Unicode MS"/>
                <a:cs typeface="Calibri" panose="020F0502020204030204" pitchFamily="34" charset="0"/>
                <a:hlinkClick r:id="rId3"/>
              </a:rPr>
              <a:t>Pierwsze kroki w eksporcie - PKO „Wspieramy eksport”</a:t>
            </a:r>
            <a:endParaRPr lang="pl-PL" sz="1400" dirty="0">
              <a:solidFill>
                <a:srgbClr val="333333"/>
              </a:solidFill>
              <a:effectLst/>
              <a:ea typeface="Arial Unicode MS"/>
            </a:endParaRPr>
          </a:p>
          <a:p>
            <a:pPr marL="0" lvl="0" indent="0" algn="just">
              <a:buSzPts val="1000"/>
              <a:buNone/>
              <a:tabLst>
                <a:tab pos="457200" algn="l"/>
              </a:tabLst>
            </a:pPr>
            <a:r>
              <a:rPr lang="pl-PL" sz="1400" u="sng" dirty="0">
                <a:solidFill>
                  <a:srgbClr val="B51A29"/>
                </a:solidFill>
                <a:effectLst/>
                <a:ea typeface="Arial Unicode MS"/>
                <a:cs typeface="Calibri" panose="020F0502020204030204" pitchFamily="34" charset="0"/>
                <a:hlinkClick r:id="rId4"/>
              </a:rPr>
              <a:t>Strategie internacjonalizacji działalności i zabezpieczenie ryzyka w handlu zagranicznym</a:t>
            </a:r>
            <a:endParaRPr lang="pl-PL" sz="1400" dirty="0">
              <a:solidFill>
                <a:srgbClr val="333333"/>
              </a:solidFill>
              <a:effectLst/>
              <a:ea typeface="Arial Unicode MS"/>
            </a:endParaRPr>
          </a:p>
          <a:p>
            <a:pPr marL="0" lvl="0" indent="0" algn="just">
              <a:buSzPts val="1000"/>
              <a:buNone/>
              <a:tabLst>
                <a:tab pos="457200" algn="l"/>
              </a:tabLst>
            </a:pPr>
            <a:r>
              <a:rPr lang="pl-PL" sz="1400" u="sng" dirty="0">
                <a:solidFill>
                  <a:srgbClr val="000000"/>
                </a:solidFill>
                <a:effectLst/>
                <a:ea typeface="Arial Unicode MS"/>
                <a:cs typeface="Calibri" panose="020F0502020204030204" pitchFamily="34" charset="0"/>
                <a:hlinkClick r:id="rId5"/>
              </a:rPr>
              <a:t>Modele biznesowe dla MŚP</a:t>
            </a:r>
            <a:endParaRPr lang="pl-PL" sz="1400" dirty="0">
              <a:solidFill>
                <a:srgbClr val="333333"/>
              </a:solidFill>
              <a:effectLst/>
              <a:ea typeface="Arial Unicode MS"/>
            </a:endParaRPr>
          </a:p>
          <a:p>
            <a:pPr marL="0" lvl="0" indent="0" algn="just">
              <a:buSzPts val="1000"/>
              <a:buNone/>
              <a:tabLst>
                <a:tab pos="457200" algn="l"/>
              </a:tabLst>
            </a:pPr>
            <a:r>
              <a:rPr lang="pl-PL" sz="1400" u="sng" dirty="0">
                <a:solidFill>
                  <a:srgbClr val="000000"/>
                </a:solidFill>
                <a:effectLst/>
                <a:ea typeface="Arial Unicode MS"/>
                <a:cs typeface="Calibri" panose="020F0502020204030204" pitchFamily="34" charset="0"/>
                <a:hlinkClick r:id="rId6"/>
              </a:rPr>
              <a:t>Wiarygodność kontrahenta – poradnik przedsiębiorcy</a:t>
            </a:r>
            <a:endParaRPr lang="pl-PL" sz="1400" dirty="0">
              <a:solidFill>
                <a:srgbClr val="333333"/>
              </a:solidFill>
              <a:effectLst/>
              <a:ea typeface="Arial Unicode MS"/>
            </a:endParaRPr>
          </a:p>
          <a:p>
            <a:pPr marL="0" indent="0" algn="just">
              <a:buNone/>
            </a:pPr>
            <a:br>
              <a:rPr lang="pl-PL" sz="1800" dirty="0">
                <a:solidFill>
                  <a:srgbClr val="333333"/>
                </a:solidFill>
                <a:effectLst/>
                <a:ea typeface="Arial Unicode MS"/>
                <a:cs typeface="Calibri" panose="020F0502020204030204" pitchFamily="34" charset="0"/>
              </a:rPr>
            </a:br>
            <a:r>
              <a:rPr lang="pl-PL" sz="1800" dirty="0">
                <a:solidFill>
                  <a:srgbClr val="333333"/>
                </a:solidFill>
                <a:effectLst/>
                <a:ea typeface="Arial Unicode MS"/>
                <a:cs typeface="Calibri" panose="020F0502020204030204" pitchFamily="34" charset="0"/>
              </a:rPr>
              <a:t>Materiały wideo:</a:t>
            </a:r>
          </a:p>
          <a:p>
            <a:pPr marL="0" indent="0" algn="just">
              <a:buSzPts val="1000"/>
              <a:buNone/>
              <a:tabLst>
                <a:tab pos="457200" algn="l"/>
              </a:tabLst>
            </a:pPr>
            <a:r>
              <a:rPr lang="pl-PL" sz="1400" u="sng" dirty="0">
                <a:solidFill>
                  <a:srgbClr val="B51A29"/>
                </a:solidFill>
                <a:effectLst/>
                <a:ea typeface="Arial Unicode MS"/>
                <a:cs typeface="Calibri" panose="020F0502020204030204" pitchFamily="34" charset="0"/>
                <a:hlinkClick r:id="rId7"/>
              </a:rPr>
              <a:t>Webinarium: Negocjacje w biznesie</a:t>
            </a:r>
            <a:endParaRPr lang="pl-PL" sz="1400" dirty="0">
              <a:solidFill>
                <a:srgbClr val="333333"/>
              </a:solidFill>
              <a:effectLst/>
              <a:ea typeface="Arial Unicode MS"/>
            </a:endParaRPr>
          </a:p>
          <a:p>
            <a:pPr marL="0" lvl="0" indent="0" algn="just">
              <a:buSzPts val="1000"/>
              <a:buNone/>
              <a:tabLst>
                <a:tab pos="457200" algn="l"/>
              </a:tabLst>
            </a:pPr>
            <a:r>
              <a:rPr lang="pl-PL" sz="1400" u="sng" dirty="0">
                <a:solidFill>
                  <a:srgbClr val="B51A29"/>
                </a:solidFill>
                <a:effectLst/>
                <a:ea typeface="Arial Unicode MS"/>
                <a:cs typeface="Calibri" panose="020F0502020204030204" pitchFamily="34" charset="0"/>
                <a:hlinkClick r:id="rId8"/>
              </a:rPr>
              <a:t>Webinarium: Strategie internacjonalizacji działalności i zabezpieczenia ryzyka</a:t>
            </a:r>
            <a:endParaRPr lang="pl-PL" sz="1400" dirty="0">
              <a:effectLst/>
              <a:ea typeface="Arial Unicode MS"/>
            </a:endParaRPr>
          </a:p>
          <a:p>
            <a:pPr marL="0" indent="0">
              <a:buNone/>
            </a:pPr>
            <a:endParaRPr lang="pl-PL" dirty="0">
              <a:latin typeface="Nunito Sans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97854838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436161E-4B0E-4661-86DC-C7CD348B5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241" y="1108867"/>
            <a:ext cx="9995517" cy="1009651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Model biznesowy - definicja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16847F0-A572-46CA-93C4-4D19B4DA3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9707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l-PL" sz="1800" dirty="0">
              <a:solidFill>
                <a:srgbClr val="232323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pl-PL" sz="1800" dirty="0">
              <a:solidFill>
                <a:srgbClr val="232323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pl-PL" sz="1800" dirty="0">
                <a:solidFill>
                  <a:srgbClr val="232323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Model biznesowy to opis sposobu funkcjonowania firmy, odpowiadający na trzy pytania:</a:t>
            </a:r>
          </a:p>
          <a:p>
            <a:pPr marL="0" indent="0" algn="ctr">
              <a:buNone/>
            </a:pPr>
            <a:endParaRPr lang="pl-PL" sz="1800" dirty="0">
              <a:solidFill>
                <a:srgbClr val="232323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pl-PL" sz="1800" b="1" dirty="0">
                <a:solidFill>
                  <a:srgbClr val="232323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Jak wartość się tworzy?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pl-PL" sz="1800" b="1" dirty="0">
                <a:solidFill>
                  <a:srgbClr val="232323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Jaką wartość dostarcza się klientowi?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pl-PL" sz="1800" b="1" dirty="0">
                <a:solidFill>
                  <a:srgbClr val="232323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Jak firma na tworzonej wartości zarabia?</a:t>
            </a:r>
          </a:p>
          <a:p>
            <a:pPr marL="0" indent="0" algn="ctr">
              <a:buNone/>
            </a:pPr>
            <a:endParaRPr lang="pl-PL" sz="1800" dirty="0">
              <a:solidFill>
                <a:srgbClr val="232323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12669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ultimedia online 3" title="Business Model Canvas">
            <a:hlinkClick r:id="" action="ppaction://media"/>
            <a:extLst>
              <a:ext uri="{FF2B5EF4-FFF2-40B4-BE49-F238E27FC236}">
                <a16:creationId xmlns:a16="http://schemas.microsoft.com/office/drawing/2014/main" id="{E24DAF8F-46F7-4EE5-B85B-D581E8DC45CA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78056" y="1156016"/>
            <a:ext cx="8435887" cy="476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01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97E6BAAE-8A6B-4E46-9A6E-55BD9A2F5D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9"/>
          <a:stretch/>
        </p:blipFill>
        <p:spPr>
          <a:xfrm>
            <a:off x="2163283" y="1119084"/>
            <a:ext cx="7480732" cy="4801091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55EE4895-4702-4317-A4CD-E6E28A62A8F7}"/>
              </a:ext>
            </a:extLst>
          </p:cNvPr>
          <p:cNvSpPr txBox="1"/>
          <p:nvPr/>
        </p:nvSpPr>
        <p:spPr>
          <a:xfrm>
            <a:off x="466008" y="6031734"/>
            <a:ext cx="5273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solidFill>
                  <a:srgbClr val="B01E28"/>
                </a:solidFill>
                <a:hlinkClick r:id="rId3"/>
              </a:rPr>
              <a:t>Ćwiczenie on-line</a:t>
            </a:r>
            <a:endParaRPr lang="pl-PL" sz="2000" b="1" dirty="0">
              <a:solidFill>
                <a:srgbClr val="B01E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36638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6272FE-B52A-4562-92D9-522671130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2251" y="2461347"/>
            <a:ext cx="5590881" cy="9676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400" b="1" kern="1200" dirty="0">
                <a:solidFill>
                  <a:schemeClr val="tx1"/>
                </a:solidFill>
                <a:cs typeface="Times New Roman" panose="02020603050405020304" pitchFamily="18" charset="0"/>
              </a:rPr>
              <a:t>PYTANIA?</a:t>
            </a:r>
          </a:p>
        </p:txBody>
      </p:sp>
      <p:pic>
        <p:nvPicPr>
          <p:cNvPr id="7" name="Graphic 6" descr="Question mark">
            <a:extLst>
              <a:ext uri="{FF2B5EF4-FFF2-40B4-BE49-F238E27FC236}">
                <a16:creationId xmlns:a16="http://schemas.microsoft.com/office/drawing/2014/main" id="{924D4196-9A06-D56B-2F5C-051278F9A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5938" y="1693538"/>
            <a:ext cx="3217333" cy="321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52172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B94CA0E-433D-4F71-B02B-C3527340B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0749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Test samooceny wiadomości pozyskanych w trakcie warsztatu</a:t>
            </a:r>
            <a:endParaRPr lang="pl-PL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05879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29106C-DF6F-47D5-BBAD-BF35A19BF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cs typeface="Times New Roman" panose="02020603050405020304" pitchFamily="18" charset="0"/>
              </a:rPr>
              <a:t>Dziękuję za uwagę!</a:t>
            </a:r>
          </a:p>
        </p:txBody>
      </p:sp>
      <p:sp>
        <p:nvSpPr>
          <p:cNvPr id="6" name="Symbol zastępczy tekstu 2">
            <a:extLst>
              <a:ext uri="{FF2B5EF4-FFF2-40B4-BE49-F238E27FC236}">
                <a16:creationId xmlns:a16="http://schemas.microsoft.com/office/drawing/2014/main" id="{33FF3787-B690-2581-EECB-21C3067A6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88801"/>
            <a:ext cx="10515600" cy="1215809"/>
          </a:xfrm>
        </p:spPr>
        <p:txBody>
          <a:bodyPr>
            <a:normAutofit/>
          </a:bodyPr>
          <a:lstStyle/>
          <a:p>
            <a:pPr algn="just"/>
            <a:r>
              <a:rPr lang="pl-PL" sz="1400" dirty="0">
                <a:solidFill>
                  <a:schemeClr val="tx1"/>
                </a:solidFill>
              </a:rPr>
              <a:t>Projekt „</a:t>
            </a:r>
            <a:r>
              <a:rPr lang="pl-PL" sz="1400" dirty="0">
                <a:solidFill>
                  <a:schemeClr val="tx1"/>
                </a:solidFill>
                <a:effectLst/>
              </a:rPr>
              <a:t>Mój biznes za granicą - model wsparcia instytucjonalnego MŚP w obszarze umiędzynarodowienia oferty firm i rozpoczęcia działalności na rynkach międzynarodowych”, współfinansowany ze środków Europejskiego Funduszu Społecznego w ramach Programu Operacyjnego Wiedza Edukacja Rozwój 2014-2020, IV Oś Priorytetowa Innowacje społeczne i współpraca ponadnarodowa, Działanie 4.3 Współpraca ponadnarodowa.</a:t>
            </a:r>
            <a:endParaRPr lang="pl-PL" sz="1400" dirty="0">
              <a:solidFill>
                <a:schemeClr val="tx1"/>
              </a:solidFill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F5DFDEB0-CD3B-146C-0CA0-7BFE34402E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036" y="4546429"/>
            <a:ext cx="1677927" cy="40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32116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BEE6442-A6D8-40D5-B18B-1FE67CEC66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8971" y="1152580"/>
            <a:ext cx="11125200" cy="4838317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pl-PL" sz="1500" b="1" dirty="0">
                <a:solidFill>
                  <a:schemeClr val="tx1"/>
                </a:solidFill>
                <a:effectLst/>
              </a:rPr>
              <a:t>ZASTRZEŻENIE</a:t>
            </a:r>
          </a:p>
          <a:p>
            <a:pPr algn="just">
              <a:lnSpc>
                <a:spcPct val="120000"/>
              </a:lnSpc>
            </a:pPr>
            <a:endParaRPr lang="pl-PL" sz="500" dirty="0">
              <a:solidFill>
                <a:schemeClr val="tx1"/>
              </a:solidFill>
              <a:effectLst/>
            </a:endParaRP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Polska Agencja Inwestycji i Handlu S.A. (PAIH) udostępnia powyższy materiał nieodpłatnie jako efekty projektu „Mój biznes za granicą - model wsparcia instytucjonalnego MŚP w obszarze umiędzynarodowienia oferty firm i rozpoczęcia działalności na rynkach międzynarodowych” w ramach Programu Operacyjnego Wiedza Edukacja Rozwój 2014-2020; Oś priorytetowa: IV. Innowacje społeczne i współpraca ponadnarodowa; Działanie 4.3 Współpraca ponadnarodowa.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Niniejszy materiał jest elementem programu edukacyjnego skierowanego do przedsiębiorców planujących rozpocząć ekspansję zagraniczną, w tym tych niemających w pełni sprecyzowanego potencjału eksportowego.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Należy zauważyć, iż stanowi on jedynie ramy merytoryczne zagadnień uznanych za kluczowe w kontekście przygotowania do prowadzenia działalności eksportowej i korzystanie z niego, szczególnie w przypadku realizacji szkoleń, wymaga każdorazowej weryfikacji i aktualizacji treści przez eksperta prowadzącego poszczególne moduły szkoleniowe oraz ewentualnego dostosowania do branży/specyfiki firm stanowiących potencjalnych odbiorców szkolenia. </a:t>
            </a:r>
            <a:br>
              <a:rPr lang="pl-PL" sz="1500" dirty="0">
                <a:solidFill>
                  <a:schemeClr val="tx1"/>
                </a:solidFill>
                <a:effectLst/>
              </a:rPr>
            </a:br>
            <a:r>
              <a:rPr lang="pl-PL" sz="1500" dirty="0">
                <a:solidFill>
                  <a:schemeClr val="tx1"/>
                </a:solidFill>
                <a:effectLst/>
              </a:rPr>
              <a:t>Zgodnie z rekomendacją PAIH, ekspertem prowadzącym szkolenie powinien być praktyk specjalizujący się w danym zakresie tematycznym.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PAIH nie ponosi odpowiedzialności z tytułu jakiejkolwiek szkody bezpośredniej lub pośredniej jakiegokolwiek rodzaju, w tym szkody za utratę zysków, wynikłej </a:t>
            </a:r>
            <a:br>
              <a:rPr lang="pl-PL" sz="1500" dirty="0">
                <a:solidFill>
                  <a:schemeClr val="tx1"/>
                </a:solidFill>
                <a:effectLst/>
              </a:rPr>
            </a:br>
            <a:r>
              <a:rPr lang="pl-PL" sz="1500" dirty="0">
                <a:solidFill>
                  <a:schemeClr val="tx1"/>
                </a:solidFill>
                <a:effectLst/>
              </a:rPr>
              <a:t>z całkowitego lub częściowego wykorzystania informacji udostępnionych przez PAIH w niniejszym materiale. W związku z tym, każdy odbiorca tych informacji powinien sprawdzić przydatność i poprawność wyżej wymienionych informacji zgodnie z ich przeznaczeniem i korzystać z tych informacji na własną odpowiedzialność. PAIH oraz jej pracownicy nie ponoszą w żadnym wypadku odpowiedzialności za jakąkolwiek decyzję lub działanie podjęte w oparciu o wyżej wymienione informacje, ani za jakiekolwiek konsekwencje wynikające z decyzji podjętych w oparciu o te informacje.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Udostępnione w wersji elektronicznej publikacje dostępne na stronach internetowych PAIH (m.in. </a:t>
            </a:r>
            <a:r>
              <a:rPr lang="pl-PL" sz="1500" dirty="0">
                <a:solidFill>
                  <a:schemeClr val="tx1"/>
                </a:solidFill>
                <a:effectLst/>
                <a:hlinkClick r:id="rId2"/>
              </a:rPr>
              <a:t>https://www.paih.gov.pl/moj_biznes_za_granica</a:t>
            </a:r>
            <a:r>
              <a:rPr lang="pl-PL" sz="1500" dirty="0">
                <a:solidFill>
                  <a:schemeClr val="tx1"/>
                </a:solidFill>
                <a:effectLst/>
              </a:rPr>
              <a:t>) mogą być wykorzystywane tylko w celach edukacyjnych. W przypadku korzystania z materiału w celu realizacji szkoleń, należy uwzględnić w informacji o szkoleniu, że jest ono efektem projektu „Mój biznes za granicą”.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Utrwalenie (sporządzenie egzemplarza, w celu jego publikacji), zwielokrotnienie, wprowadzenie do obrotu, wypożyczenie lub udostępnienie zwielokrotnionych egzemplarzy jest niedozwolone bez podpisania stosownej umowy udzielenia sublicencji przez PAIH.</a:t>
            </a:r>
          </a:p>
          <a:p>
            <a:pPr algn="just">
              <a:lnSpc>
                <a:spcPct val="120000"/>
              </a:lnSpc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17585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F4AD2CA6-7A31-3CD7-66FE-9540991D2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314" y="2201663"/>
            <a:ext cx="4620584" cy="133106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400" b="1" dirty="0" err="1">
                <a:cs typeface="Times New Roman" panose="02020603050405020304" pitchFamily="18" charset="0"/>
              </a:rPr>
              <a:t>Czym</a:t>
            </a:r>
            <a:r>
              <a:rPr lang="en-US" sz="2400" b="1" dirty="0"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cs typeface="Times New Roman" panose="02020603050405020304" pitchFamily="18" charset="0"/>
              </a:rPr>
              <a:t>właściwie</a:t>
            </a:r>
            <a:r>
              <a:rPr lang="en-US" sz="2400" b="1" dirty="0">
                <a:cs typeface="Times New Roman" panose="02020603050405020304" pitchFamily="18" charset="0"/>
              </a:rPr>
              <a:t> jest </a:t>
            </a:r>
            <a:r>
              <a:rPr lang="en-US" sz="2400" b="1" dirty="0" err="1">
                <a:cs typeface="Times New Roman" panose="02020603050405020304" pitchFamily="18" charset="0"/>
              </a:rPr>
              <a:t>eksport</a:t>
            </a:r>
            <a:r>
              <a:rPr lang="en-US" sz="2400" b="1" dirty="0"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6" name="Grafika 5" descr="Pytania kontur">
            <a:extLst>
              <a:ext uri="{FF2B5EF4-FFF2-40B4-BE49-F238E27FC236}">
                <a16:creationId xmlns:a16="http://schemas.microsoft.com/office/drawing/2014/main" id="{F2AF3E8F-0826-4202-6B94-1EC1E2070F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25920" y="1373725"/>
            <a:ext cx="4318000" cy="43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213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FDDB100-FD8D-4E47-AE6E-24A7A3AE4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5422" y="1214150"/>
            <a:ext cx="9798377" cy="813995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Eksportować czy nie eksportować – jakie korzyści? </a:t>
            </a:r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7E44E79E-783E-40F5-B74E-FD1245A63E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605578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6931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36E613-F657-40DA-AEFE-28E494B84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55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	Weryfikacja motywacji przedsiębiorstwa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3466759-AF30-45D6-9BF1-9885C5110D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1818" y="3072595"/>
            <a:ext cx="9359096" cy="2829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b="1" dirty="0">
                <a:solidFill>
                  <a:srgbClr val="B01E28"/>
                </a:solidFill>
              </a:rPr>
              <a:t>Przedsiębiorco! </a:t>
            </a:r>
          </a:p>
          <a:p>
            <a:pPr marL="0" indent="0">
              <a:buNone/>
            </a:pPr>
            <a:r>
              <a:rPr lang="pl-PL" sz="2400" b="1" dirty="0">
                <a:solidFill>
                  <a:srgbClr val="B01E28"/>
                </a:solidFill>
              </a:rPr>
              <a:t>Nie wierz w stereotypy!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" name="Model 3D 3" descr="Mister No - character">
                <a:extLst>
                  <a:ext uri="{FF2B5EF4-FFF2-40B4-BE49-F238E27FC236}">
                    <a16:creationId xmlns:a16="http://schemas.microsoft.com/office/drawing/2014/main" id="{D19CBF9E-1EFC-48D5-9A63-5179C22FBD1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81807678"/>
                  </p:ext>
                </p:extLst>
              </p:nvPr>
            </p:nvGraphicFramePr>
            <p:xfrm>
              <a:off x="7083074" y="1972236"/>
              <a:ext cx="2073443" cy="3833257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2073443" cy="3833257"/>
                    </a:xfrm>
                    <a:prstGeom prst="rect">
                      <a:avLst/>
                    </a:prstGeom>
                  </am3d:spPr>
                  <am3d:camera>
                    <am3d:pos x="0" y="0" z="5851980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080957" d="1000000"/>
                    <am3d:preTrans dx="1149821" dy="-17977474" dz="-2249261"/>
                    <am3d:scale>
                      <am3d:sx n="1000000" d="1000000"/>
                      <am3d:sy n="1000000" d="1000000"/>
                      <am3d:sz n="1000000" d="1000000"/>
                    </am3d:scale>
                    <am3d:rot ax="69177" ay="-2110520" az="-39864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530624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" name="Model 3D 3" descr="Mister No - character">
                <a:extLst>
                  <a:ext uri="{FF2B5EF4-FFF2-40B4-BE49-F238E27FC236}">
                    <a16:creationId xmlns:a16="http://schemas.microsoft.com/office/drawing/2014/main" id="{D19CBF9E-1EFC-48D5-9A63-5179C22FBD1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83074" y="1972236"/>
                <a:ext cx="2073443" cy="383325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19358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9F962F1-24A8-4D3F-B1CF-6BF760575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040" y="893358"/>
            <a:ext cx="9968060" cy="945970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solidFill>
                  <a:srgbClr val="23232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Badanie potrzeb i motywacji własnej</a:t>
            </a:r>
            <a:br>
              <a:rPr lang="pl-PL" sz="2400" b="1" dirty="0">
                <a:ea typeface="Arial Unicode MS"/>
                <a:cs typeface="Times New Roman" panose="02020603050405020304" pitchFamily="18" charset="0"/>
              </a:rPr>
            </a:br>
            <a:endParaRPr lang="pl-PL" sz="2400" b="1" dirty="0">
              <a:cs typeface="Times New Roman" panose="02020603050405020304" pitchFamily="18" charset="0"/>
            </a:endParaRPr>
          </a:p>
        </p:txBody>
      </p:sp>
      <p:grpSp>
        <p:nvGrpSpPr>
          <p:cNvPr id="4" name="Grupa 3">
            <a:extLst>
              <a:ext uri="{FF2B5EF4-FFF2-40B4-BE49-F238E27FC236}">
                <a16:creationId xmlns:a16="http://schemas.microsoft.com/office/drawing/2014/main" id="{28AA3323-86F9-41E8-AC37-56A6F1F1FBEF}"/>
              </a:ext>
            </a:extLst>
          </p:cNvPr>
          <p:cNvGrpSpPr/>
          <p:nvPr/>
        </p:nvGrpSpPr>
        <p:grpSpPr>
          <a:xfrm>
            <a:off x="2211140" y="1715050"/>
            <a:ext cx="8039859" cy="4526960"/>
            <a:chOff x="2076071" y="2047560"/>
            <a:chExt cx="8039859" cy="4526960"/>
          </a:xfrm>
        </p:grpSpPr>
        <p:sp>
          <p:nvSpPr>
            <p:cNvPr id="7" name="Owal 6">
              <a:extLst>
                <a:ext uri="{FF2B5EF4-FFF2-40B4-BE49-F238E27FC236}">
                  <a16:creationId xmlns:a16="http://schemas.microsoft.com/office/drawing/2014/main" id="{A445E4CD-8D65-4615-905B-A9B7C622BCB8}"/>
                </a:ext>
              </a:extLst>
            </p:cNvPr>
            <p:cNvSpPr/>
            <p:nvPr/>
          </p:nvSpPr>
          <p:spPr>
            <a:xfrm>
              <a:off x="2076071" y="2047560"/>
              <a:ext cx="974933" cy="974933"/>
            </a:xfrm>
            <a:prstGeom prst="ellipse">
              <a:avLst/>
            </a:prstGeom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8" name="Prostokąt 7" descr="Grupa docelowa z wypełnieniem pełnym">
              <a:extLst>
                <a:ext uri="{FF2B5EF4-FFF2-40B4-BE49-F238E27FC236}">
                  <a16:creationId xmlns:a16="http://schemas.microsoft.com/office/drawing/2014/main" id="{7A80289D-6A26-442C-BB29-C907FF03AEA9}"/>
                </a:ext>
              </a:extLst>
            </p:cNvPr>
            <p:cNvSpPr/>
            <p:nvPr/>
          </p:nvSpPr>
          <p:spPr>
            <a:xfrm>
              <a:off x="2280807" y="2252296"/>
              <a:ext cx="565461" cy="565461"/>
            </a:xfrm>
            <a:prstGeom prst="rect">
              <a:avLst/>
            </a:pr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8" name="Dowolny kształt: kształt 17">
              <a:extLst>
                <a:ext uri="{FF2B5EF4-FFF2-40B4-BE49-F238E27FC236}">
                  <a16:creationId xmlns:a16="http://schemas.microsoft.com/office/drawing/2014/main" id="{9D887247-876B-403A-ABE6-0DC51526CC8A}"/>
                </a:ext>
              </a:extLst>
            </p:cNvPr>
            <p:cNvSpPr/>
            <p:nvPr/>
          </p:nvSpPr>
          <p:spPr>
            <a:xfrm>
              <a:off x="3259919" y="2072310"/>
              <a:ext cx="3036972" cy="974933"/>
            </a:xfrm>
            <a:custGeom>
              <a:avLst/>
              <a:gdLst>
                <a:gd name="connsiteX0" fmla="*/ 0 w 2298058"/>
                <a:gd name="connsiteY0" fmla="*/ 0 h 974933"/>
                <a:gd name="connsiteX1" fmla="*/ 2298058 w 2298058"/>
                <a:gd name="connsiteY1" fmla="*/ 0 h 974933"/>
                <a:gd name="connsiteX2" fmla="*/ 2298058 w 2298058"/>
                <a:gd name="connsiteY2" fmla="*/ 974933 h 974933"/>
                <a:gd name="connsiteX3" fmla="*/ 0 w 2298058"/>
                <a:gd name="connsiteY3" fmla="*/ 974933 h 974933"/>
                <a:gd name="connsiteX4" fmla="*/ 0 w 2298058"/>
                <a:gd name="connsiteY4" fmla="*/ 0 h 974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8058" h="974933">
                  <a:moveTo>
                    <a:pt x="0" y="0"/>
                  </a:moveTo>
                  <a:lnTo>
                    <a:pt x="2298058" y="0"/>
                  </a:lnTo>
                  <a:lnTo>
                    <a:pt x="2298058" y="974933"/>
                  </a:lnTo>
                  <a:lnTo>
                    <a:pt x="0" y="9749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l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500" kern="1200" dirty="0"/>
                <a:t>Co zmotywowało Cię, </a:t>
              </a:r>
              <a:br>
                <a:rPr lang="pl-PL" sz="1500" kern="1200" dirty="0"/>
              </a:br>
              <a:r>
                <a:rPr lang="pl-PL" sz="1500" kern="1200" dirty="0"/>
                <a:t>aby uczestniczyć w tym szkoleniu?</a:t>
              </a:r>
              <a:endParaRPr lang="en-US" sz="1500" kern="1200" dirty="0"/>
            </a:p>
          </p:txBody>
        </p:sp>
        <p:sp>
          <p:nvSpPr>
            <p:cNvPr id="24" name="Owal 23">
              <a:extLst>
                <a:ext uri="{FF2B5EF4-FFF2-40B4-BE49-F238E27FC236}">
                  <a16:creationId xmlns:a16="http://schemas.microsoft.com/office/drawing/2014/main" id="{308B6329-1E3A-4437-8AF3-CC63E3251D3D}"/>
                </a:ext>
              </a:extLst>
            </p:cNvPr>
            <p:cNvSpPr/>
            <p:nvPr/>
          </p:nvSpPr>
          <p:spPr>
            <a:xfrm>
              <a:off x="6634024" y="2517086"/>
              <a:ext cx="974933" cy="974933"/>
            </a:xfrm>
            <a:prstGeom prst="ellipse">
              <a:avLst/>
            </a:prstGeom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26" name="Prostokąt 25" descr="Nauczyciel">
              <a:extLst>
                <a:ext uri="{FF2B5EF4-FFF2-40B4-BE49-F238E27FC236}">
                  <a16:creationId xmlns:a16="http://schemas.microsoft.com/office/drawing/2014/main" id="{C24FDA44-6EB5-47C0-A237-14A3A5185276}"/>
                </a:ext>
              </a:extLst>
            </p:cNvPr>
            <p:cNvSpPr/>
            <p:nvPr/>
          </p:nvSpPr>
          <p:spPr>
            <a:xfrm>
              <a:off x="6835817" y="2721823"/>
              <a:ext cx="565461" cy="565461"/>
            </a:xfrm>
            <a:prstGeom prst="rect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27" name="Dowolny kształt: kształt 26">
              <a:extLst>
                <a:ext uri="{FF2B5EF4-FFF2-40B4-BE49-F238E27FC236}">
                  <a16:creationId xmlns:a16="http://schemas.microsoft.com/office/drawing/2014/main" id="{546F4C4B-B60A-4468-9A9E-94219445D1F5}"/>
                </a:ext>
              </a:extLst>
            </p:cNvPr>
            <p:cNvSpPr/>
            <p:nvPr/>
          </p:nvSpPr>
          <p:spPr>
            <a:xfrm>
              <a:off x="7817872" y="2517085"/>
              <a:ext cx="2298058" cy="974933"/>
            </a:xfrm>
            <a:custGeom>
              <a:avLst/>
              <a:gdLst>
                <a:gd name="connsiteX0" fmla="*/ 0 w 2298058"/>
                <a:gd name="connsiteY0" fmla="*/ 0 h 974933"/>
                <a:gd name="connsiteX1" fmla="*/ 2298058 w 2298058"/>
                <a:gd name="connsiteY1" fmla="*/ 0 h 974933"/>
                <a:gd name="connsiteX2" fmla="*/ 2298058 w 2298058"/>
                <a:gd name="connsiteY2" fmla="*/ 974933 h 974933"/>
                <a:gd name="connsiteX3" fmla="*/ 0 w 2298058"/>
                <a:gd name="connsiteY3" fmla="*/ 974933 h 974933"/>
                <a:gd name="connsiteX4" fmla="*/ 0 w 2298058"/>
                <a:gd name="connsiteY4" fmla="*/ 0 h 974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8058" h="974933">
                  <a:moveTo>
                    <a:pt x="0" y="0"/>
                  </a:moveTo>
                  <a:lnTo>
                    <a:pt x="2298058" y="0"/>
                  </a:lnTo>
                  <a:lnTo>
                    <a:pt x="2298058" y="974933"/>
                  </a:lnTo>
                  <a:lnTo>
                    <a:pt x="0" y="9749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l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500" kern="1200" dirty="0"/>
                <a:t>Czego oczekujesz </a:t>
              </a:r>
              <a:br>
                <a:rPr lang="pl-PL" sz="1500" kern="1200" dirty="0"/>
              </a:br>
              <a:r>
                <a:rPr lang="pl-PL" sz="1500" kern="1200" dirty="0"/>
                <a:t>od tego szkolenia? </a:t>
              </a:r>
              <a:endParaRPr lang="en-US" sz="1500" kern="1200" dirty="0"/>
            </a:p>
          </p:txBody>
        </p:sp>
        <p:sp>
          <p:nvSpPr>
            <p:cNvPr id="28" name="Owal 27">
              <a:extLst>
                <a:ext uri="{FF2B5EF4-FFF2-40B4-BE49-F238E27FC236}">
                  <a16:creationId xmlns:a16="http://schemas.microsoft.com/office/drawing/2014/main" id="{65E941F0-6451-4610-9146-EBC6E51184EE}"/>
                </a:ext>
              </a:extLst>
            </p:cNvPr>
            <p:cNvSpPr/>
            <p:nvPr/>
          </p:nvSpPr>
          <p:spPr>
            <a:xfrm>
              <a:off x="2076071" y="3823573"/>
              <a:ext cx="974933" cy="974933"/>
            </a:xfrm>
            <a:prstGeom prst="ellipse">
              <a:avLst/>
            </a:prstGeom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29" name="Prostokąt 28" descr="Ściana z cegieł z wypełnieniem pełnym">
              <a:extLst>
                <a:ext uri="{FF2B5EF4-FFF2-40B4-BE49-F238E27FC236}">
                  <a16:creationId xmlns:a16="http://schemas.microsoft.com/office/drawing/2014/main" id="{9A094DEE-F04E-4E90-A3B9-7F60AD068000}"/>
                </a:ext>
              </a:extLst>
            </p:cNvPr>
            <p:cNvSpPr/>
            <p:nvPr/>
          </p:nvSpPr>
          <p:spPr>
            <a:xfrm>
              <a:off x="2280807" y="4028309"/>
              <a:ext cx="565461" cy="565461"/>
            </a:xfrm>
            <a:prstGeom prst="rect">
              <a:avLst/>
            </a:pr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30" name="Dowolny kształt: kształt 29">
              <a:extLst>
                <a:ext uri="{FF2B5EF4-FFF2-40B4-BE49-F238E27FC236}">
                  <a16:creationId xmlns:a16="http://schemas.microsoft.com/office/drawing/2014/main" id="{A9748300-64A6-4626-A71F-68714D865C1D}"/>
                </a:ext>
              </a:extLst>
            </p:cNvPr>
            <p:cNvSpPr/>
            <p:nvPr/>
          </p:nvSpPr>
          <p:spPr>
            <a:xfrm>
              <a:off x="3255739" y="3835508"/>
              <a:ext cx="2784843" cy="970546"/>
            </a:xfrm>
            <a:custGeom>
              <a:avLst/>
              <a:gdLst>
                <a:gd name="connsiteX0" fmla="*/ 0 w 2649822"/>
                <a:gd name="connsiteY0" fmla="*/ 0 h 970546"/>
                <a:gd name="connsiteX1" fmla="*/ 2649822 w 2649822"/>
                <a:gd name="connsiteY1" fmla="*/ 0 h 970546"/>
                <a:gd name="connsiteX2" fmla="*/ 2649822 w 2649822"/>
                <a:gd name="connsiteY2" fmla="*/ 970546 h 970546"/>
                <a:gd name="connsiteX3" fmla="*/ 0 w 2649822"/>
                <a:gd name="connsiteY3" fmla="*/ 970546 h 970546"/>
                <a:gd name="connsiteX4" fmla="*/ 0 w 2649822"/>
                <a:gd name="connsiteY4" fmla="*/ 0 h 970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9822" h="970546">
                  <a:moveTo>
                    <a:pt x="0" y="0"/>
                  </a:moveTo>
                  <a:lnTo>
                    <a:pt x="2649822" y="0"/>
                  </a:lnTo>
                  <a:lnTo>
                    <a:pt x="2649822" y="970546"/>
                  </a:lnTo>
                  <a:lnTo>
                    <a:pt x="0" y="97054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500" kern="1200" dirty="0"/>
                <a:t>Jakie są mocne strony Twojego przedsiębiorstwa, które będą istotne w procesie wejścia </a:t>
              </a:r>
              <a:br>
                <a:rPr lang="pl-PL" sz="1500" kern="1200" dirty="0"/>
              </a:br>
              <a:r>
                <a:rPr lang="pl-PL" sz="1500" kern="1200" dirty="0"/>
                <a:t>na nowe rynki zagraniczne?</a:t>
              </a:r>
              <a:endParaRPr lang="en-US" sz="1500" kern="1200" dirty="0"/>
            </a:p>
          </p:txBody>
        </p:sp>
        <p:sp>
          <p:nvSpPr>
            <p:cNvPr id="31" name="Owal 30">
              <a:extLst>
                <a:ext uri="{FF2B5EF4-FFF2-40B4-BE49-F238E27FC236}">
                  <a16:creationId xmlns:a16="http://schemas.microsoft.com/office/drawing/2014/main" id="{07830CED-6BB7-4A1B-98AC-BD8642D97848}"/>
                </a:ext>
              </a:extLst>
            </p:cNvPr>
            <p:cNvSpPr/>
            <p:nvPr/>
          </p:nvSpPr>
          <p:spPr>
            <a:xfrm>
              <a:off x="6634024" y="4311039"/>
              <a:ext cx="974933" cy="974933"/>
            </a:xfrm>
            <a:prstGeom prst="ellipse">
              <a:avLst/>
            </a:prstGeom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32" name="Prostokąt 31" descr="Strzał w dziesiątkę">
              <a:extLst>
                <a:ext uri="{FF2B5EF4-FFF2-40B4-BE49-F238E27FC236}">
                  <a16:creationId xmlns:a16="http://schemas.microsoft.com/office/drawing/2014/main" id="{E73D435C-FBDB-4732-912B-78E5717C892F}"/>
                </a:ext>
              </a:extLst>
            </p:cNvPr>
            <p:cNvSpPr/>
            <p:nvPr/>
          </p:nvSpPr>
          <p:spPr>
            <a:xfrm>
              <a:off x="6838760" y="4515775"/>
              <a:ext cx="565461" cy="565461"/>
            </a:xfrm>
            <a:prstGeom prst="rect">
              <a:avLst/>
            </a:prstGeom>
            <a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33" name="Dowolny kształt: kształt 32">
              <a:extLst>
                <a:ext uri="{FF2B5EF4-FFF2-40B4-BE49-F238E27FC236}">
                  <a16:creationId xmlns:a16="http://schemas.microsoft.com/office/drawing/2014/main" id="{5941DD58-D8F4-4CDF-9C22-08C9EF698F21}"/>
                </a:ext>
              </a:extLst>
            </p:cNvPr>
            <p:cNvSpPr/>
            <p:nvPr/>
          </p:nvSpPr>
          <p:spPr>
            <a:xfrm>
              <a:off x="7817872" y="4311039"/>
              <a:ext cx="2298058" cy="974933"/>
            </a:xfrm>
            <a:custGeom>
              <a:avLst/>
              <a:gdLst>
                <a:gd name="connsiteX0" fmla="*/ 0 w 2298058"/>
                <a:gd name="connsiteY0" fmla="*/ 0 h 974933"/>
                <a:gd name="connsiteX1" fmla="*/ 2298058 w 2298058"/>
                <a:gd name="connsiteY1" fmla="*/ 0 h 974933"/>
                <a:gd name="connsiteX2" fmla="*/ 2298058 w 2298058"/>
                <a:gd name="connsiteY2" fmla="*/ 974933 h 974933"/>
                <a:gd name="connsiteX3" fmla="*/ 0 w 2298058"/>
                <a:gd name="connsiteY3" fmla="*/ 974933 h 974933"/>
                <a:gd name="connsiteX4" fmla="*/ 0 w 2298058"/>
                <a:gd name="connsiteY4" fmla="*/ 0 h 974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8058" h="974933">
                  <a:moveTo>
                    <a:pt x="0" y="0"/>
                  </a:moveTo>
                  <a:lnTo>
                    <a:pt x="2298058" y="0"/>
                  </a:lnTo>
                  <a:lnTo>
                    <a:pt x="2298058" y="974933"/>
                  </a:lnTo>
                  <a:lnTo>
                    <a:pt x="0" y="9749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l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500" kern="1200" dirty="0"/>
                <a:t>Co zamierzasz osiągnąć po szkoleniu? </a:t>
              </a:r>
              <a:endParaRPr lang="en-US" sz="1500" kern="1200" dirty="0"/>
            </a:p>
          </p:txBody>
        </p:sp>
        <p:sp>
          <p:nvSpPr>
            <p:cNvPr id="34" name="Owal 33">
              <a:extLst>
                <a:ext uri="{FF2B5EF4-FFF2-40B4-BE49-F238E27FC236}">
                  <a16:creationId xmlns:a16="http://schemas.microsoft.com/office/drawing/2014/main" id="{646AEE8D-6A7C-40F0-AF48-C01F6BE82BF6}"/>
                </a:ext>
              </a:extLst>
            </p:cNvPr>
            <p:cNvSpPr/>
            <p:nvPr/>
          </p:nvSpPr>
          <p:spPr>
            <a:xfrm>
              <a:off x="2076071" y="5599587"/>
              <a:ext cx="974933" cy="974933"/>
            </a:xfrm>
            <a:prstGeom prst="ellipse">
              <a:avLst/>
            </a:prstGeom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35" name="Prostokąt 34" descr="Customer Review">
              <a:extLst>
                <a:ext uri="{FF2B5EF4-FFF2-40B4-BE49-F238E27FC236}">
                  <a16:creationId xmlns:a16="http://schemas.microsoft.com/office/drawing/2014/main" id="{E37D72E4-BE12-4696-A939-D233E11BE146}"/>
                </a:ext>
              </a:extLst>
            </p:cNvPr>
            <p:cNvSpPr/>
            <p:nvPr/>
          </p:nvSpPr>
          <p:spPr>
            <a:xfrm>
              <a:off x="2280807" y="5804323"/>
              <a:ext cx="565461" cy="565461"/>
            </a:xfrm>
            <a:prstGeom prst="rect">
              <a:avLst/>
            </a:prstGeom>
            <a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36" name="Dowolny kształt: kształt 35">
              <a:extLst>
                <a:ext uri="{FF2B5EF4-FFF2-40B4-BE49-F238E27FC236}">
                  <a16:creationId xmlns:a16="http://schemas.microsoft.com/office/drawing/2014/main" id="{402D5AD8-2CC9-4D85-9A93-48E86A7D7EAE}"/>
                </a:ext>
              </a:extLst>
            </p:cNvPr>
            <p:cNvSpPr/>
            <p:nvPr/>
          </p:nvSpPr>
          <p:spPr>
            <a:xfrm>
              <a:off x="3259919" y="5599587"/>
              <a:ext cx="2919209" cy="974933"/>
            </a:xfrm>
            <a:custGeom>
              <a:avLst/>
              <a:gdLst>
                <a:gd name="connsiteX0" fmla="*/ 0 w 2298058"/>
                <a:gd name="connsiteY0" fmla="*/ 0 h 974933"/>
                <a:gd name="connsiteX1" fmla="*/ 2298058 w 2298058"/>
                <a:gd name="connsiteY1" fmla="*/ 0 h 974933"/>
                <a:gd name="connsiteX2" fmla="*/ 2298058 w 2298058"/>
                <a:gd name="connsiteY2" fmla="*/ 974933 h 974933"/>
                <a:gd name="connsiteX3" fmla="*/ 0 w 2298058"/>
                <a:gd name="connsiteY3" fmla="*/ 974933 h 974933"/>
                <a:gd name="connsiteX4" fmla="*/ 0 w 2298058"/>
                <a:gd name="connsiteY4" fmla="*/ 0 h 974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8058" h="974933">
                  <a:moveTo>
                    <a:pt x="0" y="0"/>
                  </a:moveTo>
                  <a:lnTo>
                    <a:pt x="2298058" y="0"/>
                  </a:lnTo>
                  <a:lnTo>
                    <a:pt x="2298058" y="974933"/>
                  </a:lnTo>
                  <a:lnTo>
                    <a:pt x="0" y="9749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l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500" kern="1200" dirty="0"/>
                <a:t>Jak za kilka miesięcy poznasz, że szkolenie przyniosło oczekiwane rezultaty i wprowadziłeś zmiany?</a:t>
              </a:r>
              <a:endParaRPr lang="en-US" sz="15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6010523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Motyw PAIH</Template>
  <TotalTime>5746</TotalTime>
  <Words>3849</Words>
  <Application>Microsoft Office PowerPoint</Application>
  <PresentationFormat>Panoramiczny</PresentationFormat>
  <Paragraphs>464</Paragraphs>
  <Slides>57</Slides>
  <Notes>4</Notes>
  <HiddenSlides>0</HiddenSlides>
  <MMClips>2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57</vt:i4>
      </vt:variant>
    </vt:vector>
  </HeadingPairs>
  <TitlesOfParts>
    <vt:vector size="65" baseType="lpstr">
      <vt:lpstr>Arial</vt:lpstr>
      <vt:lpstr>Arial (Tekst podstawowy)</vt:lpstr>
      <vt:lpstr>Calibri</vt:lpstr>
      <vt:lpstr>Nunito Sans</vt:lpstr>
      <vt:lpstr>Symbol</vt:lpstr>
      <vt:lpstr>Times New Roman</vt:lpstr>
      <vt:lpstr>Wingdings</vt:lpstr>
      <vt:lpstr>Motyw pakietu Office</vt:lpstr>
      <vt:lpstr>AKADEMIA BIZNESU  Strategia eksportowa produktów i usług  wraz z elementami modelu biznesowego</vt:lpstr>
      <vt:lpstr>Dzięki szkoleniu dowiesz się, jak: </vt:lpstr>
      <vt:lpstr>Określenie celów eksportowych i głównych czynników  motywujących eksport</vt:lpstr>
      <vt:lpstr>Prezentacja programu PowerPoint</vt:lpstr>
      <vt:lpstr>Prezentacja programu PowerPoint</vt:lpstr>
      <vt:lpstr>Czym właściwie jest eksport?</vt:lpstr>
      <vt:lpstr>Eksportować czy nie eksportować – jakie korzyści? </vt:lpstr>
      <vt:lpstr> Weryfikacja motywacji przedsiębiorstwa</vt:lpstr>
      <vt:lpstr>Badanie potrzeb i motywacji własnej </vt:lpstr>
      <vt:lpstr>Czynniki wpływające na decyzję o ekspansji </vt:lpstr>
      <vt:lpstr>Różne podejścia do realizacji eksportu – strategia a taktyka</vt:lpstr>
      <vt:lpstr>Prezentacja programu PowerPoint</vt:lpstr>
      <vt:lpstr>Prezentacja programu PowerPoint</vt:lpstr>
      <vt:lpstr>Elementy prawno – ekonomiczne, które należy wziąć pod uwagę</vt:lpstr>
      <vt:lpstr>Analiza gotowości przedsiębiorstwa do eksportu</vt:lpstr>
      <vt:lpstr>Prezentacja programu PowerPoint</vt:lpstr>
      <vt:lpstr>Analiza rynku</vt:lpstr>
      <vt:lpstr>Elementy szczególnie ważne dla poszczególnych branż</vt:lpstr>
      <vt:lpstr>Uwarunkowania decyzji eksportowej – Analiza SWOT*</vt:lpstr>
      <vt:lpstr>Analiza PEST</vt:lpstr>
      <vt:lpstr>Analiza PESTEL* </vt:lpstr>
      <vt:lpstr> Możliwości finansowe</vt:lpstr>
      <vt:lpstr>Rozwiązania organizacyjne</vt:lpstr>
      <vt:lpstr>Konsultant zewnętrzny a zasoby własne</vt:lpstr>
      <vt:lpstr>Błędy najczęściej popełniane przez firmy  próbujące rozpocząć przygodę z eksportem: </vt:lpstr>
      <vt:lpstr>Aspekty prawne konieczne do rozważanie na etapie analizy gotowości</vt:lpstr>
      <vt:lpstr>Wybór produktu o największym potencjale eksportowym  (wybranych z asortymentu firmy)</vt:lpstr>
      <vt:lpstr>Prezentacja programu PowerPoint</vt:lpstr>
      <vt:lpstr>Ustalanie przewag pozacenowych</vt:lpstr>
      <vt:lpstr> Kiedy i gdzie zaprojektować nowy produkt </vt:lpstr>
      <vt:lpstr>Cechy produktu i jego jakość</vt:lpstr>
      <vt:lpstr>Estetyka produktu – wybór opakowania </vt:lpstr>
      <vt:lpstr>Źródło: The Logo Company</vt:lpstr>
      <vt:lpstr>Weryfikacja produktów pod względem ceł</vt:lpstr>
      <vt:lpstr>Analiza w kontekście embarga i obecnych wojen handlowych </vt:lpstr>
      <vt:lpstr>Certyfikat pochodzenia a kwestie celne </vt:lpstr>
      <vt:lpstr>Konieczność weryfikacji transportu</vt:lpstr>
      <vt:lpstr>Aspekty prawne ważne przy rozważeniu wyboru  produktu i wejściu na rynek zagraniczny</vt:lpstr>
      <vt:lpstr>Kalkulacja kosztów samego produktu</vt:lpstr>
      <vt:lpstr> Badania rynków zagranicznych</vt:lpstr>
      <vt:lpstr>Metody i zakres badań rynku z wykorzystaniem Internetu</vt:lpstr>
      <vt:lpstr>Zlecenie organizacjom zewnętrznym opracowania badania rynku</vt:lpstr>
      <vt:lpstr>Wybór właściwych organizacji do wykonania badania rynku</vt:lpstr>
      <vt:lpstr>Prezentacja programu PowerPoint</vt:lpstr>
      <vt:lpstr>Rola doradcy zewnętrznego przy wyborze ostatecznego rynku</vt:lpstr>
      <vt:lpstr>Zdobycie i ustalanie źródeł informacji </vt:lpstr>
      <vt:lpstr>Weryfikacja informacji znalezionych w Internecie</vt:lpstr>
      <vt:lpstr>Różne modele zdobywania informacji na temat rynku  za pośrednictwem różnych wyszukiwarek</vt:lpstr>
      <vt:lpstr>Google Market Finder i inne</vt:lpstr>
      <vt:lpstr>Wykorzystanie opracowań</vt:lpstr>
      <vt:lpstr>Model biznesowy - definicja</vt:lpstr>
      <vt:lpstr>Prezentacja programu PowerPoint</vt:lpstr>
      <vt:lpstr>Prezentacja programu PowerPoint</vt:lpstr>
      <vt:lpstr>PYTANIA?</vt:lpstr>
      <vt:lpstr>Test samooceny wiadomości pozyskanych w trakcie warsztatu</vt:lpstr>
      <vt:lpstr>Dziękuję za uwagę!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Strategia eksportowa produktów i usług wraz  z elementami modelu biznesowego</dc:title>
  <dc:creator>Danuta Sulowska</dc:creator>
  <cp:lastModifiedBy>Katarzyna Antosik</cp:lastModifiedBy>
  <cp:revision>44</cp:revision>
  <dcterms:modified xsi:type="dcterms:W3CDTF">2024-01-24T10:55:08Z</dcterms:modified>
</cp:coreProperties>
</file>