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163" r:id="rId6"/>
    <p:sldId id="334" r:id="rId7"/>
    <p:sldId id="332" r:id="rId8"/>
    <p:sldId id="339" r:id="rId9"/>
    <p:sldId id="2164" r:id="rId10"/>
    <p:sldId id="2166" r:id="rId11"/>
    <p:sldId id="2167" r:id="rId12"/>
    <p:sldId id="331" r:id="rId13"/>
    <p:sldId id="2158" r:id="rId14"/>
    <p:sldId id="281" r:id="rId15"/>
    <p:sldId id="2168" r:id="rId16"/>
    <p:sldId id="2160" r:id="rId17"/>
    <p:sldId id="283" r:id="rId18"/>
    <p:sldId id="333" r:id="rId1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DB74B3-A1F0-743C-8767-28194DC52D27}" name="Ewelina Badziak" initials="EB" userId="S::ewelina.badziak@paih.gov.pl::f116c803-58d8-412c-bd40-a365c019de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4B45"/>
    <a:srgbClr val="B01E28"/>
    <a:srgbClr val="A4A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Styl pośredni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Styl z motywem 1 — Ak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Styl pośredni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71" autoAdjust="0"/>
    <p:restoredTop sz="88758" autoAdjust="0"/>
  </p:normalViewPr>
  <p:slideViewPr>
    <p:cSldViewPr snapToGrid="0">
      <p:cViewPr varScale="1">
        <p:scale>
          <a:sx n="107" d="100"/>
          <a:sy n="107" d="100"/>
        </p:scale>
        <p:origin x="1373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2FEA-16CA-4F6D-84D5-BDF2A786CC8D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6ABCF-6A1A-45EC-80D2-26FDF38610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3456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" name="Google Shape;5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575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" name="Google Shape;5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41359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E66CE0-849B-48AF-87D8-18429C57C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2BD66EA-F185-4610-8FC5-0C700F6006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020C22-CB95-4CBC-B76B-3ED06FA0F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DE7393D-44A2-4267-B135-9E85B5853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3D99EFC-D16E-4C11-8BAE-756287FF5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27875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A8DE9F-7A19-4AFF-81CA-069A2C5B0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9054347-F5D9-4C6B-97DD-A61C12BEA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EF49138-76E6-4AB5-836D-268528EB4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087B0A0-F6DB-4364-B3F9-7CDE8E1EF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F753518-9EB9-4E06-95B5-63D8F6483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9719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401CA438-103E-4D56-983F-3AC8045555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06B1B03-A985-4BCA-9EED-3644AAEBF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7960E-DC90-491D-869F-3F06C55DB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6C868CF-CA88-4B14-9A7A-B0654DE6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6076D92-D21F-471F-8314-A95197F21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9974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4"/>
          <p:cNvSpPr txBox="1">
            <a:spLocks noGrp="1"/>
          </p:cNvSpPr>
          <p:nvPr>
            <p:ph type="title"/>
          </p:nvPr>
        </p:nvSpPr>
        <p:spPr>
          <a:xfrm>
            <a:off x="658811" y="1125538"/>
            <a:ext cx="10874375" cy="56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4"/>
          <p:cNvSpPr txBox="1">
            <a:spLocks noGrp="1"/>
          </p:cNvSpPr>
          <p:nvPr>
            <p:ph type="body" idx="1"/>
          </p:nvPr>
        </p:nvSpPr>
        <p:spPr>
          <a:xfrm>
            <a:off x="658811" y="1932251"/>
            <a:ext cx="5365752" cy="4089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400"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 sz="24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24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2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4"/>
          <p:cNvSpPr txBox="1">
            <a:spLocks noGrp="1"/>
          </p:cNvSpPr>
          <p:nvPr>
            <p:ph type="body" idx="2"/>
          </p:nvPr>
        </p:nvSpPr>
        <p:spPr>
          <a:xfrm>
            <a:off x="6167437" y="1935527"/>
            <a:ext cx="5365752" cy="4085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400"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 sz="24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24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2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795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341AC-F2E9-4D19-AF44-369CEE851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FD519C4-B3DE-49CC-A39B-3A2355176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548776F-2D14-4715-940E-7FC1AC7A9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586BDDA-DB41-4F8E-B0ED-22196DA8E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732940-D27E-4D07-9DED-ECB5988E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09208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B5049F-9812-4119-9579-ACBA25768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D9C599A-23C0-4ED6-AC49-0529E77D5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691F2C0-8F90-4D74-AB78-8A27126B2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AA99CD7-E82B-4EB8-8F29-D61D4BFC9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C371E0-F2B9-4BBD-8199-B3BA74906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8CE990BC-725E-9B59-0D4A-6A8859FCBB69}"/>
              </a:ext>
            </a:extLst>
          </p:cNvPr>
          <p:cNvSpPr/>
          <p:nvPr userDrawn="1"/>
        </p:nvSpPr>
        <p:spPr>
          <a:xfrm>
            <a:off x="238125" y="171450"/>
            <a:ext cx="11744325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E03D89D3-76F4-354D-1F95-A989944EBF9F}"/>
              </a:ext>
            </a:extLst>
          </p:cNvPr>
          <p:cNvGrpSpPr/>
          <p:nvPr userDrawn="1"/>
        </p:nvGrpSpPr>
        <p:grpSpPr>
          <a:xfrm>
            <a:off x="159977" y="175499"/>
            <a:ext cx="5856013" cy="1060485"/>
            <a:chOff x="159977" y="876539"/>
            <a:chExt cx="5856013" cy="1060485"/>
          </a:xfrm>
        </p:grpSpPr>
        <p:pic>
          <p:nvPicPr>
            <p:cNvPr id="8" name="Obraz 7" descr="Obraz zawierający Czcionka, Grafika, tekst, projekt graficzny&#10;&#10;Opis wygenerowany automatycznie">
              <a:extLst>
                <a:ext uri="{FF2B5EF4-FFF2-40B4-BE49-F238E27FC236}">
                  <a16:creationId xmlns:a16="http://schemas.microsoft.com/office/drawing/2014/main" id="{ED553A86-7AC4-733E-0CD5-E06643C74F4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664" y="1122933"/>
              <a:ext cx="1564326" cy="464409"/>
            </a:xfrm>
            <a:prstGeom prst="rect">
              <a:avLst/>
            </a:prstGeom>
          </p:spPr>
        </p:pic>
        <p:pic>
          <p:nvPicPr>
            <p:cNvPr id="11" name="Obraz 10" descr="Obraz zawierający Czcionka, Grafika, logo, symbol&#10;&#10;Opis wygenerowany automatycznie">
              <a:extLst>
                <a:ext uri="{FF2B5EF4-FFF2-40B4-BE49-F238E27FC236}">
                  <a16:creationId xmlns:a16="http://schemas.microsoft.com/office/drawing/2014/main" id="{D124E178-3013-4D27-A430-6F38C8D486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520" y="1024209"/>
              <a:ext cx="1303020" cy="725314"/>
            </a:xfrm>
            <a:prstGeom prst="rect">
              <a:avLst/>
            </a:prstGeom>
          </p:spPr>
        </p:pic>
        <p:pic>
          <p:nvPicPr>
            <p:cNvPr id="12" name="Grafika 11">
              <a:extLst>
                <a:ext uri="{FF2B5EF4-FFF2-40B4-BE49-F238E27FC236}">
                  <a16:creationId xmlns:a16="http://schemas.microsoft.com/office/drawing/2014/main" id="{C23302ED-8A55-66A1-8BAB-F39AAD78AF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9977" y="876539"/>
              <a:ext cx="2476543" cy="1060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2611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39DBDD-ED27-4EBF-B27C-EC0C53A5E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A607D73-FDEE-460A-BD63-D00DBAD47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874FB42-27B0-4AA6-A3A3-CAD71BF1CD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419FE4A-AE2F-4CC6-A14D-3138A8E83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DDB5C5D-CD35-42B1-9933-8BE795F6A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E2BA495-4D4B-4017-BA80-59686DDC4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1574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73FD37-CBF8-49A0-8B2B-95985043E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06A3CD3-F054-4859-A21B-2636651A9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30F2D27-612A-43AE-8EAA-E74AF995E2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898FB49F-EE3C-443A-898B-DBA3757B31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71A6565-82AB-4141-9643-42FF13457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198F08B3-A402-4A5B-9F02-3457218E9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312B6C4B-F31A-46F8-BDE3-73326333F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1E6792A-3CA0-432A-BFDB-82C02AE33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1589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BCAE25-A64D-4BFB-AA32-8A0D008CA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A193FFE-B528-46AA-BA29-DD30FAB75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35EF040-7874-48F6-8FA8-AB13C860A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8027059-FE9A-407E-9007-209FC84AE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170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2F2F0A9-9FC4-42DD-A0E9-AAC4F4213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515CF37-2DB4-4F39-88B2-768ACDA56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C0D7069-D7AC-4EE8-B34F-5B7EBDE8F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5708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1CDA29-B088-4B1F-8208-2A293BFB3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1F994A3-A51B-46F5-8DFA-3F9FB4A51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10CBD83-4D33-4506-8719-73A9B5D673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87CE763-8E8D-4852-80BB-9C75CACE7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F71A3E7-9481-43C0-8172-7BE4FEC60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116AD80-A772-4D63-900B-9B3BAC91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17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DF8CC5-EB0E-4E88-BC01-CA8738074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70D22CD1-2B8E-46FB-A711-FF7C1006F6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F4B290A-33F9-41D0-BE81-84FFCFAA9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5B15644-3062-4D6F-9E8D-A69DF5C63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5A8806E-8E4F-48E6-87E7-95548DD1C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02CF326-017C-465B-8540-451CE427C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956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F3008A5-7916-4F22-BE77-385199D20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0DD503B-FBE2-4EE7-BD43-913A91A01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33238E9-A9D8-4648-A74A-13CDB03DE9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0781225-4BFE-4E84-B54D-F3CB6D8DD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2413776-C6AB-4717-9F22-AA98DC618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2280C8F1-412F-BABE-8CB6-06CAB9F0B64F}"/>
              </a:ext>
            </a:extLst>
          </p:cNvPr>
          <p:cNvSpPr/>
          <p:nvPr userDrawn="1"/>
        </p:nvSpPr>
        <p:spPr>
          <a:xfrm>
            <a:off x="238125" y="171450"/>
            <a:ext cx="11744325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9" name="Grupa 8">
            <a:extLst>
              <a:ext uri="{FF2B5EF4-FFF2-40B4-BE49-F238E27FC236}">
                <a16:creationId xmlns:a16="http://schemas.microsoft.com/office/drawing/2014/main" id="{EEAAE9C3-CCC5-2F34-6851-2B67B864EA02}"/>
              </a:ext>
            </a:extLst>
          </p:cNvPr>
          <p:cNvGrpSpPr/>
          <p:nvPr userDrawn="1"/>
        </p:nvGrpSpPr>
        <p:grpSpPr>
          <a:xfrm>
            <a:off x="159977" y="175499"/>
            <a:ext cx="5856013" cy="1060485"/>
            <a:chOff x="159977" y="876539"/>
            <a:chExt cx="5856013" cy="1060485"/>
          </a:xfrm>
        </p:grpSpPr>
        <p:pic>
          <p:nvPicPr>
            <p:cNvPr id="10" name="Obraz 9" descr="Obraz zawierający Czcionka, Grafika, tekst, projekt graficzny&#10;&#10;Opis wygenerowany automatycznie">
              <a:extLst>
                <a:ext uri="{FF2B5EF4-FFF2-40B4-BE49-F238E27FC236}">
                  <a16:creationId xmlns:a16="http://schemas.microsoft.com/office/drawing/2014/main" id="{6049DC4D-466D-DD43-5166-CB4A8FAC14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664" y="1122933"/>
              <a:ext cx="1564326" cy="464409"/>
            </a:xfrm>
            <a:prstGeom prst="rect">
              <a:avLst/>
            </a:prstGeom>
          </p:spPr>
        </p:pic>
        <p:pic>
          <p:nvPicPr>
            <p:cNvPr id="11" name="Obraz 10" descr="Obraz zawierający Czcionka, Grafika, logo, symbol&#10;&#10;Opis wygenerowany automatycznie">
              <a:extLst>
                <a:ext uri="{FF2B5EF4-FFF2-40B4-BE49-F238E27FC236}">
                  <a16:creationId xmlns:a16="http://schemas.microsoft.com/office/drawing/2014/main" id="{3132C89B-C50F-3AEE-016E-3712646009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520" y="1024209"/>
              <a:ext cx="1303020" cy="725314"/>
            </a:xfrm>
            <a:prstGeom prst="rect">
              <a:avLst/>
            </a:prstGeom>
          </p:spPr>
        </p:pic>
        <p:pic>
          <p:nvPicPr>
            <p:cNvPr id="12" name="Grafika 11">
              <a:extLst>
                <a:ext uri="{FF2B5EF4-FFF2-40B4-BE49-F238E27FC236}">
                  <a16:creationId xmlns:a16="http://schemas.microsoft.com/office/drawing/2014/main" id="{BFCFBD9D-7CA9-C6CC-F9AA-F3C799C61F5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59977" y="876539"/>
              <a:ext cx="2476543" cy="1060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0705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26" Type="http://schemas.openxmlformats.org/officeDocument/2006/relationships/image" Target="../media/image41.png"/><Relationship Id="rId3" Type="http://schemas.openxmlformats.org/officeDocument/2006/relationships/image" Target="../media/image18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jpg"/><Relationship Id="rId17" Type="http://schemas.openxmlformats.org/officeDocument/2006/relationships/image" Target="../media/image32.png"/><Relationship Id="rId25" Type="http://schemas.openxmlformats.org/officeDocument/2006/relationships/image" Target="../media/image40.png"/><Relationship Id="rId2" Type="http://schemas.openxmlformats.org/officeDocument/2006/relationships/image" Target="../media/image17.jpe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24" Type="http://schemas.openxmlformats.org/officeDocument/2006/relationships/image" Target="../media/image39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38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svg"/><Relationship Id="rId22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2.png"/><Relationship Id="rId7" Type="http://schemas.openxmlformats.org/officeDocument/2006/relationships/image" Target="../media/image26.sv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11" Type="http://schemas.openxmlformats.org/officeDocument/2006/relationships/image" Target="../media/image20.png"/><Relationship Id="rId5" Type="http://schemas.openxmlformats.org/officeDocument/2006/relationships/image" Target="../media/image44.png"/><Relationship Id="rId10" Type="http://schemas.openxmlformats.org/officeDocument/2006/relationships/image" Target="../media/image18.png"/><Relationship Id="rId4" Type="http://schemas.openxmlformats.org/officeDocument/2006/relationships/image" Target="../media/image43.png"/><Relationship Id="rId9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21.png"/><Relationship Id="rId4" Type="http://schemas.openxmlformats.org/officeDocument/2006/relationships/image" Target="../media/image47.png"/><Relationship Id="rId9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33.png"/><Relationship Id="rId18" Type="http://schemas.openxmlformats.org/officeDocument/2006/relationships/image" Target="../media/image28.png"/><Relationship Id="rId26" Type="http://schemas.openxmlformats.org/officeDocument/2006/relationships/image" Target="../media/image32.png"/><Relationship Id="rId3" Type="http://schemas.openxmlformats.org/officeDocument/2006/relationships/image" Target="../media/image49.png"/><Relationship Id="rId21" Type="http://schemas.openxmlformats.org/officeDocument/2006/relationships/image" Target="../media/image23.png"/><Relationship Id="rId7" Type="http://schemas.openxmlformats.org/officeDocument/2006/relationships/image" Target="../media/image44.png"/><Relationship Id="rId12" Type="http://schemas.openxmlformats.org/officeDocument/2006/relationships/image" Target="../media/image55.png"/><Relationship Id="rId17" Type="http://schemas.openxmlformats.org/officeDocument/2006/relationships/image" Target="../media/image56.jpeg"/><Relationship Id="rId25" Type="http://schemas.openxmlformats.org/officeDocument/2006/relationships/image" Target="../media/image27.jpg"/><Relationship Id="rId2" Type="http://schemas.openxmlformats.org/officeDocument/2006/relationships/image" Target="../media/image48.png"/><Relationship Id="rId16" Type="http://schemas.openxmlformats.org/officeDocument/2006/relationships/image" Target="../media/image26.sv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11" Type="http://schemas.openxmlformats.org/officeDocument/2006/relationships/image" Target="../media/image54.png"/><Relationship Id="rId24" Type="http://schemas.openxmlformats.org/officeDocument/2006/relationships/image" Target="../media/image24.png"/><Relationship Id="rId5" Type="http://schemas.openxmlformats.org/officeDocument/2006/relationships/image" Target="../media/image42.png"/><Relationship Id="rId15" Type="http://schemas.openxmlformats.org/officeDocument/2006/relationships/image" Target="../media/image25.png"/><Relationship Id="rId23" Type="http://schemas.openxmlformats.org/officeDocument/2006/relationships/image" Target="../media/image22.png"/><Relationship Id="rId10" Type="http://schemas.openxmlformats.org/officeDocument/2006/relationships/image" Target="../media/image53.png"/><Relationship Id="rId19" Type="http://schemas.openxmlformats.org/officeDocument/2006/relationships/image" Target="../media/image29.svg"/><Relationship Id="rId4" Type="http://schemas.openxmlformats.org/officeDocument/2006/relationships/image" Target="../media/image50.png"/><Relationship Id="rId9" Type="http://schemas.openxmlformats.org/officeDocument/2006/relationships/image" Target="../media/image52.png"/><Relationship Id="rId14" Type="http://schemas.openxmlformats.org/officeDocument/2006/relationships/image" Target="../media/image30.png"/><Relationship Id="rId22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ih.gov.pl/moj_biznes_za_granica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aih.gov.pl/nowosci/index.php?lang_id=16&amp;id_kategoria=wydarzenia_rekomendowane" TargetMode="Externa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publikacje.paih.gov.pl/Wiarygodnosc_Kontrahenta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E1561B-9E12-49FF-9036-AABD860FF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2729"/>
            <a:ext cx="10515600" cy="214487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pl-PL" sz="3200" b="1" dirty="0">
                <a:solidFill>
                  <a:srgbClr val="C00000"/>
                </a:solidFill>
                <a:cs typeface="Times New Roman" panose="02020603050405020304" pitchFamily="18" charset="0"/>
              </a:rPr>
              <a:t>AKADEMIA BIZNESU</a:t>
            </a:r>
            <a:br>
              <a:rPr lang="pl-PL" sz="1800" b="1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br>
              <a:rPr lang="pl-PL" sz="2400" dirty="0">
                <a:cs typeface="Times New Roman" panose="02020603050405020304" pitchFamily="18" charset="0"/>
              </a:rPr>
            </a:br>
            <a:r>
              <a:rPr lang="pl-PL" sz="2700" b="1" dirty="0" err="1">
                <a:cs typeface="Times New Roman" panose="02020603050405020304" pitchFamily="18" charset="0"/>
              </a:rPr>
              <a:t>Matchmaking</a:t>
            </a:r>
            <a:r>
              <a:rPr lang="pl-PL" sz="2700" b="1" dirty="0">
                <a:cs typeface="Times New Roman" panose="02020603050405020304" pitchFamily="18" charset="0"/>
              </a:rPr>
              <a:t> &amp; Networking</a:t>
            </a:r>
            <a:br>
              <a:rPr lang="pl-PL" sz="2700" dirty="0">
                <a:cs typeface="Times New Roman" panose="02020603050405020304" pitchFamily="18" charset="0"/>
              </a:rPr>
            </a:br>
            <a:r>
              <a:rPr lang="pl-PL" sz="2200" dirty="0">
                <a:cs typeface="Times New Roman" panose="02020603050405020304" pitchFamily="18" charset="0"/>
              </a:rPr>
              <a:t>Podręcznik</a:t>
            </a:r>
            <a:endParaRPr lang="pl-PL" sz="4000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55FA767-7523-441A-BF62-960DBDBD4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88801"/>
            <a:ext cx="10515600" cy="1215809"/>
          </a:xfrm>
        </p:spPr>
        <p:txBody>
          <a:bodyPr>
            <a:normAutofit/>
          </a:bodyPr>
          <a:lstStyle/>
          <a:p>
            <a:pPr algn="just"/>
            <a:r>
              <a:rPr lang="pl-PL" sz="1400" dirty="0">
                <a:solidFill>
                  <a:schemeClr val="tx1"/>
                </a:solidFill>
              </a:rPr>
              <a:t>Projekt „</a:t>
            </a:r>
            <a:r>
              <a:rPr lang="pl-PL" sz="1400" dirty="0">
                <a:solidFill>
                  <a:schemeClr val="tx1"/>
                </a:solidFill>
                <a:effectLst/>
              </a:rPr>
              <a:t>Mój biznes za granicą - model wsparcia instytucjonalnego MŚP w obszarze umiędzynarodowienia oferty firm i rozpoczęcia działalności na rynkach międzynarodowych”, współfinansowany ze środków Europejskiego Funduszu Społecznego w ramach Programu Operacyjnego Wiedza Edukacja Rozwój 2014-2020, IV Oś Priorytetowa Innowacje społeczne i współpraca ponadnarodowa, Działanie 4.3 Współpraca ponadnarodowa.</a:t>
            </a:r>
            <a:endParaRPr lang="pl-PL" sz="1400" dirty="0">
              <a:solidFill>
                <a:schemeClr val="tx1"/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434906E-BF1C-B010-5BBD-6D14F1CF0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036" y="4546429"/>
            <a:ext cx="1677927" cy="40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10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29106C-DF6F-47D5-BBAD-BF35A19BF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79869"/>
            <a:ext cx="10515600" cy="669852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Jak przygotować się do spotkania - wizytówki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B0C824B9-820E-3B5C-6C1E-018A2A3ABF47}"/>
              </a:ext>
            </a:extLst>
          </p:cNvPr>
          <p:cNvSpPr txBox="1"/>
          <p:nvPr/>
        </p:nvSpPr>
        <p:spPr>
          <a:xfrm>
            <a:off x="1110013" y="2154583"/>
            <a:ext cx="9971973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+mj-lt"/>
              </a:rPr>
              <a:t>Pierwszy wizytówki wręcza gospodarz spotkania.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+mj-lt"/>
              </a:rPr>
              <a:t>Wizytówkami należy się wymienić na początku spotkania biznesowego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+mj-lt"/>
              </a:rPr>
              <a:t>Jeżeli na spotkanie przyszło kilka osób, wizytówki należy wręczyć wszystkim.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+mj-lt"/>
              </a:rPr>
              <a:t>Warto zaopatrzyć się w wizytówki w języku polskim i angielskim (dwustronne).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+mj-lt"/>
              </a:rPr>
              <a:t>Osoba otrzymująca wizytówkę bierze ją prawą ręką. 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+mj-lt"/>
              </a:rPr>
              <a:t>W Chinach wizytówki wręcza się i odbiera obiema rękami. 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dirty="0">
                <a:latin typeface="+mj-lt"/>
              </a:rPr>
              <a:t>Dużym nietaktem jest schowanie wizytówki od razu bez zapoznania się z jej treścią. 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l-PL" dirty="0">
              <a:latin typeface="+mj-lt"/>
            </a:endParaRPr>
          </a:p>
          <a:p>
            <a:pPr>
              <a:spcAft>
                <a:spcPts val="1200"/>
              </a:spcAft>
              <a:buClr>
                <a:srgbClr val="C00000"/>
              </a:buClr>
            </a:pPr>
            <a:endParaRPr lang="pl-PL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894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838200" y="2882332"/>
            <a:ext cx="10515600" cy="1093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br>
              <a:rPr lang="pl-PL" sz="2400" b="1" dirty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  <a:sym typeface="Times New Roman"/>
              </a:rPr>
            </a:br>
            <a:r>
              <a:rPr lang="pl-PL" sz="2400" b="1" dirty="0">
                <a:solidFill>
                  <a:srgbClr val="C00000"/>
                </a:solidFill>
              </a:rPr>
              <a:t>CZĘŚĆ DRUGA</a:t>
            </a:r>
            <a:br>
              <a:rPr lang="pl-PL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pl-PL" sz="2400" b="1" dirty="0" err="1"/>
              <a:t>Matchmaking</a:t>
            </a:r>
            <a:r>
              <a:rPr lang="pl-PL" sz="2400" b="1" dirty="0"/>
              <a:t> &amp; Networking w programie „Mój biznes za granicą” </a:t>
            </a:r>
            <a:endParaRPr sz="2400" b="1" dirty="0"/>
          </a:p>
        </p:txBody>
      </p:sp>
    </p:spTree>
    <p:extLst>
      <p:ext uri="{BB962C8B-B14F-4D97-AF65-F5344CB8AC3E}">
        <p14:creationId xmlns:p14="http://schemas.microsoft.com/office/powerpoint/2010/main" val="4278345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56FB301-F997-3AD6-B158-B39470FB4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9235" y="3719180"/>
            <a:ext cx="984983" cy="6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upa 10">
            <a:extLst>
              <a:ext uri="{FF2B5EF4-FFF2-40B4-BE49-F238E27FC236}">
                <a16:creationId xmlns:a16="http://schemas.microsoft.com/office/drawing/2014/main" id="{9C97F572-FF07-62BA-3DAB-EC0D2346B5AB}"/>
              </a:ext>
            </a:extLst>
          </p:cNvPr>
          <p:cNvGrpSpPr/>
          <p:nvPr/>
        </p:nvGrpSpPr>
        <p:grpSpPr>
          <a:xfrm>
            <a:off x="4182662" y="4714605"/>
            <a:ext cx="1452742" cy="1403497"/>
            <a:chOff x="1545833" y="4583836"/>
            <a:chExt cx="1452742" cy="1403497"/>
          </a:xfrm>
        </p:grpSpPr>
        <p:sp>
          <p:nvSpPr>
            <p:cNvPr id="10" name="Schemat blokowy: łącznik 9">
              <a:extLst>
                <a:ext uri="{FF2B5EF4-FFF2-40B4-BE49-F238E27FC236}">
                  <a16:creationId xmlns:a16="http://schemas.microsoft.com/office/drawing/2014/main" id="{25A504E1-C19D-E526-7D3E-48F6F87157EE}"/>
                </a:ext>
              </a:extLst>
            </p:cNvPr>
            <p:cNvSpPr/>
            <p:nvPr/>
          </p:nvSpPr>
          <p:spPr>
            <a:xfrm>
              <a:off x="1545833" y="4583836"/>
              <a:ext cx="1452742" cy="1403497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8" name="pole tekstowe 17">
              <a:extLst>
                <a:ext uri="{FF2B5EF4-FFF2-40B4-BE49-F238E27FC236}">
                  <a16:creationId xmlns:a16="http://schemas.microsoft.com/office/drawing/2014/main" id="{37641E77-3B78-7E88-21D6-66B0591EBC40}"/>
                </a:ext>
              </a:extLst>
            </p:cNvPr>
            <p:cNvSpPr txBox="1"/>
            <p:nvPr/>
          </p:nvSpPr>
          <p:spPr>
            <a:xfrm>
              <a:off x="1770270" y="5296706"/>
              <a:ext cx="1083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>
                  <a:solidFill>
                    <a:schemeClr val="bg2">
                      <a:lumMod val="50000"/>
                    </a:schemeClr>
                  </a:solidFill>
                  <a:latin typeface="+mj-lt"/>
                </a:rPr>
                <a:t>Eksperci Branżowi</a:t>
              </a:r>
            </a:p>
          </p:txBody>
        </p:sp>
      </p:grpSp>
      <p:grpSp>
        <p:nvGrpSpPr>
          <p:cNvPr id="3" name="Grupa 2">
            <a:extLst>
              <a:ext uri="{FF2B5EF4-FFF2-40B4-BE49-F238E27FC236}">
                <a16:creationId xmlns:a16="http://schemas.microsoft.com/office/drawing/2014/main" id="{1809B7FA-4080-595C-E135-DA763C553743}"/>
              </a:ext>
            </a:extLst>
          </p:cNvPr>
          <p:cNvGrpSpPr/>
          <p:nvPr/>
        </p:nvGrpSpPr>
        <p:grpSpPr>
          <a:xfrm>
            <a:off x="2400142" y="3042040"/>
            <a:ext cx="1452742" cy="1403497"/>
            <a:chOff x="3407623" y="2852700"/>
            <a:chExt cx="1452742" cy="1403497"/>
          </a:xfrm>
        </p:grpSpPr>
        <p:sp>
          <p:nvSpPr>
            <p:cNvPr id="9" name="Schemat blokowy: łącznik 8">
              <a:extLst>
                <a:ext uri="{FF2B5EF4-FFF2-40B4-BE49-F238E27FC236}">
                  <a16:creationId xmlns:a16="http://schemas.microsoft.com/office/drawing/2014/main" id="{A2EDB306-C98C-2957-51F5-0A42EE0F1624}"/>
                </a:ext>
              </a:extLst>
            </p:cNvPr>
            <p:cNvSpPr/>
            <p:nvPr/>
          </p:nvSpPr>
          <p:spPr>
            <a:xfrm>
              <a:off x="3407623" y="2852700"/>
              <a:ext cx="1452742" cy="1403497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21" name="Obraz 20">
              <a:extLst>
                <a:ext uri="{FF2B5EF4-FFF2-40B4-BE49-F238E27FC236}">
                  <a16:creationId xmlns:a16="http://schemas.microsoft.com/office/drawing/2014/main" id="{7F92CDAA-FCF6-81E0-A2DF-1275815C3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2651" y="3130099"/>
              <a:ext cx="887720" cy="375062"/>
            </a:xfrm>
            <a:prstGeom prst="rect">
              <a:avLst/>
            </a:prstGeom>
          </p:spPr>
        </p:pic>
        <p:sp>
          <p:nvSpPr>
            <p:cNvPr id="23" name="pole tekstowe 22">
              <a:extLst>
                <a:ext uri="{FF2B5EF4-FFF2-40B4-BE49-F238E27FC236}">
                  <a16:creationId xmlns:a16="http://schemas.microsoft.com/office/drawing/2014/main" id="{167A14BE-5C38-A530-D515-C479D85773D1}"/>
                </a:ext>
              </a:extLst>
            </p:cNvPr>
            <p:cNvSpPr txBox="1"/>
            <p:nvPr/>
          </p:nvSpPr>
          <p:spPr>
            <a:xfrm>
              <a:off x="3598408" y="3554448"/>
              <a:ext cx="1083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>
                  <a:solidFill>
                    <a:schemeClr val="bg2">
                      <a:lumMod val="50000"/>
                    </a:schemeClr>
                  </a:solidFill>
                  <a:latin typeface="+mj-lt"/>
                </a:rPr>
                <a:t>Eksperci Rynkowi</a:t>
              </a:r>
            </a:p>
          </p:txBody>
        </p:sp>
      </p:grpSp>
      <p:pic>
        <p:nvPicPr>
          <p:cNvPr id="43" name="Obraz 42">
            <a:extLst>
              <a:ext uri="{FF2B5EF4-FFF2-40B4-BE49-F238E27FC236}">
                <a16:creationId xmlns:a16="http://schemas.microsoft.com/office/drawing/2014/main" id="{4C855B13-E9CD-7D84-3D86-9C90472AE0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097" y="3307988"/>
            <a:ext cx="703969" cy="782985"/>
          </a:xfrm>
          <a:prstGeom prst="rect">
            <a:avLst/>
          </a:prstGeom>
        </p:spPr>
      </p:pic>
      <p:pic>
        <p:nvPicPr>
          <p:cNvPr id="49" name="Obraz 48">
            <a:extLst>
              <a:ext uri="{FF2B5EF4-FFF2-40B4-BE49-F238E27FC236}">
                <a16:creationId xmlns:a16="http://schemas.microsoft.com/office/drawing/2014/main" id="{67C0A884-F6D2-DA3C-0634-0BCAACA532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925" y="4633363"/>
            <a:ext cx="703969" cy="782985"/>
          </a:xfrm>
          <a:prstGeom prst="rect">
            <a:avLst/>
          </a:prstGeom>
        </p:spPr>
      </p:pic>
      <p:pic>
        <p:nvPicPr>
          <p:cNvPr id="50" name="Obraz 49">
            <a:extLst>
              <a:ext uri="{FF2B5EF4-FFF2-40B4-BE49-F238E27FC236}">
                <a16:creationId xmlns:a16="http://schemas.microsoft.com/office/drawing/2014/main" id="{FBA10656-52DD-1587-1CBF-869CBBCB84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279" y="4877325"/>
            <a:ext cx="703969" cy="782985"/>
          </a:xfrm>
          <a:prstGeom prst="rect">
            <a:avLst/>
          </a:prstGeom>
        </p:spPr>
      </p:pic>
      <p:pic>
        <p:nvPicPr>
          <p:cNvPr id="61" name="Obraz 60">
            <a:extLst>
              <a:ext uri="{FF2B5EF4-FFF2-40B4-BE49-F238E27FC236}">
                <a16:creationId xmlns:a16="http://schemas.microsoft.com/office/drawing/2014/main" id="{1FF8F778-9A86-EEF2-95EF-81BC780866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2610" y="4021066"/>
            <a:ext cx="703969" cy="782985"/>
          </a:xfrm>
          <a:prstGeom prst="rect">
            <a:avLst/>
          </a:prstGeom>
        </p:spPr>
      </p:pic>
      <p:grpSp>
        <p:nvGrpSpPr>
          <p:cNvPr id="5" name="Grupa 4">
            <a:extLst>
              <a:ext uri="{FF2B5EF4-FFF2-40B4-BE49-F238E27FC236}">
                <a16:creationId xmlns:a16="http://schemas.microsoft.com/office/drawing/2014/main" id="{4E8166AB-A628-DDFC-966D-49A5CAA9F657}"/>
              </a:ext>
            </a:extLst>
          </p:cNvPr>
          <p:cNvGrpSpPr/>
          <p:nvPr/>
        </p:nvGrpSpPr>
        <p:grpSpPr>
          <a:xfrm>
            <a:off x="6470997" y="1537504"/>
            <a:ext cx="1120574" cy="980939"/>
            <a:chOff x="4892750" y="1256609"/>
            <a:chExt cx="1337410" cy="1251135"/>
          </a:xfrm>
        </p:grpSpPr>
        <p:grpSp>
          <p:nvGrpSpPr>
            <p:cNvPr id="57" name="Grupa 56">
              <a:extLst>
                <a:ext uri="{FF2B5EF4-FFF2-40B4-BE49-F238E27FC236}">
                  <a16:creationId xmlns:a16="http://schemas.microsoft.com/office/drawing/2014/main" id="{423BE40C-F763-4198-AF64-48CAEA0C98AA}"/>
                </a:ext>
              </a:extLst>
            </p:cNvPr>
            <p:cNvGrpSpPr/>
            <p:nvPr/>
          </p:nvGrpSpPr>
          <p:grpSpPr>
            <a:xfrm>
              <a:off x="4922572" y="1256609"/>
              <a:ext cx="1307588" cy="1251135"/>
              <a:chOff x="6860369" y="797442"/>
              <a:chExt cx="1307588" cy="1251135"/>
            </a:xfrm>
          </p:grpSpPr>
          <p:sp>
            <p:nvSpPr>
              <p:cNvPr id="58" name="Prostokąt 57">
                <a:extLst>
                  <a:ext uri="{FF2B5EF4-FFF2-40B4-BE49-F238E27FC236}">
                    <a16:creationId xmlns:a16="http://schemas.microsoft.com/office/drawing/2014/main" id="{BE8865D4-F31F-720E-B4D9-00E741F42545}"/>
                  </a:ext>
                </a:extLst>
              </p:cNvPr>
              <p:cNvSpPr/>
              <p:nvPr/>
            </p:nvSpPr>
            <p:spPr>
              <a:xfrm>
                <a:off x="6860369" y="797442"/>
                <a:ext cx="1307588" cy="12511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  <a:alpha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pic>
            <p:nvPicPr>
              <p:cNvPr id="59" name="Obraz 58" descr="Obraz zawierający tekst&#10;&#10;Opis wygenerowany automatycznie">
                <a:extLst>
                  <a:ext uri="{FF2B5EF4-FFF2-40B4-BE49-F238E27FC236}">
                    <a16:creationId xmlns:a16="http://schemas.microsoft.com/office/drawing/2014/main" id="{9A2C6DA2-01A5-E95B-BED9-7DD7E93108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0462" y="940615"/>
                <a:ext cx="482394" cy="482394"/>
              </a:xfrm>
              <a:prstGeom prst="rect">
                <a:avLst/>
              </a:prstGeom>
            </p:spPr>
          </p:pic>
          <p:pic>
            <p:nvPicPr>
              <p:cNvPr id="60" name="Obraz 59">
                <a:extLst>
                  <a:ext uri="{FF2B5EF4-FFF2-40B4-BE49-F238E27FC236}">
                    <a16:creationId xmlns:a16="http://schemas.microsoft.com/office/drawing/2014/main" id="{DD1333BA-C538-808E-A9B9-4CE1557EDC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69663" y="1207755"/>
                <a:ext cx="592617" cy="648001"/>
              </a:xfrm>
              <a:prstGeom prst="rect">
                <a:avLst/>
              </a:prstGeom>
            </p:spPr>
          </p:pic>
        </p:grpSp>
        <p:sp>
          <p:nvSpPr>
            <p:cNvPr id="63" name="pole tekstowe 62">
              <a:extLst>
                <a:ext uri="{FF2B5EF4-FFF2-40B4-BE49-F238E27FC236}">
                  <a16:creationId xmlns:a16="http://schemas.microsoft.com/office/drawing/2014/main" id="{FC285EE1-D15A-E592-ED64-68F237FE988B}"/>
                </a:ext>
              </a:extLst>
            </p:cNvPr>
            <p:cNvSpPr txBox="1"/>
            <p:nvPr/>
          </p:nvSpPr>
          <p:spPr>
            <a:xfrm>
              <a:off x="4892750" y="1361566"/>
              <a:ext cx="10831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/>
                <a:t>ZBH</a:t>
              </a:r>
            </a:p>
          </p:txBody>
        </p:sp>
      </p:grp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A5FD925A-CA1A-B4ED-3515-415B23397700}"/>
              </a:ext>
            </a:extLst>
          </p:cNvPr>
          <p:cNvSpPr txBox="1"/>
          <p:nvPr/>
        </p:nvSpPr>
        <p:spPr>
          <a:xfrm>
            <a:off x="474606" y="1508557"/>
            <a:ext cx="5547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+mj-lt"/>
              </a:rPr>
              <a:t>1. Spotkania online z Zagranicznymi Biurami Handlowymi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AAA48374-77B3-F5D3-8BDF-22C168C9BCFF}"/>
              </a:ext>
            </a:extLst>
          </p:cNvPr>
          <p:cNvSpPr txBox="1"/>
          <p:nvPr/>
        </p:nvSpPr>
        <p:spPr>
          <a:xfrm>
            <a:off x="429691" y="2554163"/>
            <a:ext cx="9366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+mj-lt"/>
              </a:rPr>
              <a:t>2. Rozmowy stolikowe z Ekspertami zajmującymi się różnymi aspektami wsparcia eksportu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CF626B24-EFB3-D21D-2008-29D076338560}"/>
              </a:ext>
            </a:extLst>
          </p:cNvPr>
          <p:cNvSpPr txBox="1"/>
          <p:nvPr/>
        </p:nvSpPr>
        <p:spPr>
          <a:xfrm>
            <a:off x="658812" y="5738047"/>
            <a:ext cx="3070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i="1" dirty="0"/>
              <a:t>Ubezpieczenia, finansowanie, programy wspierające eksport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8A760E98-C07A-BF65-FB4E-6BA7F708E9B3}"/>
              </a:ext>
            </a:extLst>
          </p:cNvPr>
          <p:cNvSpPr txBox="1"/>
          <p:nvPr/>
        </p:nvSpPr>
        <p:spPr>
          <a:xfrm>
            <a:off x="495651" y="3037126"/>
            <a:ext cx="18848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400" i="1" dirty="0"/>
              <a:t>Znajomość rynków zagranicznych</a:t>
            </a: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14E8BB3E-803B-539B-E1C7-94415E99BF42}"/>
              </a:ext>
            </a:extLst>
          </p:cNvPr>
          <p:cNvSpPr txBox="1"/>
          <p:nvPr/>
        </p:nvSpPr>
        <p:spPr>
          <a:xfrm>
            <a:off x="4031213" y="4254845"/>
            <a:ext cx="18848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i="1" dirty="0"/>
              <a:t>Wiedza o branżach</a:t>
            </a: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6D47E88E-F8A5-5587-2018-175CFD735B85}"/>
              </a:ext>
            </a:extLst>
          </p:cNvPr>
          <p:cNvSpPr txBox="1"/>
          <p:nvPr/>
        </p:nvSpPr>
        <p:spPr>
          <a:xfrm>
            <a:off x="10006648" y="3094978"/>
            <a:ext cx="18848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400" i="1" dirty="0"/>
              <a:t>Ochrona własności intelektualnej</a:t>
            </a:r>
          </a:p>
        </p:txBody>
      </p: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A54BBCB6-559A-4EBE-D157-37B3C0B1150C}"/>
              </a:ext>
            </a:extLst>
          </p:cNvPr>
          <p:cNvSpPr txBox="1"/>
          <p:nvPr/>
        </p:nvSpPr>
        <p:spPr>
          <a:xfrm>
            <a:off x="10315804" y="4972775"/>
            <a:ext cx="12665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400" i="1" dirty="0"/>
              <a:t>Logistyka</a:t>
            </a:r>
          </a:p>
        </p:txBody>
      </p:sp>
      <p:pic>
        <p:nvPicPr>
          <p:cNvPr id="32" name="Obraz 31">
            <a:extLst>
              <a:ext uri="{FF2B5EF4-FFF2-40B4-BE49-F238E27FC236}">
                <a16:creationId xmlns:a16="http://schemas.microsoft.com/office/drawing/2014/main" id="{FBF35779-5A7E-0FB4-69D9-C966829F8A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796" y="5052413"/>
            <a:ext cx="887720" cy="375062"/>
          </a:xfrm>
          <a:prstGeom prst="rect">
            <a:avLst/>
          </a:prstGeom>
        </p:spPr>
      </p:pic>
      <p:sp>
        <p:nvSpPr>
          <p:cNvPr id="33" name="pole tekstowe 32">
            <a:extLst>
              <a:ext uri="{FF2B5EF4-FFF2-40B4-BE49-F238E27FC236}">
                <a16:creationId xmlns:a16="http://schemas.microsoft.com/office/drawing/2014/main" id="{3167BB81-F387-40ED-6C27-E6CDA5AF082B}"/>
              </a:ext>
            </a:extLst>
          </p:cNvPr>
          <p:cNvSpPr txBox="1"/>
          <p:nvPr/>
        </p:nvSpPr>
        <p:spPr>
          <a:xfrm>
            <a:off x="7439235" y="4412559"/>
            <a:ext cx="18848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400" i="1" dirty="0"/>
              <a:t>E-commerce, marketing internetowy</a:t>
            </a: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1CF1EAC7-6B5F-23CA-7AC6-D99469AEE3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43596" y="5427180"/>
            <a:ext cx="1499484" cy="310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Obraz 19" descr="Obraz zawierający zrzut ekranu, czarne, ciemność&#10;&#10;Opis wygenerowany automatycznie">
            <a:extLst>
              <a:ext uri="{FF2B5EF4-FFF2-40B4-BE49-F238E27FC236}">
                <a16:creationId xmlns:a16="http://schemas.microsoft.com/office/drawing/2014/main" id="{77E1FDD4-47FB-36A6-B231-E8F4ABBA83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945" y="5220256"/>
            <a:ext cx="1519462" cy="413848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273C1DF1-B894-97A3-3C27-27D8F9ED0FB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01409" y="5738047"/>
            <a:ext cx="1160533" cy="290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rafika 92">
            <a:extLst>
              <a:ext uri="{FF2B5EF4-FFF2-40B4-BE49-F238E27FC236}">
                <a16:creationId xmlns:a16="http://schemas.microsoft.com/office/drawing/2014/main" id="{F75E508B-6F67-421B-436B-05383DDD6B5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841873" y="5251429"/>
            <a:ext cx="914393" cy="293526"/>
          </a:xfrm>
          <a:prstGeom prst="rect">
            <a:avLst/>
          </a:prstGeom>
        </p:spPr>
      </p:pic>
      <p:pic>
        <p:nvPicPr>
          <p:cNvPr id="34" name="Obraz 33">
            <a:extLst>
              <a:ext uri="{FF2B5EF4-FFF2-40B4-BE49-F238E27FC236}">
                <a16:creationId xmlns:a16="http://schemas.microsoft.com/office/drawing/2014/main" id="{A19035BB-0C47-C207-52B1-F074697B3CB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4606" y="5041771"/>
            <a:ext cx="922548" cy="696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rafika 34">
            <a:extLst>
              <a:ext uri="{FF2B5EF4-FFF2-40B4-BE49-F238E27FC236}">
                <a16:creationId xmlns:a16="http://schemas.microsoft.com/office/drawing/2014/main" id="{C14F5DCB-ABC9-91B8-39F4-2AB58FA6BF3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 bwMode="auto">
          <a:xfrm>
            <a:off x="1870548" y="4353353"/>
            <a:ext cx="770307" cy="709891"/>
          </a:xfrm>
          <a:prstGeom prst="rect">
            <a:avLst/>
          </a:prstGeom>
        </p:spPr>
      </p:pic>
      <p:pic>
        <p:nvPicPr>
          <p:cNvPr id="36" name="Obraz 35">
            <a:extLst>
              <a:ext uri="{FF2B5EF4-FFF2-40B4-BE49-F238E27FC236}">
                <a16:creationId xmlns:a16="http://schemas.microsoft.com/office/drawing/2014/main" id="{0AA9453B-27C3-AC22-644E-9A9317FDFE4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876" y="4447533"/>
            <a:ext cx="969977" cy="534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F2F2EA86-2A35-758A-FB2F-DE562205A60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16095" y="4265573"/>
            <a:ext cx="1709301" cy="530090"/>
          </a:xfrm>
          <a:prstGeom prst="rect">
            <a:avLst/>
          </a:prstGeom>
        </p:spPr>
      </p:pic>
      <p:pic>
        <p:nvPicPr>
          <p:cNvPr id="38" name="Obraz 37">
            <a:extLst>
              <a:ext uri="{FF2B5EF4-FFF2-40B4-BE49-F238E27FC236}">
                <a16:creationId xmlns:a16="http://schemas.microsoft.com/office/drawing/2014/main" id="{AD0D1873-BDFA-5AB3-8221-E273C9E4A46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14857" y="3438607"/>
            <a:ext cx="1758845" cy="446627"/>
          </a:xfrm>
          <a:prstGeom prst="rect">
            <a:avLst/>
          </a:prstGeom>
        </p:spPr>
      </p:pic>
      <p:pic>
        <p:nvPicPr>
          <p:cNvPr id="39" name="Obraz 38">
            <a:extLst>
              <a:ext uri="{FF2B5EF4-FFF2-40B4-BE49-F238E27FC236}">
                <a16:creationId xmlns:a16="http://schemas.microsoft.com/office/drawing/2014/main" id="{52C70060-123B-B130-59B5-D18B0278CFA2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6425" y="3369987"/>
            <a:ext cx="1009617" cy="683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727F34B8-D419-CC09-1973-F7557C7EA94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25628" y="3725080"/>
            <a:ext cx="812625" cy="406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C7820CD1-AB32-AA99-991C-2B3639FC5F22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069" y="1298000"/>
            <a:ext cx="488366" cy="490146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0DE6116D-2A9F-001C-4628-E54C2A504D49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1433" y="1298000"/>
            <a:ext cx="474718" cy="474718"/>
          </a:xfrm>
          <a:prstGeom prst="ellipse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61282FC0-1DAB-047B-4BAF-03049279BAF4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3" r="14423"/>
          <a:stretch/>
        </p:blipFill>
        <p:spPr>
          <a:xfrm>
            <a:off x="10006648" y="1259968"/>
            <a:ext cx="528391" cy="528391"/>
          </a:xfrm>
          <a:prstGeom prst="ellipse">
            <a:avLst/>
          </a:prstGeom>
          <a:ln>
            <a:noFill/>
          </a:ln>
        </p:spPr>
      </p:pic>
      <p:pic>
        <p:nvPicPr>
          <p:cNvPr id="12" name="Obraz 11" descr="Obraz zawierający kwiat, żywność, ptak&#10;&#10;Opis wygenerowany automatycznie">
            <a:extLst>
              <a:ext uri="{FF2B5EF4-FFF2-40B4-BE49-F238E27FC236}">
                <a16:creationId xmlns:a16="http://schemas.microsoft.com/office/drawing/2014/main" id="{2CC57A1B-3D21-12FF-6C9A-46E01BDFF25A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0" r="16680"/>
          <a:stretch/>
        </p:blipFill>
        <p:spPr>
          <a:xfrm>
            <a:off x="10817409" y="1260554"/>
            <a:ext cx="489962" cy="489962"/>
          </a:xfrm>
          <a:prstGeom prst="ellipse">
            <a:avLst/>
          </a:prstGeom>
          <a:ln>
            <a:noFill/>
          </a:ln>
        </p:spPr>
      </p:pic>
      <p:pic>
        <p:nvPicPr>
          <p:cNvPr id="13" name="Obraz 12" descr="Obraz zawierający ptak&#10;&#10;Opis wygenerowany automatycznie">
            <a:extLst>
              <a:ext uri="{FF2B5EF4-FFF2-40B4-BE49-F238E27FC236}">
                <a16:creationId xmlns:a16="http://schemas.microsoft.com/office/drawing/2014/main" id="{11FEFCC9-A2C9-0FBE-18B9-4043E287AFFF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3" r="16523"/>
          <a:stretch/>
        </p:blipFill>
        <p:spPr>
          <a:xfrm rot="5400000">
            <a:off x="8950269" y="2089697"/>
            <a:ext cx="482275" cy="482275"/>
          </a:xfrm>
          <a:prstGeom prst="ellipse">
            <a:avLst/>
          </a:prstGeom>
        </p:spPr>
      </p:pic>
      <p:pic>
        <p:nvPicPr>
          <p:cNvPr id="14" name="Obraz 13" descr="Obraz zawierający rysunek&#10;&#10;Opis wygenerowany automatycznie">
            <a:extLst>
              <a:ext uri="{FF2B5EF4-FFF2-40B4-BE49-F238E27FC236}">
                <a16:creationId xmlns:a16="http://schemas.microsoft.com/office/drawing/2014/main" id="{5463E6A5-A505-30FB-3893-7C14DD96D65A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1" r="24037"/>
          <a:stretch/>
        </p:blipFill>
        <p:spPr>
          <a:xfrm>
            <a:off x="9838926" y="2093740"/>
            <a:ext cx="474718" cy="474718"/>
          </a:xfrm>
          <a:prstGeom prst="ellipse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FD1AF468-EF4B-939B-C16A-45ED400E832E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117" y="2063375"/>
            <a:ext cx="523220" cy="523220"/>
          </a:xfrm>
          <a:prstGeom prst="rect">
            <a:avLst/>
          </a:prstGeom>
        </p:spPr>
      </p:pic>
      <p:sp>
        <p:nvSpPr>
          <p:cNvPr id="40" name="Google Shape;220;p48">
            <a:extLst>
              <a:ext uri="{FF2B5EF4-FFF2-40B4-BE49-F238E27FC236}">
                <a16:creationId xmlns:a16="http://schemas.microsoft.com/office/drawing/2014/main" id="{75C07506-62F5-5A31-B2A2-26A5FA7B33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8812" y="881513"/>
            <a:ext cx="10874375" cy="56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l-PL" sz="2400" b="1" dirty="0"/>
              <a:t>Przykładowy schemat</a:t>
            </a:r>
            <a:endParaRPr sz="2400" b="1" dirty="0"/>
          </a:p>
        </p:txBody>
      </p:sp>
    </p:spTree>
    <p:extLst>
      <p:ext uri="{BB962C8B-B14F-4D97-AF65-F5344CB8AC3E}">
        <p14:creationId xmlns:p14="http://schemas.microsoft.com/office/powerpoint/2010/main" val="1697058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8"/>
          <p:cNvSpPr txBox="1">
            <a:spLocks noGrp="1"/>
          </p:cNvSpPr>
          <p:nvPr>
            <p:ph type="title"/>
          </p:nvPr>
        </p:nvSpPr>
        <p:spPr>
          <a:xfrm>
            <a:off x="658810" y="1154268"/>
            <a:ext cx="10874375" cy="56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l-PL" sz="2400" b="1" dirty="0"/>
              <a:t>Przykładowa agenda</a:t>
            </a:r>
            <a:endParaRPr sz="2400" b="1" dirty="0"/>
          </a:p>
        </p:txBody>
      </p:sp>
      <p:sp>
        <p:nvSpPr>
          <p:cNvPr id="221" name="Google Shape;221;p48"/>
          <p:cNvSpPr txBox="1">
            <a:spLocks noGrp="1"/>
          </p:cNvSpPr>
          <p:nvPr>
            <p:ph type="body" idx="1"/>
          </p:nvPr>
        </p:nvSpPr>
        <p:spPr>
          <a:xfrm>
            <a:off x="658810" y="1932251"/>
            <a:ext cx="7939757" cy="4089138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2400"/>
              <a:buNone/>
            </a:pPr>
            <a:r>
              <a:rPr lang="pl-PL" sz="2000" dirty="0">
                <a:solidFill>
                  <a:srgbClr val="B01E28"/>
                </a:solidFill>
                <a:latin typeface="+mj-lt"/>
                <a:ea typeface="Calibri"/>
                <a:cs typeface="Calibri"/>
                <a:sym typeface="Calibri"/>
              </a:rPr>
              <a:t>Mentoring, </a:t>
            </a:r>
            <a:r>
              <a:rPr lang="pl-PL" sz="2000" dirty="0" err="1">
                <a:solidFill>
                  <a:srgbClr val="B01E28"/>
                </a:solidFill>
                <a:latin typeface="+mj-lt"/>
                <a:ea typeface="Calibri"/>
                <a:cs typeface="Calibri"/>
                <a:sym typeface="Calibri"/>
              </a:rPr>
              <a:t>matchmaking</a:t>
            </a:r>
            <a:r>
              <a:rPr lang="pl-PL" sz="2000" dirty="0">
                <a:solidFill>
                  <a:srgbClr val="B01E28"/>
                </a:solidFill>
                <a:latin typeface="+mj-lt"/>
                <a:ea typeface="Calibri"/>
                <a:cs typeface="Calibri"/>
                <a:sym typeface="Calibri"/>
              </a:rPr>
              <a:t> &amp; </a:t>
            </a:r>
            <a:r>
              <a:rPr lang="pl-PL" sz="2000" dirty="0" err="1">
                <a:solidFill>
                  <a:srgbClr val="B01E28"/>
                </a:solidFill>
                <a:latin typeface="+mj-lt"/>
                <a:ea typeface="Calibri"/>
                <a:cs typeface="Calibri"/>
                <a:sym typeface="Calibri"/>
              </a:rPr>
              <a:t>networking</a:t>
            </a:r>
            <a:r>
              <a:rPr lang="pl-PL" sz="2000" dirty="0">
                <a:solidFill>
                  <a:srgbClr val="B01E28"/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endParaRPr dirty="0">
              <a:latin typeface="+mj-lt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Od 8:30 		Rejestracja uczestników </a:t>
            </a:r>
            <a:endParaRPr sz="1600" dirty="0">
              <a:latin typeface="+mj-lt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09:00 – 10:30 	Mentoring grupowy – </a:t>
            </a:r>
            <a:r>
              <a:rPr lang="pl-PL" sz="1600" dirty="0" err="1">
                <a:latin typeface="+mj-lt"/>
                <a:ea typeface="Calibri"/>
                <a:cs typeface="Calibri"/>
                <a:sym typeface="Calibri"/>
              </a:rPr>
              <a:t>case</a:t>
            </a: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pl-PL" sz="1600" dirty="0" err="1">
                <a:latin typeface="+mj-lt"/>
                <a:ea typeface="Calibri"/>
                <a:cs typeface="Calibri"/>
                <a:sym typeface="Calibri"/>
              </a:rPr>
              <a:t>study</a:t>
            </a: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 – Grupa I, II, III </a:t>
            </a:r>
            <a:endParaRPr sz="1600" dirty="0">
              <a:latin typeface="+mj-lt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10.30 – 10:45 	Przerwa </a:t>
            </a:r>
            <a:endParaRPr sz="1600" dirty="0">
              <a:latin typeface="+mj-lt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10:45 – 12:15	Mentoring indywidualny - Grupa I </a:t>
            </a:r>
            <a:endParaRPr dirty="0">
              <a:latin typeface="+mj-lt"/>
            </a:endParaRPr>
          </a:p>
          <a:p>
            <a:pPr marL="1371600" lvl="0" indent="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b="1" dirty="0" err="1">
                <a:latin typeface="+mj-lt"/>
                <a:ea typeface="Calibri"/>
                <a:cs typeface="Calibri"/>
                <a:sym typeface="Calibri"/>
              </a:rPr>
              <a:t>Matchmaking</a:t>
            </a:r>
            <a:r>
              <a:rPr lang="pl-PL" sz="1600" b="1" dirty="0">
                <a:latin typeface="+mj-lt"/>
                <a:ea typeface="Calibri"/>
                <a:cs typeface="Calibri"/>
                <a:sym typeface="Calibri"/>
              </a:rPr>
              <a:t> &amp; </a:t>
            </a:r>
            <a:r>
              <a:rPr lang="pl-PL" sz="1600" b="1" dirty="0" err="1">
                <a:latin typeface="+mj-lt"/>
                <a:ea typeface="Calibri"/>
                <a:cs typeface="Calibri"/>
                <a:sym typeface="Calibri"/>
              </a:rPr>
              <a:t>networking</a:t>
            </a:r>
            <a:r>
              <a:rPr lang="pl-PL" sz="1600" b="1" dirty="0">
                <a:latin typeface="+mj-lt"/>
                <a:ea typeface="Calibri"/>
                <a:cs typeface="Calibri"/>
                <a:sym typeface="Calibri"/>
              </a:rPr>
              <a:t> - Grupa II i III </a:t>
            </a:r>
            <a:endParaRPr sz="1600" b="1" dirty="0">
              <a:latin typeface="+mj-lt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12:15 – 13:00 	Lunch </a:t>
            </a:r>
            <a:endParaRPr sz="1600" dirty="0">
              <a:latin typeface="+mj-lt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13:00 – 14:30	Mentoring indywidualny - Grupa II </a:t>
            </a:r>
            <a:endParaRPr dirty="0">
              <a:latin typeface="+mj-lt"/>
            </a:endParaRPr>
          </a:p>
          <a:p>
            <a:pPr marL="1371600" lvl="0" indent="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b="1" dirty="0" err="1">
                <a:latin typeface="+mj-lt"/>
                <a:ea typeface="Calibri"/>
                <a:cs typeface="Calibri"/>
                <a:sym typeface="Calibri"/>
              </a:rPr>
              <a:t>Matchmaking</a:t>
            </a:r>
            <a:r>
              <a:rPr lang="pl-PL" sz="1600" b="1" dirty="0">
                <a:latin typeface="+mj-lt"/>
                <a:ea typeface="Calibri"/>
                <a:cs typeface="Calibri"/>
                <a:sym typeface="Calibri"/>
              </a:rPr>
              <a:t> &amp; </a:t>
            </a:r>
            <a:r>
              <a:rPr lang="pl-PL" sz="1600" b="1" dirty="0" err="1">
                <a:latin typeface="+mj-lt"/>
                <a:ea typeface="Calibri"/>
                <a:cs typeface="Calibri"/>
                <a:sym typeface="Calibri"/>
              </a:rPr>
              <a:t>networking</a:t>
            </a:r>
            <a:r>
              <a:rPr lang="pl-PL" sz="1600" b="1" dirty="0">
                <a:latin typeface="+mj-lt"/>
                <a:ea typeface="Calibri"/>
                <a:cs typeface="Calibri"/>
                <a:sym typeface="Calibri"/>
              </a:rPr>
              <a:t> – I i III </a:t>
            </a:r>
            <a:endParaRPr sz="1600" b="1" dirty="0">
              <a:latin typeface="+mj-lt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14.30 – 14.45 	Przerwa </a:t>
            </a:r>
            <a:endParaRPr sz="1600" dirty="0">
              <a:latin typeface="+mj-lt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14:45 – 16.15 	Mentoring indywidualny - Grupa III </a:t>
            </a:r>
            <a:endParaRPr dirty="0">
              <a:latin typeface="+mj-lt"/>
            </a:endParaRPr>
          </a:p>
          <a:p>
            <a:pPr marL="1371600" lvl="0" indent="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b="1" dirty="0" err="1">
                <a:latin typeface="+mj-lt"/>
                <a:ea typeface="Calibri"/>
                <a:cs typeface="Calibri"/>
                <a:sym typeface="Calibri"/>
              </a:rPr>
              <a:t>Matchmaking</a:t>
            </a:r>
            <a:r>
              <a:rPr lang="pl-PL" sz="1600" b="1" dirty="0">
                <a:latin typeface="+mj-lt"/>
                <a:ea typeface="Calibri"/>
                <a:cs typeface="Calibri"/>
                <a:sym typeface="Calibri"/>
              </a:rPr>
              <a:t> &amp; </a:t>
            </a:r>
            <a:r>
              <a:rPr lang="pl-PL" sz="1600" b="1" dirty="0" err="1">
                <a:latin typeface="+mj-lt"/>
                <a:ea typeface="Calibri"/>
                <a:cs typeface="Calibri"/>
                <a:sym typeface="Calibri"/>
              </a:rPr>
              <a:t>networking</a:t>
            </a:r>
            <a:r>
              <a:rPr lang="pl-PL" sz="1600" b="1" dirty="0">
                <a:latin typeface="+mj-lt"/>
                <a:ea typeface="Calibri"/>
                <a:cs typeface="Calibri"/>
                <a:sym typeface="Calibri"/>
              </a:rPr>
              <a:t> - Grupa I i II</a:t>
            </a:r>
            <a:endParaRPr sz="1600" b="1" dirty="0"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7664A3E9-B3FD-447C-1D8D-7A36131413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411" y="1499069"/>
            <a:ext cx="760095" cy="524510"/>
          </a:xfrm>
          <a:prstGeom prst="rect">
            <a:avLst/>
          </a:prstGeom>
        </p:spPr>
      </p:pic>
      <p:pic>
        <p:nvPicPr>
          <p:cNvPr id="1026" name="Picture 2" descr="Znalezione obrazy dla zapytania flaga maroko">
            <a:extLst>
              <a:ext uri="{FF2B5EF4-FFF2-40B4-BE49-F238E27FC236}">
                <a16:creationId xmlns:a16="http://schemas.microsoft.com/office/drawing/2014/main" id="{411BAC1A-453B-DBCE-AD7D-CAF02C70F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189" y="2192118"/>
            <a:ext cx="760095" cy="50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360752A9-C1E1-C3B0-D606-D50AFD1840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0775" y="2867387"/>
            <a:ext cx="760095" cy="538900"/>
          </a:xfrm>
          <a:prstGeom prst="rect">
            <a:avLst/>
          </a:prstGeom>
        </p:spPr>
      </p:pic>
      <p:pic>
        <p:nvPicPr>
          <p:cNvPr id="10" name="Grafika 92">
            <a:extLst>
              <a:ext uri="{FF2B5EF4-FFF2-40B4-BE49-F238E27FC236}">
                <a16:creationId xmlns:a16="http://schemas.microsoft.com/office/drawing/2014/main" id="{4C40122A-F5EE-1E8D-1629-A24982248A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57311" y="4518363"/>
            <a:ext cx="1212215" cy="389255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56FC079D-CC99-5EE7-1300-778B90DB943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6236" y="5315696"/>
            <a:ext cx="923290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107DFB96-BF0B-64FC-2F6D-9B96BB0D326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2902" y="5005240"/>
            <a:ext cx="806450" cy="9150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upa 12">
            <a:extLst>
              <a:ext uri="{FF2B5EF4-FFF2-40B4-BE49-F238E27FC236}">
                <a16:creationId xmlns:a16="http://schemas.microsoft.com/office/drawing/2014/main" id="{677817A6-266F-11D9-7278-1B7EE0F5EA2C}"/>
              </a:ext>
            </a:extLst>
          </p:cNvPr>
          <p:cNvGrpSpPr/>
          <p:nvPr/>
        </p:nvGrpSpPr>
        <p:grpSpPr>
          <a:xfrm>
            <a:off x="8498673" y="3606063"/>
            <a:ext cx="1452742" cy="1403497"/>
            <a:chOff x="6915123" y="3837151"/>
            <a:chExt cx="1452742" cy="1403497"/>
          </a:xfrm>
        </p:grpSpPr>
        <p:sp>
          <p:nvSpPr>
            <p:cNvPr id="14" name="Schemat blokowy: łącznik 13">
              <a:extLst>
                <a:ext uri="{FF2B5EF4-FFF2-40B4-BE49-F238E27FC236}">
                  <a16:creationId xmlns:a16="http://schemas.microsoft.com/office/drawing/2014/main" id="{AA86912A-5B05-D7BA-6E46-93B1EA13BF26}"/>
                </a:ext>
              </a:extLst>
            </p:cNvPr>
            <p:cNvSpPr/>
            <p:nvPr/>
          </p:nvSpPr>
          <p:spPr>
            <a:xfrm>
              <a:off x="6915123" y="3837151"/>
              <a:ext cx="1452742" cy="1403497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15" name="Obraz 14">
              <a:extLst>
                <a:ext uri="{FF2B5EF4-FFF2-40B4-BE49-F238E27FC236}">
                  <a16:creationId xmlns:a16="http://schemas.microsoft.com/office/drawing/2014/main" id="{9273284F-6225-7BD2-F051-B7E9D0C6235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5015" y="4041046"/>
              <a:ext cx="671479" cy="283700"/>
            </a:xfrm>
            <a:prstGeom prst="rect">
              <a:avLst/>
            </a:prstGeom>
          </p:spPr>
        </p:pic>
        <p:sp>
          <p:nvSpPr>
            <p:cNvPr id="16" name="pole tekstowe 15">
              <a:extLst>
                <a:ext uri="{FF2B5EF4-FFF2-40B4-BE49-F238E27FC236}">
                  <a16:creationId xmlns:a16="http://schemas.microsoft.com/office/drawing/2014/main" id="{163180FB-B4C3-DF1E-625F-3B961E305158}"/>
                </a:ext>
              </a:extLst>
            </p:cNvPr>
            <p:cNvSpPr txBox="1"/>
            <p:nvPr/>
          </p:nvSpPr>
          <p:spPr>
            <a:xfrm>
              <a:off x="7089171" y="4427816"/>
              <a:ext cx="1083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/>
                <a:t>Eksperci Branżowi</a:t>
              </a:r>
            </a:p>
          </p:txBody>
        </p:sp>
      </p:grpSp>
      <p:grpSp>
        <p:nvGrpSpPr>
          <p:cNvPr id="17" name="Grupa 16">
            <a:extLst>
              <a:ext uri="{FF2B5EF4-FFF2-40B4-BE49-F238E27FC236}">
                <a16:creationId xmlns:a16="http://schemas.microsoft.com/office/drawing/2014/main" id="{CCA58CE6-F6A7-2DF2-AF28-2E6E10E076CA}"/>
              </a:ext>
            </a:extLst>
          </p:cNvPr>
          <p:cNvGrpSpPr/>
          <p:nvPr/>
        </p:nvGrpSpPr>
        <p:grpSpPr>
          <a:xfrm>
            <a:off x="7154365" y="4684354"/>
            <a:ext cx="1452742" cy="1403497"/>
            <a:chOff x="3407623" y="2852700"/>
            <a:chExt cx="1452742" cy="1403497"/>
          </a:xfrm>
        </p:grpSpPr>
        <p:sp>
          <p:nvSpPr>
            <p:cNvPr id="18" name="Schemat blokowy: łącznik 17">
              <a:extLst>
                <a:ext uri="{FF2B5EF4-FFF2-40B4-BE49-F238E27FC236}">
                  <a16:creationId xmlns:a16="http://schemas.microsoft.com/office/drawing/2014/main" id="{EC7455B3-E84F-E5A0-A65E-DCFFEB2A50D6}"/>
                </a:ext>
              </a:extLst>
            </p:cNvPr>
            <p:cNvSpPr/>
            <p:nvPr/>
          </p:nvSpPr>
          <p:spPr>
            <a:xfrm>
              <a:off x="3407623" y="2852700"/>
              <a:ext cx="1452742" cy="1403497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E87DAFDA-909A-8490-CFCA-B3BDE68F4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8859" y="3177317"/>
              <a:ext cx="671479" cy="283700"/>
            </a:xfrm>
            <a:prstGeom prst="rect">
              <a:avLst/>
            </a:prstGeom>
          </p:spPr>
        </p:pic>
        <p:sp>
          <p:nvSpPr>
            <p:cNvPr id="20" name="pole tekstowe 19">
              <a:extLst>
                <a:ext uri="{FF2B5EF4-FFF2-40B4-BE49-F238E27FC236}">
                  <a16:creationId xmlns:a16="http://schemas.microsoft.com/office/drawing/2014/main" id="{0409485E-05BE-A3D5-C004-FA4365B21F15}"/>
                </a:ext>
              </a:extLst>
            </p:cNvPr>
            <p:cNvSpPr txBox="1"/>
            <p:nvPr/>
          </p:nvSpPr>
          <p:spPr>
            <a:xfrm>
              <a:off x="3598408" y="3554448"/>
              <a:ext cx="1083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/>
                <a:t>Eksperci Rynkowi</a:t>
              </a:r>
            </a:p>
          </p:txBody>
        </p:sp>
      </p:grpSp>
      <p:grpSp>
        <p:nvGrpSpPr>
          <p:cNvPr id="21" name="Grupa 20">
            <a:extLst>
              <a:ext uri="{FF2B5EF4-FFF2-40B4-BE49-F238E27FC236}">
                <a16:creationId xmlns:a16="http://schemas.microsoft.com/office/drawing/2014/main" id="{DB083743-EB8D-B208-4BAE-EA345E76770F}"/>
              </a:ext>
            </a:extLst>
          </p:cNvPr>
          <p:cNvGrpSpPr/>
          <p:nvPr/>
        </p:nvGrpSpPr>
        <p:grpSpPr>
          <a:xfrm>
            <a:off x="8881339" y="1848285"/>
            <a:ext cx="1337410" cy="1251135"/>
            <a:chOff x="4892750" y="1256609"/>
            <a:chExt cx="1337410" cy="1251135"/>
          </a:xfrm>
        </p:grpSpPr>
        <p:grpSp>
          <p:nvGrpSpPr>
            <p:cNvPr id="22" name="Grupa 21">
              <a:extLst>
                <a:ext uri="{FF2B5EF4-FFF2-40B4-BE49-F238E27FC236}">
                  <a16:creationId xmlns:a16="http://schemas.microsoft.com/office/drawing/2014/main" id="{A821BC9C-4514-5F90-66B1-A8F91D9F42B1}"/>
                </a:ext>
              </a:extLst>
            </p:cNvPr>
            <p:cNvGrpSpPr/>
            <p:nvPr/>
          </p:nvGrpSpPr>
          <p:grpSpPr>
            <a:xfrm>
              <a:off x="4922572" y="1256609"/>
              <a:ext cx="1307588" cy="1251135"/>
              <a:chOff x="6860369" y="797442"/>
              <a:chExt cx="1307588" cy="1251135"/>
            </a:xfrm>
          </p:grpSpPr>
          <p:sp>
            <p:nvSpPr>
              <p:cNvPr id="24" name="Prostokąt 23">
                <a:extLst>
                  <a:ext uri="{FF2B5EF4-FFF2-40B4-BE49-F238E27FC236}">
                    <a16:creationId xmlns:a16="http://schemas.microsoft.com/office/drawing/2014/main" id="{B698E009-05A8-7B08-040B-7E204A661F0A}"/>
                  </a:ext>
                </a:extLst>
              </p:cNvPr>
              <p:cNvSpPr/>
              <p:nvPr/>
            </p:nvSpPr>
            <p:spPr>
              <a:xfrm>
                <a:off x="6860369" y="797442"/>
                <a:ext cx="1307588" cy="12511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  <a:alpha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pic>
            <p:nvPicPr>
              <p:cNvPr id="25" name="Obraz 24" descr="Obraz zawierający tekst&#10;&#10;Opis wygenerowany automatycznie">
                <a:extLst>
                  <a:ext uri="{FF2B5EF4-FFF2-40B4-BE49-F238E27FC236}">
                    <a16:creationId xmlns:a16="http://schemas.microsoft.com/office/drawing/2014/main" id="{8A07BE5C-7F9F-EF73-3656-B8F148BF2C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0462" y="940615"/>
                <a:ext cx="482394" cy="482394"/>
              </a:xfrm>
              <a:prstGeom prst="rect">
                <a:avLst/>
              </a:prstGeom>
            </p:spPr>
          </p:pic>
          <p:pic>
            <p:nvPicPr>
              <p:cNvPr id="26" name="Obraz 25">
                <a:extLst>
                  <a:ext uri="{FF2B5EF4-FFF2-40B4-BE49-F238E27FC236}">
                    <a16:creationId xmlns:a16="http://schemas.microsoft.com/office/drawing/2014/main" id="{227CBD4A-6E88-111F-95C2-298193E3B9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69663" y="1207755"/>
                <a:ext cx="592617" cy="648001"/>
              </a:xfrm>
              <a:prstGeom prst="rect">
                <a:avLst/>
              </a:prstGeom>
            </p:spPr>
          </p:pic>
        </p:grpSp>
        <p:sp>
          <p:nvSpPr>
            <p:cNvPr id="23" name="pole tekstowe 22">
              <a:extLst>
                <a:ext uri="{FF2B5EF4-FFF2-40B4-BE49-F238E27FC236}">
                  <a16:creationId xmlns:a16="http://schemas.microsoft.com/office/drawing/2014/main" id="{B67BC834-7A60-6436-2070-5CAE7CEF8272}"/>
                </a:ext>
              </a:extLst>
            </p:cNvPr>
            <p:cNvSpPr txBox="1"/>
            <p:nvPr/>
          </p:nvSpPr>
          <p:spPr>
            <a:xfrm>
              <a:off x="4892750" y="1361566"/>
              <a:ext cx="10831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/>
                <a:t>ZBH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9"/>
          <p:cNvSpPr txBox="1">
            <a:spLocks noGrp="1"/>
          </p:cNvSpPr>
          <p:nvPr>
            <p:ph type="body" idx="1"/>
          </p:nvPr>
        </p:nvSpPr>
        <p:spPr>
          <a:xfrm>
            <a:off x="658810" y="1932251"/>
            <a:ext cx="7939757" cy="4089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2400"/>
              <a:buNone/>
            </a:pPr>
            <a:r>
              <a:rPr lang="pl-PL" sz="2000" dirty="0">
                <a:solidFill>
                  <a:srgbClr val="B01E28"/>
                </a:solidFill>
                <a:latin typeface="+mj-lt"/>
                <a:ea typeface="Calibri"/>
                <a:cs typeface="Calibri"/>
                <a:sym typeface="Calibri"/>
              </a:rPr>
              <a:t>Mentoring, matchmaking &amp; networking </a:t>
            </a:r>
            <a:endParaRPr lang="pl-PL" dirty="0">
              <a:latin typeface="+mj-lt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Od 8:30 		Rejestracja uczestników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09:00 – 10:30 	Mentoring grupowy – </a:t>
            </a:r>
            <a:r>
              <a:rPr lang="pl-PL" sz="1600" dirty="0" err="1">
                <a:latin typeface="+mj-lt"/>
                <a:ea typeface="Calibri"/>
                <a:cs typeface="Calibri"/>
                <a:sym typeface="Calibri"/>
              </a:rPr>
              <a:t>case</a:t>
            </a: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pl-PL" sz="1600" dirty="0" err="1">
                <a:latin typeface="+mj-lt"/>
                <a:ea typeface="Calibri"/>
                <a:cs typeface="Calibri"/>
                <a:sym typeface="Calibri"/>
              </a:rPr>
              <a:t>study</a:t>
            </a: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 – Grupa I, II, III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10.30 – 10:45 	Przerwa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10:45 – 12:15	Mentoring indywidualny - Grupa III </a:t>
            </a:r>
            <a:endParaRPr lang="pl-PL" dirty="0">
              <a:latin typeface="+mj-lt"/>
            </a:endParaRPr>
          </a:p>
          <a:p>
            <a:pPr marL="1371600" lvl="0" indent="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b="1" dirty="0">
                <a:latin typeface="+mj-lt"/>
                <a:ea typeface="Calibri"/>
                <a:cs typeface="Calibri"/>
                <a:sym typeface="Calibri"/>
              </a:rPr>
              <a:t>Matchmaking &amp; networking - Grupa I </a:t>
            </a:r>
            <a:r>
              <a:rPr lang="pl-PL" sz="1600" b="1" dirty="0" err="1">
                <a:latin typeface="+mj-lt"/>
                <a:ea typeface="Calibri"/>
                <a:cs typeface="Calibri"/>
                <a:sym typeface="Calibri"/>
              </a:rPr>
              <a:t>i</a:t>
            </a:r>
            <a:r>
              <a:rPr lang="pl-PL" sz="1600" b="1" dirty="0">
                <a:latin typeface="+mj-lt"/>
                <a:ea typeface="Calibri"/>
                <a:cs typeface="Calibri"/>
                <a:sym typeface="Calibri"/>
              </a:rPr>
              <a:t> II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12:15 – 13:00 	Lunch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13:00 – 14:30	Mentoring indywidualny - Grupa II </a:t>
            </a:r>
            <a:endParaRPr lang="pl-PL" dirty="0">
              <a:latin typeface="+mj-lt"/>
            </a:endParaRPr>
          </a:p>
          <a:p>
            <a:pPr marL="1371600" lvl="0" indent="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b="1" dirty="0">
                <a:latin typeface="+mj-lt"/>
                <a:ea typeface="Calibri"/>
                <a:cs typeface="Calibri"/>
                <a:sym typeface="Calibri"/>
              </a:rPr>
              <a:t>Matchmaking &amp; networking – I </a:t>
            </a:r>
            <a:r>
              <a:rPr lang="pl-PL" sz="1600" b="1" dirty="0" err="1">
                <a:latin typeface="+mj-lt"/>
                <a:ea typeface="Calibri"/>
                <a:cs typeface="Calibri"/>
                <a:sym typeface="Calibri"/>
              </a:rPr>
              <a:t>i</a:t>
            </a:r>
            <a:r>
              <a:rPr lang="pl-PL" sz="1600" b="1" dirty="0">
                <a:latin typeface="+mj-lt"/>
                <a:ea typeface="Calibri"/>
                <a:cs typeface="Calibri"/>
                <a:sym typeface="Calibri"/>
              </a:rPr>
              <a:t> III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14.30 – 14.45 	Przerwa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14:45 – 16.15 	Mentoring indywidualny - Grupa I </a:t>
            </a:r>
            <a:endParaRPr lang="pl-PL" dirty="0">
              <a:latin typeface="+mj-lt"/>
            </a:endParaRPr>
          </a:p>
          <a:p>
            <a:pPr marL="1371600" lvl="0" indent="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pl-PL" sz="1600" b="1" dirty="0">
                <a:latin typeface="+mj-lt"/>
                <a:ea typeface="Calibri"/>
                <a:cs typeface="Calibri"/>
                <a:sym typeface="Calibri"/>
              </a:rPr>
              <a:t>Matchmaking &amp; networking - Grupa II i III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ADC5766B-51C7-D011-5923-99124150B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3132" y="4957221"/>
            <a:ext cx="806450" cy="915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134FFC81-7DED-8755-71AB-08509074DC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118" y="3976820"/>
            <a:ext cx="1631142" cy="709057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47437493-9989-4ADF-3EB1-14A9D096B0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8647" y="1804005"/>
            <a:ext cx="727710" cy="477520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4895CDAB-24C9-BE5E-FCFD-2575A673F24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8647" y="2504204"/>
            <a:ext cx="740214" cy="47752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8258CEDC-22F2-26CD-7E2B-32A089E8D2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8647" y="3180080"/>
            <a:ext cx="727710" cy="457885"/>
          </a:xfrm>
          <a:prstGeom prst="rect">
            <a:avLst/>
          </a:prstGeom>
        </p:spPr>
      </p:pic>
      <p:grpSp>
        <p:nvGrpSpPr>
          <p:cNvPr id="18" name="Grupa 17">
            <a:extLst>
              <a:ext uri="{FF2B5EF4-FFF2-40B4-BE49-F238E27FC236}">
                <a16:creationId xmlns:a16="http://schemas.microsoft.com/office/drawing/2014/main" id="{A993B968-BF46-FE0A-86D4-79275281D62A}"/>
              </a:ext>
            </a:extLst>
          </p:cNvPr>
          <p:cNvGrpSpPr/>
          <p:nvPr/>
        </p:nvGrpSpPr>
        <p:grpSpPr>
          <a:xfrm>
            <a:off x="7319898" y="3715572"/>
            <a:ext cx="1452742" cy="1403497"/>
            <a:chOff x="6915123" y="3837151"/>
            <a:chExt cx="1452742" cy="1403497"/>
          </a:xfrm>
        </p:grpSpPr>
        <p:sp>
          <p:nvSpPr>
            <p:cNvPr id="15" name="Schemat blokowy: łącznik 14">
              <a:extLst>
                <a:ext uri="{FF2B5EF4-FFF2-40B4-BE49-F238E27FC236}">
                  <a16:creationId xmlns:a16="http://schemas.microsoft.com/office/drawing/2014/main" id="{286C2135-3A36-6687-FADD-9419C86E4CB9}"/>
                </a:ext>
              </a:extLst>
            </p:cNvPr>
            <p:cNvSpPr/>
            <p:nvPr/>
          </p:nvSpPr>
          <p:spPr>
            <a:xfrm>
              <a:off x="6915123" y="3837151"/>
              <a:ext cx="1452742" cy="1403497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16" name="Obraz 15">
              <a:extLst>
                <a:ext uri="{FF2B5EF4-FFF2-40B4-BE49-F238E27FC236}">
                  <a16:creationId xmlns:a16="http://schemas.microsoft.com/office/drawing/2014/main" id="{FFDA33AC-DF18-C383-6632-6B12D5295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5015" y="4041046"/>
              <a:ext cx="671479" cy="283700"/>
            </a:xfrm>
            <a:prstGeom prst="rect">
              <a:avLst/>
            </a:prstGeom>
          </p:spPr>
        </p:pic>
        <p:sp>
          <p:nvSpPr>
            <p:cNvPr id="17" name="pole tekstowe 16">
              <a:extLst>
                <a:ext uri="{FF2B5EF4-FFF2-40B4-BE49-F238E27FC236}">
                  <a16:creationId xmlns:a16="http://schemas.microsoft.com/office/drawing/2014/main" id="{4593F917-4A3A-1051-B4F1-E98C32354C2F}"/>
                </a:ext>
              </a:extLst>
            </p:cNvPr>
            <p:cNvSpPr txBox="1"/>
            <p:nvPr/>
          </p:nvSpPr>
          <p:spPr>
            <a:xfrm>
              <a:off x="7089171" y="4427816"/>
              <a:ext cx="1083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/>
                <a:t>Eksperci Branżowi</a:t>
              </a:r>
            </a:p>
          </p:txBody>
        </p:sp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0B59CC6F-37B6-4ADA-214C-5C5E6BD00057}"/>
              </a:ext>
            </a:extLst>
          </p:cNvPr>
          <p:cNvGrpSpPr/>
          <p:nvPr/>
        </p:nvGrpSpPr>
        <p:grpSpPr>
          <a:xfrm>
            <a:off x="8515905" y="4712991"/>
            <a:ext cx="1452742" cy="1403497"/>
            <a:chOff x="3407623" y="2852700"/>
            <a:chExt cx="1452742" cy="1403497"/>
          </a:xfrm>
        </p:grpSpPr>
        <p:sp>
          <p:nvSpPr>
            <p:cNvPr id="20" name="Schemat blokowy: łącznik 19">
              <a:extLst>
                <a:ext uri="{FF2B5EF4-FFF2-40B4-BE49-F238E27FC236}">
                  <a16:creationId xmlns:a16="http://schemas.microsoft.com/office/drawing/2014/main" id="{2FA599B0-56E2-6FFB-8917-AF6D813C91A2}"/>
                </a:ext>
              </a:extLst>
            </p:cNvPr>
            <p:cNvSpPr/>
            <p:nvPr/>
          </p:nvSpPr>
          <p:spPr>
            <a:xfrm>
              <a:off x="3407623" y="2852700"/>
              <a:ext cx="1452742" cy="1403497"/>
            </a:xfrm>
            <a:prstGeom prst="flowChartConnector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  <a:alpha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21" name="Obraz 20">
              <a:extLst>
                <a:ext uri="{FF2B5EF4-FFF2-40B4-BE49-F238E27FC236}">
                  <a16:creationId xmlns:a16="http://schemas.microsoft.com/office/drawing/2014/main" id="{D0C0B39E-3CE5-0285-180B-02498839E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8859" y="3177317"/>
              <a:ext cx="671479" cy="283700"/>
            </a:xfrm>
            <a:prstGeom prst="rect">
              <a:avLst/>
            </a:prstGeom>
          </p:spPr>
        </p:pic>
        <p:sp>
          <p:nvSpPr>
            <p:cNvPr id="22" name="pole tekstowe 21">
              <a:extLst>
                <a:ext uri="{FF2B5EF4-FFF2-40B4-BE49-F238E27FC236}">
                  <a16:creationId xmlns:a16="http://schemas.microsoft.com/office/drawing/2014/main" id="{FF695D50-812E-A01D-EFB9-15216B6A7882}"/>
                </a:ext>
              </a:extLst>
            </p:cNvPr>
            <p:cNvSpPr txBox="1"/>
            <p:nvPr/>
          </p:nvSpPr>
          <p:spPr>
            <a:xfrm>
              <a:off x="3598408" y="3554448"/>
              <a:ext cx="1083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/>
                <a:t>Eksperci Rynkowi</a:t>
              </a:r>
            </a:p>
          </p:txBody>
        </p:sp>
      </p:grpSp>
      <p:grpSp>
        <p:nvGrpSpPr>
          <p:cNvPr id="23" name="Grupa 22">
            <a:extLst>
              <a:ext uri="{FF2B5EF4-FFF2-40B4-BE49-F238E27FC236}">
                <a16:creationId xmlns:a16="http://schemas.microsoft.com/office/drawing/2014/main" id="{FCBB1526-EB07-FC21-5C74-567A43C7F1F9}"/>
              </a:ext>
            </a:extLst>
          </p:cNvPr>
          <p:cNvGrpSpPr/>
          <p:nvPr/>
        </p:nvGrpSpPr>
        <p:grpSpPr>
          <a:xfrm>
            <a:off x="8409584" y="2097442"/>
            <a:ext cx="1337410" cy="1251135"/>
            <a:chOff x="4892750" y="1256609"/>
            <a:chExt cx="1337410" cy="1251135"/>
          </a:xfrm>
        </p:grpSpPr>
        <p:grpSp>
          <p:nvGrpSpPr>
            <p:cNvPr id="24" name="Grupa 23">
              <a:extLst>
                <a:ext uri="{FF2B5EF4-FFF2-40B4-BE49-F238E27FC236}">
                  <a16:creationId xmlns:a16="http://schemas.microsoft.com/office/drawing/2014/main" id="{0EE70E0F-7217-EBFC-DA60-7697D4AA49BA}"/>
                </a:ext>
              </a:extLst>
            </p:cNvPr>
            <p:cNvGrpSpPr/>
            <p:nvPr/>
          </p:nvGrpSpPr>
          <p:grpSpPr>
            <a:xfrm>
              <a:off x="4922572" y="1256609"/>
              <a:ext cx="1307588" cy="1251135"/>
              <a:chOff x="6860369" y="797442"/>
              <a:chExt cx="1307588" cy="1251135"/>
            </a:xfrm>
          </p:grpSpPr>
          <p:sp>
            <p:nvSpPr>
              <p:cNvPr id="26" name="Prostokąt 25">
                <a:extLst>
                  <a:ext uri="{FF2B5EF4-FFF2-40B4-BE49-F238E27FC236}">
                    <a16:creationId xmlns:a16="http://schemas.microsoft.com/office/drawing/2014/main" id="{C8DC3BAD-E0D1-D96D-C6A5-D0F4B4AE48FC}"/>
                  </a:ext>
                </a:extLst>
              </p:cNvPr>
              <p:cNvSpPr/>
              <p:nvPr/>
            </p:nvSpPr>
            <p:spPr>
              <a:xfrm>
                <a:off x="6860369" y="797442"/>
                <a:ext cx="1307588" cy="125113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  <a:alpha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pic>
            <p:nvPicPr>
              <p:cNvPr id="27" name="Obraz 26" descr="Obraz zawierający tekst&#10;&#10;Opis wygenerowany automatycznie">
                <a:extLst>
                  <a:ext uri="{FF2B5EF4-FFF2-40B4-BE49-F238E27FC236}">
                    <a16:creationId xmlns:a16="http://schemas.microsoft.com/office/drawing/2014/main" id="{A182D0A0-2E23-6D4A-DEB9-93DA80122C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0462" y="940615"/>
                <a:ext cx="482394" cy="482394"/>
              </a:xfrm>
              <a:prstGeom prst="rect">
                <a:avLst/>
              </a:prstGeom>
            </p:spPr>
          </p:pic>
          <p:pic>
            <p:nvPicPr>
              <p:cNvPr id="28" name="Obraz 27">
                <a:extLst>
                  <a:ext uri="{FF2B5EF4-FFF2-40B4-BE49-F238E27FC236}">
                    <a16:creationId xmlns:a16="http://schemas.microsoft.com/office/drawing/2014/main" id="{2F446E7A-1DE3-92B3-EB10-E06400F680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69663" y="1207755"/>
                <a:ext cx="592617" cy="648001"/>
              </a:xfrm>
              <a:prstGeom prst="rect">
                <a:avLst/>
              </a:prstGeom>
            </p:spPr>
          </p:pic>
        </p:grpSp>
        <p:sp>
          <p:nvSpPr>
            <p:cNvPr id="25" name="pole tekstowe 24">
              <a:extLst>
                <a:ext uri="{FF2B5EF4-FFF2-40B4-BE49-F238E27FC236}">
                  <a16:creationId xmlns:a16="http://schemas.microsoft.com/office/drawing/2014/main" id="{ADE17251-FD0F-15E7-FA99-00553BDB96EA}"/>
                </a:ext>
              </a:extLst>
            </p:cNvPr>
            <p:cNvSpPr txBox="1"/>
            <p:nvPr/>
          </p:nvSpPr>
          <p:spPr>
            <a:xfrm>
              <a:off x="4892750" y="1361566"/>
              <a:ext cx="10831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/>
                <a:t>ZBH</a:t>
              </a:r>
            </a:p>
          </p:txBody>
        </p:sp>
      </p:grpSp>
      <p:sp>
        <p:nvSpPr>
          <p:cNvPr id="5" name="Google Shape;220;p48">
            <a:extLst>
              <a:ext uri="{FF2B5EF4-FFF2-40B4-BE49-F238E27FC236}">
                <a16:creationId xmlns:a16="http://schemas.microsoft.com/office/drawing/2014/main" id="{8A85C083-7A3A-8C9F-C3FC-EAD272B9EE4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8810" y="1154268"/>
            <a:ext cx="10874375" cy="56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l-PL" sz="2400" b="1" dirty="0"/>
              <a:t>Przykładowa agenda</a:t>
            </a:r>
            <a:endParaRPr sz="2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B69DBA7-1DA8-87A8-110F-1B8B665F6962}"/>
              </a:ext>
            </a:extLst>
          </p:cNvPr>
          <p:cNvSpPr txBox="1"/>
          <p:nvPr/>
        </p:nvSpPr>
        <p:spPr>
          <a:xfrm>
            <a:off x="2240755" y="1149881"/>
            <a:ext cx="77104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latin typeface="+mj-lt"/>
              </a:rPr>
              <a:t>Przykładowy grafik </a:t>
            </a:r>
            <a:r>
              <a:rPr lang="pl-PL" sz="2000" b="1" dirty="0" err="1">
                <a:latin typeface="+mj-lt"/>
              </a:rPr>
              <a:t>Matchmakingu</a:t>
            </a:r>
            <a:r>
              <a:rPr lang="pl-PL" sz="2000" b="1" dirty="0">
                <a:latin typeface="+mj-lt"/>
              </a:rPr>
              <a:t> &amp; Networkingu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C3D7EC0F-F14F-0D4D-C99B-E285EC42E551}"/>
              </a:ext>
            </a:extLst>
          </p:cNvPr>
          <p:cNvGraphicFramePr>
            <a:graphicFrameLocks noGrp="1"/>
          </p:cNvGraphicFramePr>
          <p:nvPr/>
        </p:nvGraphicFramePr>
        <p:xfrm>
          <a:off x="1416000" y="1772898"/>
          <a:ext cx="9360000" cy="4087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667577438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121063840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2138292563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2665577239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203216341"/>
                    </a:ext>
                  </a:extLst>
                </a:gridCol>
              </a:tblGrid>
              <a:tr h="750094"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GODZINA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GRUPA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8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EKSPERCI PAIH:</a:t>
                      </a:r>
                    </a:p>
                    <a:p>
                      <a:pPr algn="ctr"/>
                      <a:r>
                        <a:rPr lang="pl-PL" sz="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ZAGRANICZNE BIURA HANDLOWE (ZBH) - online</a:t>
                      </a:r>
                    </a:p>
                    <a:p>
                      <a:pPr algn="ctr"/>
                      <a:r>
                        <a:rPr lang="pl-PL" sz="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KIEROWNICY REGIONÓW i EKSPERCI RYNKOWI</a:t>
                      </a:r>
                    </a:p>
                    <a:p>
                      <a:pPr algn="ctr"/>
                      <a:r>
                        <a:rPr lang="pl-PL" sz="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EKSPERCI BRANŻOWI (Cały dzień)</a:t>
                      </a:r>
                    </a:p>
                    <a:p>
                      <a:pPr algn="ctr"/>
                      <a:r>
                        <a:rPr lang="pl-PL" sz="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POLSKIE MOSTY TECHNOLOGICZNE (Cały dzień)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8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EKSPERCI ZEWNĘTRZNI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5872319"/>
                  </a:ext>
                </a:extLst>
              </a:tr>
              <a:tr h="417214">
                <a:tc gridSpan="5"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I DZIEŃ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51681276"/>
                  </a:ext>
                </a:extLst>
              </a:tr>
              <a:tr h="417214"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10:45 – 12:15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II i III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ZBH Arabia Saudyjska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Afryka i Bliski Wschód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endParaRPr lang="pl-PL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8372424"/>
                  </a:ext>
                </a:extLst>
              </a:tr>
              <a:tr h="417214"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13:00 – 14:30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I </a:t>
                      </a:r>
                      <a:r>
                        <a:rPr lang="pl-PL" sz="800" dirty="0" err="1">
                          <a:solidFill>
                            <a:schemeClr val="tx1"/>
                          </a:solidFill>
                          <a:latin typeface="+mj-lt"/>
                        </a:rPr>
                        <a:t>i</a:t>
                      </a:r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 III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ZBH Maroko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Azja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pl-PL" sz="8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7933384"/>
                  </a:ext>
                </a:extLst>
              </a:tr>
              <a:tr h="417214"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14:45 - 16:15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I </a:t>
                      </a:r>
                      <a:r>
                        <a:rPr lang="pl-PL" sz="800" dirty="0" err="1">
                          <a:solidFill>
                            <a:schemeClr val="tx1"/>
                          </a:solidFill>
                          <a:latin typeface="+mj-lt"/>
                        </a:rPr>
                        <a:t>i</a:t>
                      </a:r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 II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ZBH Brazylia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Ameryka Północna i Łacińska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pl-PL" sz="8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51513879"/>
                  </a:ext>
                </a:extLst>
              </a:tr>
              <a:tr h="417214">
                <a:tc gridSpan="5"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II DZIEŃ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4198433"/>
                  </a:ext>
                </a:extLst>
              </a:tr>
              <a:tr h="417214"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10:45 – 12:15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I </a:t>
                      </a:r>
                      <a:r>
                        <a:rPr lang="pl-PL" sz="800" dirty="0" err="1">
                          <a:solidFill>
                            <a:schemeClr val="tx1"/>
                          </a:solidFill>
                          <a:latin typeface="+mj-lt"/>
                        </a:rPr>
                        <a:t>i</a:t>
                      </a:r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 II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ZBH Austria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Afryka i Bliski Wschód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endParaRPr lang="pl-PL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36973"/>
                  </a:ext>
                </a:extLst>
              </a:tr>
              <a:tr h="417214"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13:00 – 14:30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I </a:t>
                      </a:r>
                      <a:r>
                        <a:rPr lang="pl-PL" sz="800" dirty="0" err="1">
                          <a:solidFill>
                            <a:schemeClr val="tx1"/>
                          </a:solidFill>
                          <a:latin typeface="+mj-lt"/>
                        </a:rPr>
                        <a:t>i</a:t>
                      </a:r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 III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ZBH Francja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Europa</a:t>
                      </a:r>
                      <a:endParaRPr lang="pl-PL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pl-PL" sz="8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48107287"/>
                  </a:ext>
                </a:extLst>
              </a:tr>
              <a:tr h="417214"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14:45 - 16:15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II i III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dirty="0">
                          <a:solidFill>
                            <a:schemeClr val="tx1"/>
                          </a:solidFill>
                          <a:latin typeface="+mj-lt"/>
                        </a:rPr>
                        <a:t>ZBH Kolumbia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Europa</a:t>
                      </a:r>
                      <a:endParaRPr lang="pl-PL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pl-PL" sz="8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3272612"/>
                  </a:ext>
                </a:extLst>
              </a:tr>
            </a:tbl>
          </a:graphicData>
        </a:graphic>
      </p:graphicFrame>
      <p:pic>
        <p:nvPicPr>
          <p:cNvPr id="7" name="Obraz 6">
            <a:extLst>
              <a:ext uri="{FF2B5EF4-FFF2-40B4-BE49-F238E27FC236}">
                <a16:creationId xmlns:a16="http://schemas.microsoft.com/office/drawing/2014/main" id="{C22AF052-0B91-59B1-8B34-8F789F7518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253" y="4643101"/>
            <a:ext cx="377150" cy="247484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7DCF24F6-FE5C-D93D-DBA9-1F999DE7A9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843" y="5066372"/>
            <a:ext cx="381725" cy="246254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BADA2D9E-EFAF-3A77-3B1E-AE5FA54B70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6167" y="5491722"/>
            <a:ext cx="385826" cy="242767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794F0DDA-D164-7378-935C-F20A103E91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500" y="3012455"/>
            <a:ext cx="373903" cy="258015"/>
          </a:xfrm>
          <a:prstGeom prst="rect">
            <a:avLst/>
          </a:prstGeom>
        </p:spPr>
      </p:pic>
      <p:pic>
        <p:nvPicPr>
          <p:cNvPr id="11" name="Picture 2" descr="Znalezione obrazy dla zapytania flaga maroko">
            <a:extLst>
              <a:ext uri="{FF2B5EF4-FFF2-40B4-BE49-F238E27FC236}">
                <a16:creationId xmlns:a16="http://schemas.microsoft.com/office/drawing/2014/main" id="{66C68374-74A0-9B93-3C55-2B1AF58FD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940" y="3415280"/>
            <a:ext cx="384463" cy="25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8AE75D13-3AEB-67AF-B914-4950227C9A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6762" y="3838854"/>
            <a:ext cx="391641" cy="277670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B3129B76-F752-C183-AECD-0D70BF256A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2948" y="5066168"/>
            <a:ext cx="328308" cy="300201"/>
          </a:xfrm>
          <a:prstGeom prst="rect">
            <a:avLst/>
          </a:prstGeom>
        </p:spPr>
      </p:pic>
      <p:pic>
        <p:nvPicPr>
          <p:cNvPr id="14" name="Obraz 13" descr="Obraz zawierający mapa&#10;&#10;Opis wygenerowany automatycznie">
            <a:extLst>
              <a:ext uri="{FF2B5EF4-FFF2-40B4-BE49-F238E27FC236}">
                <a16:creationId xmlns:a16="http://schemas.microsoft.com/office/drawing/2014/main" id="{92774D7C-C789-B398-4FA9-A1771141C27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916" y="2963564"/>
            <a:ext cx="349628" cy="361890"/>
          </a:xfrm>
          <a:prstGeom prst="rect">
            <a:avLst/>
          </a:prstGeom>
        </p:spPr>
      </p:pic>
      <p:pic>
        <p:nvPicPr>
          <p:cNvPr id="15" name="Obraz 14" descr="Obraz zawierający mapa&#10;&#10;Opis wygenerowany automatycznie">
            <a:extLst>
              <a:ext uri="{FF2B5EF4-FFF2-40B4-BE49-F238E27FC236}">
                <a16:creationId xmlns:a16="http://schemas.microsoft.com/office/drawing/2014/main" id="{324EED48-00E9-E344-6D4C-31DB55E8EC5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251" y="3427977"/>
            <a:ext cx="373699" cy="263471"/>
          </a:xfrm>
          <a:prstGeom prst="rect">
            <a:avLst/>
          </a:prstGeom>
        </p:spPr>
      </p:pic>
      <p:pic>
        <p:nvPicPr>
          <p:cNvPr id="16" name="Obraz 15" descr="Obraz zawierający mapa&#10;&#10;Opis wygenerowany automatycznie">
            <a:extLst>
              <a:ext uri="{FF2B5EF4-FFF2-40B4-BE49-F238E27FC236}">
                <a16:creationId xmlns:a16="http://schemas.microsoft.com/office/drawing/2014/main" id="{A5A29BDD-6D26-D696-94C2-435CE13F87B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659" y="3816597"/>
            <a:ext cx="288885" cy="299927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B8037C45-D675-DA71-E456-E9FF4DA70C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3266" y="5491518"/>
            <a:ext cx="328308" cy="300201"/>
          </a:xfrm>
          <a:prstGeom prst="rect">
            <a:avLst/>
          </a:prstGeom>
        </p:spPr>
      </p:pic>
      <p:pic>
        <p:nvPicPr>
          <p:cNvPr id="18" name="Obraz 17" descr="Obraz zawierający mapa&#10;&#10;Opis wygenerowany automatycznie">
            <a:extLst>
              <a:ext uri="{FF2B5EF4-FFF2-40B4-BE49-F238E27FC236}">
                <a16:creationId xmlns:a16="http://schemas.microsoft.com/office/drawing/2014/main" id="{004DE5DD-DE1A-D121-F0D7-E3525B0A1B2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948" y="4623494"/>
            <a:ext cx="328626" cy="340151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9C33C7D5-1C64-164C-5128-88646FAE5A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06130" y="3044776"/>
            <a:ext cx="619519" cy="561355"/>
          </a:xfrm>
          <a:prstGeom prst="rect">
            <a:avLst/>
          </a:prstGeom>
        </p:spPr>
      </p:pic>
      <p:pic>
        <p:nvPicPr>
          <p:cNvPr id="20" name="Obraz 19">
            <a:extLst>
              <a:ext uri="{FF2B5EF4-FFF2-40B4-BE49-F238E27FC236}">
                <a16:creationId xmlns:a16="http://schemas.microsoft.com/office/drawing/2014/main" id="{F890CA06-12D2-E47B-F49B-E2B1E742399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34544" y="3069143"/>
            <a:ext cx="594892" cy="402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A2F407BB-1CD8-D43C-83CA-DB33C037E6A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89336" y="3706430"/>
            <a:ext cx="657176" cy="361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rafika 92">
            <a:extLst>
              <a:ext uri="{FF2B5EF4-FFF2-40B4-BE49-F238E27FC236}">
                <a16:creationId xmlns:a16="http://schemas.microsoft.com/office/drawing/2014/main" id="{D4EB4072-DA6A-80DE-C45B-EA33F911306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222230" y="3838854"/>
            <a:ext cx="619517" cy="198869"/>
          </a:xfrm>
          <a:prstGeom prst="rect">
            <a:avLst/>
          </a:prstGeom>
        </p:spPr>
      </p:pic>
      <p:pic>
        <p:nvPicPr>
          <p:cNvPr id="23" name="Obraz 17">
            <a:extLst>
              <a:ext uri="{FF2B5EF4-FFF2-40B4-BE49-F238E27FC236}">
                <a16:creationId xmlns:a16="http://schemas.microsoft.com/office/drawing/2014/main" id="{59625AF9-4892-5A59-4606-BBDA34FF9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9312" y="3123088"/>
            <a:ext cx="471489" cy="30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Grafika 23">
            <a:extLst>
              <a:ext uri="{FF2B5EF4-FFF2-40B4-BE49-F238E27FC236}">
                <a16:creationId xmlns:a16="http://schemas.microsoft.com/office/drawing/2014/main" id="{50B9E46D-2194-F57F-B1CE-E189D42F9734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 bwMode="auto">
          <a:xfrm>
            <a:off x="8406130" y="3635561"/>
            <a:ext cx="521896" cy="480963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C68A4449-2032-2F96-4C05-6D0B40563F9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56706" y="3504343"/>
            <a:ext cx="550567" cy="275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Obraz 25">
            <a:extLst>
              <a:ext uri="{FF2B5EF4-FFF2-40B4-BE49-F238E27FC236}">
                <a16:creationId xmlns:a16="http://schemas.microsoft.com/office/drawing/2014/main" id="{0B833DD7-2274-ACAB-4352-B14E1592082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04331" y="4697907"/>
            <a:ext cx="468466" cy="424483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756706C6-0D42-2F68-8452-4A98D066512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83606" y="5514371"/>
            <a:ext cx="545445" cy="369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Obraz 27" descr="Obraz zawierający zrzut ekranu, czarne, ciemność&#10;&#10;Opis wygenerowany automatycznie">
            <a:extLst>
              <a:ext uri="{FF2B5EF4-FFF2-40B4-BE49-F238E27FC236}">
                <a16:creationId xmlns:a16="http://schemas.microsoft.com/office/drawing/2014/main" id="{B776A31C-81F1-3F3D-D128-0DA58017F44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227" y="5906409"/>
            <a:ext cx="1177616" cy="383816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A5CAA3D6-4701-F291-C041-3DA093B88DCA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546198" y="5466953"/>
            <a:ext cx="1190459" cy="369186"/>
          </a:xfrm>
          <a:prstGeom prst="rect">
            <a:avLst/>
          </a:prstGeom>
        </p:spPr>
      </p:pic>
      <p:pic>
        <p:nvPicPr>
          <p:cNvPr id="30" name="Obraz 29">
            <a:extLst>
              <a:ext uri="{FF2B5EF4-FFF2-40B4-BE49-F238E27FC236}">
                <a16:creationId xmlns:a16="http://schemas.microsoft.com/office/drawing/2014/main" id="{80568911-6E9B-2B4B-59CD-4932F9A5B328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503623" y="5137150"/>
            <a:ext cx="1105651" cy="229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51CD8310-8791-FBEF-547A-D2ABCE579397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399223" y="6458476"/>
            <a:ext cx="899438" cy="269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03A0924C-B1C0-415A-F2FB-E8D2DD78F11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967586" y="5075509"/>
            <a:ext cx="561465" cy="423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22DD9A96-612A-2F13-5482-C3F532913D2F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4878" y="4704857"/>
            <a:ext cx="1301542" cy="33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608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1">
            <a:extLst>
              <a:ext uri="{FF2B5EF4-FFF2-40B4-BE49-F238E27FC236}">
                <a16:creationId xmlns:a16="http://schemas.microsoft.com/office/drawing/2014/main" id="{B7C4D29C-B45C-9814-C56F-C30061193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982" y="1091304"/>
            <a:ext cx="9688033" cy="64866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pl-PL" sz="2400" b="1" dirty="0">
                <a:effectLst/>
                <a:cs typeface="Times New Roman" panose="02020603050405020304" pitchFamily="18" charset="0"/>
              </a:rPr>
              <a:t>Korzyści z udziału w Matchmakingu &amp; Networkingu dla MŚP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EA755B0D-86B4-6376-D394-082B708F3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054225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>
                <a:latin typeface="+mj-lt"/>
              </a:rPr>
              <a:t>1. Możliwość wymiany doświadczeń z innymi firmami: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1800" dirty="0">
                <a:latin typeface="+mj-lt"/>
              </a:rPr>
              <a:t>porównanie swojego modelu biznesowego ze sposobem działania innych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1800" dirty="0">
                <a:latin typeface="+mj-lt"/>
              </a:rPr>
              <a:t>wymiana informacji o rodzajach wsparcia, z którego poszczególne firmy do tej pory skorzystały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1800" dirty="0">
                <a:latin typeface="+mj-lt"/>
              </a:rPr>
              <a:t>dzielenie się informacjami o historiach sukcesu i historiach porażek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800" dirty="0"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>
                <a:latin typeface="+mj-lt"/>
              </a:rPr>
              <a:t>2. Okazja do przedyskutowania swoich planów eksportowych z Ekspertami </a:t>
            </a:r>
            <a:r>
              <a:rPr lang="pl-PL" sz="1800" dirty="0">
                <a:latin typeface="+mj-lt"/>
              </a:rPr>
              <a:t>reprezentującymi instytucje wspierające eksporterów pod różnym kątem (ekspertyza rynkowa, branżowa, logistyka, ubezpieczenia i finansowanie, ochrona własności intelektualnej, promocja w Internecie).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sz="1800" dirty="0">
                <a:latin typeface="+mj-lt"/>
              </a:rPr>
              <a:t>Szybka informacja zwrotna, np. dzięki połączeniu z Zagranicznym Biurem Handlowym firmy miały możliwość sprawdzić czy dany produkt bądź usługa mają szansę zaistnienia na wybranym rynku </a:t>
            </a:r>
            <a:br>
              <a:rPr lang="pl-PL" sz="1800" dirty="0">
                <a:latin typeface="+mj-lt"/>
              </a:rPr>
            </a:br>
            <a:r>
              <a:rPr lang="pl-PL" sz="1800" dirty="0">
                <a:latin typeface="+mj-lt"/>
              </a:rPr>
              <a:t>i czy zasadne jest podejmowanie dalszych kroków.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1800" dirty="0"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800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4817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29106C-DF6F-47D5-BBAD-BF35A19BF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cs typeface="Times New Roman" panose="02020603050405020304" pitchFamily="18" charset="0"/>
              </a:rPr>
              <a:t>Dziękuję za uwagę!</a:t>
            </a:r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33FF3787-B690-2581-EECB-21C3067A6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88801"/>
            <a:ext cx="10515600" cy="1215809"/>
          </a:xfrm>
        </p:spPr>
        <p:txBody>
          <a:bodyPr>
            <a:normAutofit/>
          </a:bodyPr>
          <a:lstStyle/>
          <a:p>
            <a:pPr algn="just"/>
            <a:r>
              <a:rPr lang="pl-PL" sz="1400" dirty="0">
                <a:solidFill>
                  <a:schemeClr val="tx1"/>
                </a:solidFill>
                <a:effectLst/>
              </a:rPr>
              <a:t>“Mój biznes za granicą - model wsparcia instytucjonalnego MŚP w obszarze umiędzynarodowienia oferty firm    i rozpoczęcia działalności na rynkach międzynarodowych”, współfinansowany ze środków Europejskiego Funduszu Społecznego w ramach Programu Operacyjnego Wiedza Edukacja Rozwój 2014-2020, IV Oś Priorytetowa Innowacje społeczne i współpraca ponadnarodowa, Działanie 4.3 Współpraca ponadnarodowa.</a:t>
            </a:r>
            <a:endParaRPr lang="pl-PL" sz="1400" dirty="0">
              <a:solidFill>
                <a:schemeClr val="tx1"/>
              </a:solidFill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5DFDEB0-CD3B-146C-0CA0-7BFE34402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036" y="4546429"/>
            <a:ext cx="1677927" cy="40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21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EE6442-A6D8-40D5-B18B-1FE67CEC66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971" y="1152580"/>
            <a:ext cx="11125200" cy="4838317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pl-PL" sz="1500" b="1" dirty="0">
                <a:solidFill>
                  <a:schemeClr val="tx1"/>
                </a:solidFill>
                <a:effectLst/>
              </a:rPr>
              <a:t>ZASTRZEŻENIE</a:t>
            </a:r>
          </a:p>
          <a:p>
            <a:pPr algn="just">
              <a:lnSpc>
                <a:spcPct val="120000"/>
              </a:lnSpc>
            </a:pPr>
            <a:endParaRPr lang="pl-PL" sz="500" dirty="0">
              <a:solidFill>
                <a:schemeClr val="tx1"/>
              </a:solidFill>
              <a:effectLst/>
            </a:endParaRP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Polska Agencja Inwestycji i Handlu S.A. (PAIH) udostępnia powyższy materiał nieodpłatnie jako efekty projektu „Mój biznes za granicą - model wsparcia instytucjonalnego MŚP w obszarze umiędzynarodowienia oferty firm i rozpoczęcia działalności na rynkach międzynarodowych” w ramach Programu Operacyjnego Wiedza Edukacja Rozwój 2014-2020; Oś priorytetowa: IV. Innowacje społeczne i współpraca ponadnarodowa; Działanie 4.3 Współpraca ponadnarodowa.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Niniejszy materiał jest elementem programu edukacyjnego skierowanego do przedsiębiorców planujących rozpocząć ekspansję zagraniczną, w tym tych niemających w pełni sprecyzowanego potencjału eksportowego.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Należy zauważyć, iż stanowi on jedynie ramy merytoryczne zagadnień uznanych za kluczowe w kontekście przygotowania do prowadzenia działalności eksportowej i korzystanie z niego, szczególnie w przypadku realizacji szkoleń, wymaga każdorazowej weryfikacji i aktualizacji treści przez eksperta prowadzącego poszczególne moduły szkoleniowe oraz ewentualnego dostosowania do branży/specyfiki firm stanowiących potencjalnych odbiorców szkolenia. Zgodnie z rekomendacją PAIH, ekspertem prowadzącym szkolenie powinien być praktyk specjalizujący się w danym zakresie tematycznym.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PAIH nie ponosi odpowiedzialności z tytułu jakiejkolwiek szkody bezpośredniej lub pośredniej jakiegokolwiek rodzaju, w tym szkody za utratę zysków, wynikłej z całkowitego lub częściowego wykorzystania informacji udostępnionych przez PAIH w niniejszym materiale. W związku z tym, każdy odbiorca tych informacji powinien sprawdzić przydatność i poprawność wyżej wymienionych informacji zgodnie z ich przeznaczeniem i korzystać z tych informacji na własną odpowiedzialność. PAIH oraz jej pracownicy nie ponoszą w żadnym wypadku odpowiedzialności za jakąkolwiek decyzję lub działanie podjęte w oparciu o wyżej wymienione informacje, ani za jakiekolwiek konsekwencje wynikające z decyzji podjętych w oparciu o te informacje.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Udostępnione w wersji elektronicznej publikacje dostępne na stronach internetowych PAIH (m.in. </a:t>
            </a:r>
            <a:r>
              <a:rPr lang="pl-PL" sz="1500" dirty="0">
                <a:solidFill>
                  <a:schemeClr val="tx1"/>
                </a:solidFill>
                <a:effectLst/>
                <a:hlinkClick r:id="rId2"/>
              </a:rPr>
              <a:t>https://www.paih.gov.pl/moj_biznes_za_granica</a:t>
            </a:r>
            <a:r>
              <a:rPr lang="pl-PL" sz="1500" dirty="0">
                <a:solidFill>
                  <a:schemeClr val="tx1"/>
                </a:solidFill>
                <a:effectLst/>
              </a:rPr>
              <a:t>) mogą być wykorzystywane tylko w celach edukacyjnych. W przypadku korzystania z materiału w celu realizacji szkoleń, należy uwzględnić w informacji o szkoleniu, że jest ono efektem projektu „Mój biznes za granicą”.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Utrwalenie (sporządzenie egzemplarza, w celu jego publikacji), zwielokrotnienie, wprowadzenie do obrotu, wypożyczenie lub udostępnienie zwielokrotnionych egzemplarzy jest niedozwolone bez podpisania stosownej umowy udzielenia sublicencji przez PAIH.</a:t>
            </a:r>
          </a:p>
          <a:p>
            <a:pPr algn="just">
              <a:lnSpc>
                <a:spcPct val="120000"/>
              </a:lnSpc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17585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"/>
          <p:cNvSpPr txBox="1">
            <a:spLocks noGrp="1"/>
          </p:cNvSpPr>
          <p:nvPr>
            <p:ph type="title"/>
          </p:nvPr>
        </p:nvSpPr>
        <p:spPr>
          <a:xfrm>
            <a:off x="658810" y="1136464"/>
            <a:ext cx="10874375" cy="56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l-PL" sz="2400" b="1" dirty="0"/>
              <a:t>Czego dowiesz się z manuala? </a:t>
            </a:r>
            <a:endParaRPr sz="2400" b="1" dirty="0"/>
          </a:p>
        </p:txBody>
      </p:sp>
      <p:sp>
        <p:nvSpPr>
          <p:cNvPr id="46" name="Google Shape;46;p2"/>
          <p:cNvSpPr txBox="1">
            <a:spLocks noGrp="1"/>
          </p:cNvSpPr>
          <p:nvPr>
            <p:ph type="body" idx="1"/>
          </p:nvPr>
        </p:nvSpPr>
        <p:spPr>
          <a:xfrm>
            <a:off x="774615" y="1894951"/>
            <a:ext cx="10642763" cy="43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l-PL" sz="2000" dirty="0">
                <a:solidFill>
                  <a:srgbClr val="C00000"/>
                </a:solidFill>
                <a:latin typeface="+mj-lt"/>
                <a:ea typeface="Calibri"/>
                <a:cs typeface="Calibri"/>
                <a:sym typeface="Calibri"/>
              </a:rPr>
              <a:t>CZĘŚĆ I </a:t>
            </a:r>
            <a:r>
              <a:rPr lang="pl-PL" sz="2000" dirty="0">
                <a:latin typeface="+mj-lt"/>
                <a:ea typeface="Calibri"/>
                <a:cs typeface="Calibri"/>
                <a:sym typeface="Calibri"/>
              </a:rPr>
              <a:t>– PODSTAWOWA WIEDZA O POSZUKIWANIU PARTNERÓW BIZNESOWYCH </a:t>
            </a:r>
            <a:br>
              <a:rPr lang="pl-PL" sz="2000" dirty="0">
                <a:latin typeface="+mj-lt"/>
                <a:ea typeface="Calibri"/>
                <a:cs typeface="Calibri"/>
                <a:sym typeface="Calibri"/>
              </a:rPr>
            </a:br>
            <a:r>
              <a:rPr lang="pl-PL" sz="2000" dirty="0">
                <a:latin typeface="+mj-lt"/>
                <a:ea typeface="Calibri"/>
                <a:cs typeface="Calibri"/>
                <a:sym typeface="Calibri"/>
              </a:rPr>
              <a:t>I NAWIĄZYWANIU RELACJI W EKSPORCIE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lang="pl-PL" sz="2300" dirty="0">
              <a:latin typeface="+mj-lt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sz="2300" dirty="0">
              <a:latin typeface="+mj-lt"/>
            </a:endParaRPr>
          </a:p>
        </p:txBody>
      </p:sp>
      <p:sp>
        <p:nvSpPr>
          <p:cNvPr id="47" name="Google Shape;47;p2"/>
          <p:cNvSpPr txBox="1"/>
          <p:nvPr/>
        </p:nvSpPr>
        <p:spPr>
          <a:xfrm>
            <a:off x="774615" y="4079722"/>
            <a:ext cx="11228390" cy="565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5583"/>
              <a:buFont typeface="Arial"/>
              <a:buNone/>
            </a:pPr>
            <a:r>
              <a:rPr lang="pl-PL" sz="2400" b="0" i="0" u="none" strike="noStrike" cap="none" dirty="0">
                <a:solidFill>
                  <a:srgbClr val="C00000"/>
                </a:solidFill>
                <a:latin typeface="+mj-lt"/>
                <a:ea typeface="Calibri"/>
                <a:cs typeface="Calibri"/>
                <a:sym typeface="Calibri"/>
              </a:rPr>
              <a:t>CZĘŚĆ II </a:t>
            </a:r>
            <a:r>
              <a:rPr lang="pl-PL" sz="2400" b="0" i="0" u="none" strike="noStrike" cap="none" dirty="0">
                <a:latin typeface="+mj-lt"/>
                <a:ea typeface="Calibri"/>
                <a:cs typeface="Calibri"/>
                <a:sym typeface="Calibri"/>
              </a:rPr>
              <a:t>– MATCHMAKING I NETWORKING W PROGRAMIE MÓJ BIZNES ZA GRANICĄ </a:t>
            </a:r>
            <a:endParaRPr sz="2400" b="0" i="0" u="none" strike="noStrike" cap="none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8B1CC89-11A3-6EDF-5242-4F5F950FC917}"/>
              </a:ext>
            </a:extLst>
          </p:cNvPr>
          <p:cNvSpPr txBox="1"/>
          <p:nvPr/>
        </p:nvSpPr>
        <p:spPr>
          <a:xfrm>
            <a:off x="658811" y="4644873"/>
            <a:ext cx="10874374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2437" marR="0" lvl="0" indent="-28578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/>
              <a:buChar char="•"/>
            </a:pPr>
            <a:r>
              <a:rPr lang="pl-PL" sz="1600" b="0" i="0" u="none" strike="noStrike" cap="none" dirty="0">
                <a:latin typeface="+mj-lt"/>
                <a:ea typeface="Calibri"/>
                <a:cs typeface="Calibri"/>
                <a:sym typeface="Calibri"/>
              </a:rPr>
              <a:t>Plan dnia - omówienie założeń</a:t>
            </a:r>
            <a:endParaRPr lang="pl-PL" sz="1600" dirty="0">
              <a:latin typeface="+mj-lt"/>
            </a:endParaRPr>
          </a:p>
          <a:p>
            <a:pPr marL="472437" marR="0" lvl="0" indent="-28578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/>
              <a:buChar char="•"/>
            </a:pPr>
            <a:r>
              <a:rPr lang="pl-PL" sz="1600" b="0" i="0" u="none" strike="noStrike" cap="none" dirty="0">
                <a:latin typeface="+mj-lt"/>
                <a:ea typeface="Calibri"/>
                <a:cs typeface="Calibri"/>
                <a:sym typeface="Calibri"/>
              </a:rPr>
              <a:t>Matchmaking online (połączenia z ZBH) </a:t>
            </a:r>
            <a:endParaRPr lang="pl-PL" sz="1600" dirty="0">
              <a:latin typeface="+mj-lt"/>
            </a:endParaRPr>
          </a:p>
          <a:p>
            <a:pPr marL="472437" marR="0" lvl="0" indent="-28578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/>
              <a:buChar char="•"/>
            </a:pPr>
            <a:r>
              <a:rPr lang="pl-PL" sz="1600" b="0" i="0" u="none" strike="noStrike" cap="none" dirty="0">
                <a:latin typeface="+mj-lt"/>
                <a:ea typeface="Calibri"/>
                <a:cs typeface="Calibri"/>
                <a:sym typeface="Calibri"/>
              </a:rPr>
              <a:t>Matchmaking i networking offline – rozmowy stolikowe</a:t>
            </a:r>
            <a:endParaRPr lang="pl-PL" sz="1600" dirty="0">
              <a:latin typeface="+mj-lt"/>
            </a:endParaRPr>
          </a:p>
          <a:p>
            <a:pPr marL="472437" marR="0" lvl="0" indent="-28578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/>
              <a:buChar char="•"/>
            </a:pPr>
            <a:r>
              <a:rPr lang="pl-PL" sz="1600" b="0" i="0" u="none" strike="noStrike" cap="none" dirty="0">
                <a:latin typeface="+mj-lt"/>
                <a:ea typeface="Calibri"/>
                <a:cs typeface="Calibri"/>
                <a:sym typeface="Calibri"/>
              </a:rPr>
              <a:t>Informacje o Ekspertach oraz Profil uczestników/informacje o uczestnikach projektu „Mój biznes za granicą”</a:t>
            </a:r>
            <a:endParaRPr lang="pl-PL" sz="1600" dirty="0">
              <a:latin typeface="+mj-lt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68238EEA-6429-61D2-AAA4-5C9984B1BE76}"/>
              </a:ext>
            </a:extLst>
          </p:cNvPr>
          <p:cNvSpPr txBox="1"/>
          <p:nvPr/>
        </p:nvSpPr>
        <p:spPr>
          <a:xfrm>
            <a:off x="658811" y="2717827"/>
            <a:ext cx="10874374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2437" marR="0" lvl="0" indent="-28578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/>
              <a:buChar char="•"/>
            </a:pPr>
            <a:r>
              <a:rPr lang="pl-PL" sz="1600" b="0" i="0" u="none" strike="noStrike" cap="none" dirty="0">
                <a:latin typeface="+mj-lt"/>
                <a:ea typeface="Calibri"/>
                <a:cs typeface="Calibri"/>
                <a:sym typeface="Calibri"/>
              </a:rPr>
              <a:t>Poszukiwanie informacji o potencjalnych  partnerach biznesowych,</a:t>
            </a:r>
          </a:p>
          <a:p>
            <a:pPr marL="472437" marR="0" lvl="0" indent="-28578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/>
              <a:buChar char="•"/>
            </a:pPr>
            <a:r>
              <a:rPr lang="pl-PL" sz="1600" b="0" i="0" u="none" strike="noStrike" cap="none" dirty="0">
                <a:latin typeface="+mj-lt"/>
                <a:ea typeface="Calibri"/>
                <a:cs typeface="Calibri"/>
                <a:sym typeface="Calibri"/>
              </a:rPr>
              <a:t>Weryfikacja potencjalnych partnerów biznesowych,</a:t>
            </a:r>
          </a:p>
          <a:p>
            <a:pPr marL="472437" marR="0" lvl="0" indent="-28578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/>
              <a:buChar char="•"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P</a:t>
            </a:r>
            <a:r>
              <a:rPr lang="pl-PL" sz="1600" b="0" i="0" u="none" strike="noStrike" cap="none" dirty="0">
                <a:latin typeface="+mj-lt"/>
                <a:ea typeface="Calibri"/>
                <a:cs typeface="Calibri"/>
                <a:sym typeface="Calibri"/>
              </a:rPr>
              <a:t>rzygotowanie firmy do spotkań i prezentacji oferty przed potencjalnym kontrahentem</a:t>
            </a:r>
          </a:p>
          <a:p>
            <a:pPr marL="472437" marR="0" lvl="0" indent="-28578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/>
              <a:buChar char="•"/>
            </a:pPr>
            <a:r>
              <a:rPr lang="pl-PL" sz="1600" dirty="0">
                <a:latin typeface="+mj-lt"/>
                <a:ea typeface="Calibri"/>
                <a:cs typeface="Calibri"/>
                <a:sym typeface="Calibri"/>
              </a:rPr>
              <a:t>Elementy etykiety biznesowej</a:t>
            </a:r>
            <a:endParaRPr lang="pl-PL" sz="1600" b="0" i="0" u="none" strike="noStrike" cap="none" dirty="0">
              <a:latin typeface="+mj-lt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838200" y="2882332"/>
            <a:ext cx="10515600" cy="1093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br>
              <a:rPr lang="pl-PL" sz="2400" b="1" dirty="0">
                <a:solidFill>
                  <a:schemeClr val="bg2">
                    <a:lumMod val="50000"/>
                  </a:schemeClr>
                </a:solidFill>
                <a:ea typeface="Times New Roman"/>
                <a:cs typeface="Times New Roman"/>
                <a:sym typeface="Times New Roman"/>
              </a:rPr>
            </a:br>
            <a:r>
              <a:rPr lang="pl-PL" sz="2400" b="1" dirty="0">
                <a:solidFill>
                  <a:srgbClr val="C00000"/>
                </a:solidFill>
              </a:rPr>
              <a:t>CZĘŚĆ PIERWSZA</a:t>
            </a:r>
            <a:br>
              <a:rPr lang="pl-PL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pl-PL" sz="2400" b="1" dirty="0"/>
              <a:t>Matchmaking &amp; Networking w eksporcie - wiedza podstawowa</a:t>
            </a:r>
            <a:endParaRPr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title"/>
          </p:nvPr>
        </p:nvSpPr>
        <p:spPr>
          <a:xfrm>
            <a:off x="1535672" y="1380301"/>
            <a:ext cx="9120651" cy="432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l-PL" sz="2400" b="1" dirty="0"/>
              <a:t>Matchmaking &amp; Networking w eksporcie – podstawowe cele</a:t>
            </a:r>
            <a:endParaRPr sz="2400" b="1" dirty="0"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944320" y="2893513"/>
            <a:ext cx="10303357" cy="1858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pl-PL" sz="1600" dirty="0">
                <a:latin typeface="+mj-lt"/>
              </a:rPr>
              <a:t>Uzyskanie wiedzy na temat potencjalnych odbiorców/dystrybutorów/innych kooperantów oraz określenie ich nastawienia do zagranicznych firm, wstępne poznanie oferty konkurentów i stopnia przywiązania </a:t>
            </a:r>
            <a:br>
              <a:rPr lang="pl-PL" sz="1600" dirty="0">
                <a:latin typeface="+mj-lt"/>
              </a:rPr>
            </a:br>
            <a:r>
              <a:rPr lang="pl-PL" sz="1600" dirty="0">
                <a:latin typeface="+mj-lt"/>
              </a:rPr>
              <a:t>do dotychczasowych dostawców.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pl-PL" sz="1600" dirty="0">
                <a:latin typeface="+mj-lt"/>
              </a:rPr>
              <a:t>Nawiązanie kontaktów z instytucjami otoczenia biznesu, które udzielają wsparcia firmom na różnych etapach rozwoju eksportu (logistyka, finanse, ubezpieczenia, prawo).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pl-PL" sz="1600" dirty="0">
                <a:latin typeface="+mj-lt"/>
              </a:rPr>
              <a:t>Nawiązanie kontaktów z instytucjami lub organizacjami odpowiednimi dla rynku docelowego, które pomogą wypromować produkt/usługę i zbudować markę w danym kraju.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pl-PL" sz="1600" dirty="0">
                <a:latin typeface="+mj-lt"/>
              </a:rPr>
              <a:t>Wymiana doświadczeń między przedsiębiorcami (dobre praktyki, najczęściej popełniane błędy). </a:t>
            </a:r>
            <a:endParaRPr sz="16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a 5">
            <a:extLst>
              <a:ext uri="{FF2B5EF4-FFF2-40B4-BE49-F238E27FC236}">
                <a16:creationId xmlns:a16="http://schemas.microsoft.com/office/drawing/2014/main" id="{638861D6-C3CB-7C11-1DD4-FC5691CA34E0}"/>
              </a:ext>
            </a:extLst>
          </p:cNvPr>
          <p:cNvGrpSpPr/>
          <p:nvPr/>
        </p:nvGrpSpPr>
        <p:grpSpPr>
          <a:xfrm>
            <a:off x="487326" y="1699637"/>
            <a:ext cx="10794152" cy="4303650"/>
            <a:chOff x="308179" y="1529515"/>
            <a:chExt cx="10794152" cy="4303650"/>
          </a:xfrm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E83DAA18-17F6-873C-C91C-47BF964C331F}"/>
                </a:ext>
              </a:extLst>
            </p:cNvPr>
            <p:cNvSpPr/>
            <p:nvPr/>
          </p:nvSpPr>
          <p:spPr>
            <a:xfrm>
              <a:off x="308179" y="3877780"/>
              <a:ext cx="2497327" cy="1882973"/>
            </a:xfrm>
            <a:prstGeom prst="rect">
              <a:avLst/>
            </a:prstGeom>
            <a:ln>
              <a:prstDash val="sys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8" name="Grupa 7">
              <a:extLst>
                <a:ext uri="{FF2B5EF4-FFF2-40B4-BE49-F238E27FC236}">
                  <a16:creationId xmlns:a16="http://schemas.microsoft.com/office/drawing/2014/main" id="{419CBA99-F60F-58E1-666B-43EBC5ADDD82}"/>
                </a:ext>
              </a:extLst>
            </p:cNvPr>
            <p:cNvGrpSpPr/>
            <p:nvPr/>
          </p:nvGrpSpPr>
          <p:grpSpPr>
            <a:xfrm>
              <a:off x="389361" y="1529515"/>
              <a:ext cx="10712970" cy="4303650"/>
              <a:chOff x="378728" y="1521857"/>
              <a:chExt cx="10712970" cy="4303650"/>
            </a:xfrm>
          </p:grpSpPr>
          <p:sp>
            <p:nvSpPr>
              <p:cNvPr id="9" name="Zapytanie Firmy">
                <a:extLst>
                  <a:ext uri="{FF2B5EF4-FFF2-40B4-BE49-F238E27FC236}">
                    <a16:creationId xmlns:a16="http://schemas.microsoft.com/office/drawing/2014/main" id="{F976F923-2902-7AB1-5F8F-D51F303CDE48}"/>
                  </a:ext>
                </a:extLst>
              </p:cNvPr>
              <p:cNvSpPr txBox="1"/>
              <p:nvPr/>
            </p:nvSpPr>
            <p:spPr>
              <a:xfrm>
                <a:off x="2470834" y="1542464"/>
                <a:ext cx="3199575" cy="4480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863" tIns="54863" rIns="54863" bIns="54863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pPr marL="177800" marR="0" lvl="0" indent="-177800" algn="l" defTabSz="1097280" rtl="0" eaLnBrk="1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lang="pl-PL" sz="1800" b="0" kern="0" dirty="0">
                    <a:solidFill>
                      <a:srgbClr val="B41829"/>
                    </a:solidFill>
                    <a:latin typeface="+mj-lt"/>
                    <a:cs typeface="Times New Roman" panose="02020603050405020304" pitchFamily="18" charset="0"/>
                    <a:sym typeface="Calibri"/>
                  </a:rPr>
                  <a:t>Określenie celu i kryteriów</a:t>
                </a: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41829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  <a:sym typeface="Calibri"/>
                </a:endParaRPr>
              </a:p>
            </p:txBody>
          </p:sp>
          <p:sp>
            <p:nvSpPr>
              <p:cNvPr id="10" name="Zapytanie Firmy">
                <a:extLst>
                  <a:ext uri="{FF2B5EF4-FFF2-40B4-BE49-F238E27FC236}">
                    <a16:creationId xmlns:a16="http://schemas.microsoft.com/office/drawing/2014/main" id="{07E25C61-BB83-3C9C-7ABC-0DB4CB47528A}"/>
                  </a:ext>
                </a:extLst>
              </p:cNvPr>
              <p:cNvSpPr txBox="1"/>
              <p:nvPr/>
            </p:nvSpPr>
            <p:spPr>
              <a:xfrm>
                <a:off x="2353006" y="1999872"/>
                <a:ext cx="3076539" cy="5895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863" tIns="54863" rIns="54863" bIns="54863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pPr algn="ctr"/>
                <a:r>
                  <a:rPr lang="pl-PL" sz="1400" b="0" dirty="0">
                    <a:solidFill>
                      <a:schemeClr val="tx1"/>
                    </a:solidFill>
                    <a:latin typeface="+mj-lt"/>
                  </a:rPr>
                  <a:t>Określenie celu oraz kryteriów wyboru partnerów biznesowych.</a:t>
                </a:r>
              </a:p>
            </p:txBody>
          </p:sp>
          <p:sp>
            <p:nvSpPr>
              <p:cNvPr id="11" name="Zapytanie Firmy">
                <a:extLst>
                  <a:ext uri="{FF2B5EF4-FFF2-40B4-BE49-F238E27FC236}">
                    <a16:creationId xmlns:a16="http://schemas.microsoft.com/office/drawing/2014/main" id="{8E0C36BD-09AC-9BF5-0E16-DCF14CFBCD68}"/>
                  </a:ext>
                </a:extLst>
              </p:cNvPr>
              <p:cNvSpPr txBox="1"/>
              <p:nvPr/>
            </p:nvSpPr>
            <p:spPr>
              <a:xfrm>
                <a:off x="6061998" y="1521857"/>
                <a:ext cx="1829035" cy="4480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863" tIns="54863" rIns="54863" bIns="54863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pPr marL="342900" marR="0" lvl="0" indent="-342900" algn="l" defTabSz="1097280" rtl="0" eaLnBrk="1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 startAt="3"/>
                  <a:tabLst/>
                  <a:defRPr/>
                </a:pPr>
                <a:r>
                  <a:rPr kumimoji="0" lang="pl-PL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B41829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  <a:sym typeface="Calibri"/>
                  </a:rPr>
                  <a:t>Weryfikacja</a:t>
                </a: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41829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  <a:sym typeface="Calibri"/>
                </a:endParaRPr>
              </a:p>
            </p:txBody>
          </p:sp>
          <p:sp>
            <p:nvSpPr>
              <p:cNvPr id="12" name="Zapytanie Firmy">
                <a:extLst>
                  <a:ext uri="{FF2B5EF4-FFF2-40B4-BE49-F238E27FC236}">
                    <a16:creationId xmlns:a16="http://schemas.microsoft.com/office/drawing/2014/main" id="{8B565FB0-9A29-8D5F-230C-6D084700A464}"/>
                  </a:ext>
                </a:extLst>
              </p:cNvPr>
              <p:cNvSpPr txBox="1"/>
              <p:nvPr/>
            </p:nvSpPr>
            <p:spPr>
              <a:xfrm>
                <a:off x="5817254" y="1975642"/>
                <a:ext cx="2174079" cy="5728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863" tIns="54863" rIns="54863" bIns="54863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pPr algn="ctr"/>
                <a:r>
                  <a:rPr lang="pl-PL" sz="1400" b="0" dirty="0">
                    <a:solidFill>
                      <a:schemeClr val="tx1"/>
                    </a:solidFill>
                    <a:latin typeface="+mj-lt"/>
                  </a:rPr>
                  <a:t>Wstępna weryfikacja wybranych firm </a:t>
                </a:r>
                <a:br>
                  <a:rPr lang="pl-PL" sz="1400" b="0" dirty="0">
                    <a:solidFill>
                      <a:schemeClr val="tx1"/>
                    </a:solidFill>
                    <a:latin typeface="+mj-lt"/>
                  </a:rPr>
                </a:br>
                <a:r>
                  <a:rPr lang="pl-PL" sz="1400" b="0" dirty="0">
                    <a:solidFill>
                      <a:schemeClr val="tx1"/>
                    </a:solidFill>
                    <a:latin typeface="+mj-lt"/>
                  </a:rPr>
                  <a:t>i organizacji. </a:t>
                </a:r>
              </a:p>
            </p:txBody>
          </p:sp>
          <p:sp>
            <p:nvSpPr>
              <p:cNvPr id="13" name="Zapytanie Firmy">
                <a:extLst>
                  <a:ext uri="{FF2B5EF4-FFF2-40B4-BE49-F238E27FC236}">
                    <a16:creationId xmlns:a16="http://schemas.microsoft.com/office/drawing/2014/main" id="{3C27E390-4D45-F86D-2ED9-FF5E48D2203F}"/>
                  </a:ext>
                </a:extLst>
              </p:cNvPr>
              <p:cNvSpPr txBox="1"/>
              <p:nvPr/>
            </p:nvSpPr>
            <p:spPr>
              <a:xfrm>
                <a:off x="8957811" y="1547994"/>
                <a:ext cx="1829035" cy="4480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863" tIns="54863" rIns="54863" bIns="54863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pPr marL="342900" marR="0" lvl="0" indent="-342900" algn="l" defTabSz="1097280" rtl="0" eaLnBrk="1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 startAt="5"/>
                  <a:tabLst/>
                  <a:defRPr/>
                </a:pPr>
                <a:r>
                  <a:rPr kumimoji="0" lang="pl-PL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B41829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  <a:sym typeface="Calibri"/>
                  </a:rPr>
                  <a:t>Spotkania</a:t>
                </a: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41829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  <a:sym typeface="Calibri"/>
                </a:endParaRPr>
              </a:p>
            </p:txBody>
          </p:sp>
          <p:sp>
            <p:nvSpPr>
              <p:cNvPr id="14" name="Zapytanie Firmy">
                <a:extLst>
                  <a:ext uri="{FF2B5EF4-FFF2-40B4-BE49-F238E27FC236}">
                    <a16:creationId xmlns:a16="http://schemas.microsoft.com/office/drawing/2014/main" id="{F11D255B-6A61-2BC8-B245-BC011F22ECDD}"/>
                  </a:ext>
                </a:extLst>
              </p:cNvPr>
              <p:cNvSpPr txBox="1"/>
              <p:nvPr/>
            </p:nvSpPr>
            <p:spPr>
              <a:xfrm>
                <a:off x="8626111" y="1923271"/>
                <a:ext cx="2465587" cy="8844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863" tIns="54863" rIns="54863" bIns="54863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pPr algn="ctr"/>
                <a:r>
                  <a:rPr lang="pl-PL" sz="1400" b="0" dirty="0">
                    <a:solidFill>
                      <a:schemeClr val="tx1"/>
                    </a:solidFill>
                    <a:latin typeface="+mj-lt"/>
                  </a:rPr>
                  <a:t>Odbycie spotkań </a:t>
                </a:r>
                <a:br>
                  <a:rPr lang="pl-PL" sz="1400" b="0" dirty="0">
                    <a:solidFill>
                      <a:schemeClr val="tx1"/>
                    </a:solidFill>
                    <a:latin typeface="+mj-lt"/>
                  </a:rPr>
                </a:br>
                <a:r>
                  <a:rPr lang="pl-PL" sz="1400" b="0" dirty="0">
                    <a:solidFill>
                      <a:schemeClr val="tx1"/>
                    </a:solidFill>
                    <a:latin typeface="+mj-lt"/>
                  </a:rPr>
                  <a:t>z przedstawicielami wybranych firm i organizacji.</a:t>
                </a:r>
              </a:p>
            </p:txBody>
          </p:sp>
          <p:sp>
            <p:nvSpPr>
              <p:cNvPr id="15" name="Zapytanie Firmy">
                <a:extLst>
                  <a:ext uri="{FF2B5EF4-FFF2-40B4-BE49-F238E27FC236}">
                    <a16:creationId xmlns:a16="http://schemas.microsoft.com/office/drawing/2014/main" id="{1A46843F-EAD7-1275-6218-EF2320D0630F}"/>
                  </a:ext>
                </a:extLst>
              </p:cNvPr>
              <p:cNvSpPr txBox="1"/>
              <p:nvPr/>
            </p:nvSpPr>
            <p:spPr>
              <a:xfrm>
                <a:off x="4435014" y="4567192"/>
                <a:ext cx="2126049" cy="4480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863" tIns="54863" rIns="54863" bIns="54863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pPr marL="342900" marR="0" lvl="0" indent="-342900" algn="l" defTabSz="1097280" rtl="0" eaLnBrk="1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 startAt="2"/>
                  <a:tabLst/>
                  <a:defRPr/>
                </a:pPr>
                <a:r>
                  <a:rPr kumimoji="0" lang="pl-PL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B41829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  <a:sym typeface="Calibri"/>
                  </a:rPr>
                  <a:t>Baza kontaktów</a:t>
                </a: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41829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  <a:sym typeface="Calibri"/>
                </a:endParaRPr>
              </a:p>
            </p:txBody>
          </p:sp>
          <p:sp>
            <p:nvSpPr>
              <p:cNvPr id="16" name="Zapytanie Firmy">
                <a:extLst>
                  <a:ext uri="{FF2B5EF4-FFF2-40B4-BE49-F238E27FC236}">
                    <a16:creationId xmlns:a16="http://schemas.microsoft.com/office/drawing/2014/main" id="{61EC39B1-9ACC-3C69-1C52-547194572D40}"/>
                  </a:ext>
                </a:extLst>
              </p:cNvPr>
              <p:cNvSpPr txBox="1"/>
              <p:nvPr/>
            </p:nvSpPr>
            <p:spPr>
              <a:xfrm>
                <a:off x="3911764" y="4920167"/>
                <a:ext cx="3064752" cy="8844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863" tIns="54863" rIns="54863" bIns="54863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pPr marL="0" marR="0" lvl="0" indent="0" algn="ctr" defTabSz="1097280" rtl="0" eaLnBrk="1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pl-PL" sz="1400" b="0" dirty="0">
                    <a:solidFill>
                      <a:schemeClr val="tx1"/>
                    </a:solidFill>
                    <a:latin typeface="+mj-lt"/>
                  </a:rPr>
                  <a:t>Przygotowanie bazy potencjalnych kontrahentów oraz instytucji </a:t>
                </a:r>
                <a:br>
                  <a:rPr lang="pl-PL" sz="1400" b="0" dirty="0">
                    <a:solidFill>
                      <a:schemeClr val="tx1"/>
                    </a:solidFill>
                    <a:latin typeface="+mj-lt"/>
                  </a:rPr>
                </a:br>
                <a:r>
                  <a:rPr lang="pl-PL" sz="1400" b="0" dirty="0">
                    <a:solidFill>
                      <a:schemeClr val="tx1"/>
                    </a:solidFill>
                    <a:latin typeface="+mj-lt"/>
                  </a:rPr>
                  <a:t>i organizacji działających na danym rynku (np. organizacje branżowe, izby przemysłowo-handlowe).</a:t>
                </a:r>
                <a:endParaRPr sz="1400" b="0" dirty="0">
                  <a:solidFill>
                    <a:schemeClr val="tx1"/>
                  </a:solidFill>
                  <a:latin typeface="+mj-lt"/>
                  <a:sym typeface="Calibri"/>
                </a:endParaRPr>
              </a:p>
            </p:txBody>
          </p:sp>
          <p:sp>
            <p:nvSpPr>
              <p:cNvPr id="17" name="Zapytanie Firmy">
                <a:extLst>
                  <a:ext uri="{FF2B5EF4-FFF2-40B4-BE49-F238E27FC236}">
                    <a16:creationId xmlns:a16="http://schemas.microsoft.com/office/drawing/2014/main" id="{8F5021EA-D8C6-0953-F8F7-16DEEDAF0092}"/>
                  </a:ext>
                </a:extLst>
              </p:cNvPr>
              <p:cNvSpPr txBox="1"/>
              <p:nvPr/>
            </p:nvSpPr>
            <p:spPr>
              <a:xfrm>
                <a:off x="7234514" y="4606158"/>
                <a:ext cx="2823319" cy="4480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863" tIns="54863" rIns="54863" bIns="54863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pPr marL="342900" marR="0" lvl="0" indent="-342900" algn="l" defTabSz="1097280" rtl="0" eaLnBrk="1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 startAt="4"/>
                  <a:tabLst/>
                  <a:defRPr/>
                </a:pPr>
                <a:r>
                  <a:rPr kumimoji="0" lang="pl-PL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B41829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  <a:sym typeface="Calibri"/>
                  </a:rPr>
                  <a:t>Nawiązanie kontaktu</a:t>
                </a: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41829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  <a:sym typeface="Calibri"/>
                </a:endParaRPr>
              </a:p>
            </p:txBody>
          </p:sp>
          <p:sp>
            <p:nvSpPr>
              <p:cNvPr id="18" name="Zapytanie Firmy">
                <a:extLst>
                  <a:ext uri="{FF2B5EF4-FFF2-40B4-BE49-F238E27FC236}">
                    <a16:creationId xmlns:a16="http://schemas.microsoft.com/office/drawing/2014/main" id="{1A490D09-5215-AF2F-C8A8-56BF65A7B9F4}"/>
                  </a:ext>
                </a:extLst>
              </p:cNvPr>
              <p:cNvSpPr txBox="1"/>
              <p:nvPr/>
            </p:nvSpPr>
            <p:spPr>
              <a:xfrm>
                <a:off x="7247548" y="4941026"/>
                <a:ext cx="2663245" cy="8844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4863" tIns="54863" rIns="54863" bIns="54863" numCol="1" anchor="t">
                <a:noAutofit/>
              </a:bodyPr>
              <a:lstStyle>
                <a:lvl1pPr defTabSz="914400">
                  <a:lnSpc>
                    <a:spcPct val="90000"/>
                  </a:lnSpc>
                  <a:defRPr sz="1300" b="1">
                    <a:solidFill>
                      <a:srgbClr val="FFFFFF"/>
                    </a:solidFill>
                  </a:defRPr>
                </a:lvl1pPr>
              </a:lstStyle>
              <a:p>
                <a:pPr marL="0" marR="0" lvl="0" indent="0" algn="ctr" defTabSz="1097280" rtl="0" eaLnBrk="1" fontAlgn="auto" latinLnBrk="0" hangingPunct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pl-PL" sz="1400" b="0" dirty="0">
                    <a:solidFill>
                      <a:schemeClr val="tx1"/>
                    </a:solidFill>
                    <a:latin typeface="+mj-lt"/>
                  </a:rPr>
                  <a:t>Nawiązanie kontaktu </a:t>
                </a:r>
                <a:br>
                  <a:rPr lang="pl-PL" sz="1400" b="0" dirty="0">
                    <a:solidFill>
                      <a:schemeClr val="tx1"/>
                    </a:solidFill>
                    <a:latin typeface="+mj-lt"/>
                  </a:rPr>
                </a:br>
                <a:r>
                  <a:rPr lang="pl-PL" sz="1400" b="0" dirty="0">
                    <a:solidFill>
                      <a:schemeClr val="tx1"/>
                    </a:solidFill>
                    <a:latin typeface="+mj-lt"/>
                  </a:rPr>
                  <a:t>z przedstawicielami firm wybranych zgodnie z kryteriami.</a:t>
                </a:r>
                <a:endParaRPr sz="1400" b="0" dirty="0">
                  <a:solidFill>
                    <a:schemeClr val="tx1"/>
                  </a:solidFill>
                  <a:latin typeface="+mj-lt"/>
                  <a:sym typeface="Calibri"/>
                </a:endParaRPr>
              </a:p>
            </p:txBody>
          </p:sp>
          <p:grpSp>
            <p:nvGrpSpPr>
              <p:cNvPr id="19" name="Grupa 18">
                <a:extLst>
                  <a:ext uri="{FF2B5EF4-FFF2-40B4-BE49-F238E27FC236}">
                    <a16:creationId xmlns:a16="http://schemas.microsoft.com/office/drawing/2014/main" id="{2CCD592C-C6D3-B093-A261-20E513C3253A}"/>
                  </a:ext>
                </a:extLst>
              </p:cNvPr>
              <p:cNvGrpSpPr/>
              <p:nvPr/>
            </p:nvGrpSpPr>
            <p:grpSpPr>
              <a:xfrm>
                <a:off x="3075448" y="2740313"/>
                <a:ext cx="7601356" cy="1585098"/>
                <a:chOff x="3075448" y="2740313"/>
                <a:chExt cx="7601356" cy="1585098"/>
              </a:xfrm>
            </p:grpSpPr>
            <p:grpSp>
              <p:nvGrpSpPr>
                <p:cNvPr id="22" name="Grupa 21">
                  <a:extLst>
                    <a:ext uri="{FF2B5EF4-FFF2-40B4-BE49-F238E27FC236}">
                      <a16:creationId xmlns:a16="http://schemas.microsoft.com/office/drawing/2014/main" id="{1BCF93E5-8795-9B5A-F406-931F875D57B4}"/>
                    </a:ext>
                  </a:extLst>
                </p:cNvPr>
                <p:cNvGrpSpPr/>
                <p:nvPr/>
              </p:nvGrpSpPr>
              <p:grpSpPr>
                <a:xfrm>
                  <a:off x="3075448" y="2740313"/>
                  <a:ext cx="7601356" cy="1585098"/>
                  <a:chOff x="773915" y="2614373"/>
                  <a:chExt cx="7601356" cy="1585098"/>
                </a:xfrm>
              </p:grpSpPr>
              <p:sp>
                <p:nvSpPr>
                  <p:cNvPr id="38" name="Owal 37">
                    <a:extLst>
                      <a:ext uri="{FF2B5EF4-FFF2-40B4-BE49-F238E27FC236}">
                        <a16:creationId xmlns:a16="http://schemas.microsoft.com/office/drawing/2014/main" id="{27D0E426-7077-D8BD-0CC5-33C138A42FE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6200000" flipH="1">
                    <a:off x="774476" y="3418338"/>
                    <a:ext cx="72000" cy="7312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rgbClr val="B61928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l-PL"/>
                  </a:p>
                </p:txBody>
              </p:sp>
              <p:grpSp>
                <p:nvGrpSpPr>
                  <p:cNvPr id="39" name="Grupa 38">
                    <a:extLst>
                      <a:ext uri="{FF2B5EF4-FFF2-40B4-BE49-F238E27FC236}">
                        <a16:creationId xmlns:a16="http://schemas.microsoft.com/office/drawing/2014/main" id="{F30224F6-F34C-7017-81A7-317B01793D17}"/>
                      </a:ext>
                    </a:extLst>
                  </p:cNvPr>
                  <p:cNvGrpSpPr/>
                  <p:nvPr/>
                </p:nvGrpSpPr>
                <p:grpSpPr>
                  <a:xfrm>
                    <a:off x="809942" y="2614373"/>
                    <a:ext cx="7565329" cy="1585098"/>
                    <a:chOff x="809942" y="2614373"/>
                    <a:chExt cx="7565329" cy="1585098"/>
                  </a:xfrm>
                </p:grpSpPr>
                <p:grpSp>
                  <p:nvGrpSpPr>
                    <p:cNvPr id="40" name="Grupa 39">
                      <a:extLst>
                        <a:ext uri="{FF2B5EF4-FFF2-40B4-BE49-F238E27FC236}">
                          <a16:creationId xmlns:a16="http://schemas.microsoft.com/office/drawing/2014/main" id="{5DFE1834-FF8C-BA2D-C362-FEF78901BCD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09942" y="2637148"/>
                      <a:ext cx="7565329" cy="1534834"/>
                      <a:chOff x="809942" y="2637148"/>
                      <a:chExt cx="7565329" cy="1534834"/>
                    </a:xfrm>
                  </p:grpSpPr>
                  <p:grpSp>
                    <p:nvGrpSpPr>
                      <p:cNvPr id="46" name="Grupa 45">
                        <a:extLst>
                          <a:ext uri="{FF2B5EF4-FFF2-40B4-BE49-F238E27FC236}">
                            <a16:creationId xmlns:a16="http://schemas.microsoft.com/office/drawing/2014/main" id="{17D7D50F-AD07-92D7-2551-703A5B86283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09942" y="2650187"/>
                        <a:ext cx="3027965" cy="1521795"/>
                        <a:chOff x="538089" y="2650187"/>
                        <a:chExt cx="3027965" cy="1521795"/>
                      </a:xfrm>
                    </p:grpSpPr>
                    <p:grpSp>
                      <p:nvGrpSpPr>
                        <p:cNvPr id="57" name="Grupa 56">
                          <a:extLst>
                            <a:ext uri="{FF2B5EF4-FFF2-40B4-BE49-F238E27FC236}">
                              <a16:creationId xmlns:a16="http://schemas.microsoft.com/office/drawing/2014/main" id="{FAD23746-E43B-5426-1FF2-EC2376B2004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538089" y="2658019"/>
                          <a:ext cx="1515606" cy="1513963"/>
                          <a:chOff x="538089" y="2658019"/>
                          <a:chExt cx="1515606" cy="1513963"/>
                        </a:xfrm>
                      </p:grpSpPr>
                      <p:sp>
                        <p:nvSpPr>
                          <p:cNvPr id="61" name="Łuk 60">
                            <a:extLst>
                              <a:ext uri="{FF2B5EF4-FFF2-40B4-BE49-F238E27FC236}">
                                <a16:creationId xmlns:a16="http://schemas.microsoft.com/office/drawing/2014/main" id="{E08060CF-AEC9-628F-B980-122465DBF8C4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 rot="16200000">
                            <a:off x="538089" y="2658019"/>
                            <a:ext cx="1512000" cy="1512000"/>
                          </a:xfrm>
                          <a:prstGeom prst="arc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pl-PL" dirty="0"/>
                          </a:p>
                        </p:txBody>
                      </p:sp>
                      <p:sp>
                        <p:nvSpPr>
                          <p:cNvPr id="62" name="Łuk 61">
                            <a:extLst>
                              <a:ext uri="{FF2B5EF4-FFF2-40B4-BE49-F238E27FC236}">
                                <a16:creationId xmlns:a16="http://schemas.microsoft.com/office/drawing/2014/main" id="{ABED25C2-8B4F-2A3E-169D-0508B9123183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>
                            <a:off x="541695" y="2659982"/>
                            <a:ext cx="1512000" cy="1512000"/>
                          </a:xfrm>
                          <a:prstGeom prst="arc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pl-PL" dirty="0"/>
                          </a:p>
                        </p:txBody>
                      </p:sp>
                    </p:grpSp>
                    <p:grpSp>
                      <p:nvGrpSpPr>
                        <p:cNvPr id="58" name="Grupa 57">
                          <a:extLst>
                            <a:ext uri="{FF2B5EF4-FFF2-40B4-BE49-F238E27FC236}">
                              <a16:creationId xmlns:a16="http://schemas.microsoft.com/office/drawing/2014/main" id="{624B6776-8F5C-72EA-D56E-FE9CB6EC6FF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2050733" y="2650187"/>
                          <a:ext cx="1515321" cy="1514048"/>
                          <a:chOff x="558148" y="2665497"/>
                          <a:chExt cx="1515321" cy="1514048"/>
                        </a:xfrm>
                      </p:grpSpPr>
                      <p:sp>
                        <p:nvSpPr>
                          <p:cNvPr id="59" name="Łuk 58">
                            <a:extLst>
                              <a:ext uri="{FF2B5EF4-FFF2-40B4-BE49-F238E27FC236}">
                                <a16:creationId xmlns:a16="http://schemas.microsoft.com/office/drawing/2014/main" id="{E144ED3E-E95A-8DB9-DBF4-0215D3F31C30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 rot="16200000">
                            <a:off x="561469" y="2667545"/>
                            <a:ext cx="1512000" cy="1512000"/>
                          </a:xfrm>
                          <a:prstGeom prst="arc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pl-PL" dirty="0"/>
                          </a:p>
                        </p:txBody>
                      </p:sp>
                      <p:sp>
                        <p:nvSpPr>
                          <p:cNvPr id="60" name="Łuk 59">
                            <a:extLst>
                              <a:ext uri="{FF2B5EF4-FFF2-40B4-BE49-F238E27FC236}">
                                <a16:creationId xmlns:a16="http://schemas.microsoft.com/office/drawing/2014/main" id="{932055F9-AA77-DC68-5BFD-D1B5F6D1C6C5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>
                            <a:off x="558148" y="2665497"/>
                            <a:ext cx="1512000" cy="1512000"/>
                          </a:xfrm>
                          <a:prstGeom prst="arc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pl-PL" dirty="0"/>
                          </a:p>
                        </p:txBody>
                      </p:sp>
                    </p:grpSp>
                  </p:grpSp>
                  <p:grpSp>
                    <p:nvGrpSpPr>
                      <p:cNvPr id="47" name="Grupa 46">
                        <a:extLst>
                          <a:ext uri="{FF2B5EF4-FFF2-40B4-BE49-F238E27FC236}">
                            <a16:creationId xmlns:a16="http://schemas.microsoft.com/office/drawing/2014/main" id="{6400877E-0CB7-D97F-F3FF-82DA2A3AED7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834404" y="2637148"/>
                        <a:ext cx="3027965" cy="1527309"/>
                        <a:chOff x="538089" y="2642710"/>
                        <a:chExt cx="3027965" cy="1527309"/>
                      </a:xfrm>
                    </p:grpSpPr>
                    <p:grpSp>
                      <p:nvGrpSpPr>
                        <p:cNvPr id="51" name="Grupa 50">
                          <a:extLst>
                            <a:ext uri="{FF2B5EF4-FFF2-40B4-BE49-F238E27FC236}">
                              <a16:creationId xmlns:a16="http://schemas.microsoft.com/office/drawing/2014/main" id="{8C1FD6CF-3419-E17A-6362-0C5E8721C02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538089" y="2657530"/>
                          <a:ext cx="1515606" cy="1512489"/>
                          <a:chOff x="538089" y="2657530"/>
                          <a:chExt cx="1515606" cy="1512489"/>
                        </a:xfrm>
                      </p:grpSpPr>
                      <p:sp>
                        <p:nvSpPr>
                          <p:cNvPr id="55" name="Łuk 54">
                            <a:extLst>
                              <a:ext uri="{FF2B5EF4-FFF2-40B4-BE49-F238E27FC236}">
                                <a16:creationId xmlns:a16="http://schemas.microsoft.com/office/drawing/2014/main" id="{C237D50A-1AA9-2C8D-657C-E0E4990388D0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 rot="16200000">
                            <a:off x="538089" y="2658019"/>
                            <a:ext cx="1512000" cy="1512000"/>
                          </a:xfrm>
                          <a:prstGeom prst="arc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pl-PL" dirty="0"/>
                          </a:p>
                        </p:txBody>
                      </p:sp>
                      <p:sp>
                        <p:nvSpPr>
                          <p:cNvPr id="56" name="Łuk 55">
                            <a:extLst>
                              <a:ext uri="{FF2B5EF4-FFF2-40B4-BE49-F238E27FC236}">
                                <a16:creationId xmlns:a16="http://schemas.microsoft.com/office/drawing/2014/main" id="{955467A6-5941-E930-938A-94E2398CC45F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>
                            <a:off x="541695" y="2657530"/>
                            <a:ext cx="1512000" cy="1512000"/>
                          </a:xfrm>
                          <a:prstGeom prst="arc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pl-PL" dirty="0"/>
                          </a:p>
                        </p:txBody>
                      </p:sp>
                    </p:grpSp>
                    <p:grpSp>
                      <p:nvGrpSpPr>
                        <p:cNvPr id="52" name="Grupa 51">
                          <a:extLst>
                            <a:ext uri="{FF2B5EF4-FFF2-40B4-BE49-F238E27FC236}">
                              <a16:creationId xmlns:a16="http://schemas.microsoft.com/office/drawing/2014/main" id="{FC4B6C69-164D-AC09-DD88-C1E902ABFDF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2050733" y="2642710"/>
                          <a:ext cx="1515321" cy="1513963"/>
                          <a:chOff x="558148" y="2673059"/>
                          <a:chExt cx="1515321" cy="1513963"/>
                        </a:xfrm>
                      </p:grpSpPr>
                      <p:sp>
                        <p:nvSpPr>
                          <p:cNvPr id="53" name="Łuk 52">
                            <a:extLst>
                              <a:ext uri="{FF2B5EF4-FFF2-40B4-BE49-F238E27FC236}">
                                <a16:creationId xmlns:a16="http://schemas.microsoft.com/office/drawing/2014/main" id="{DD346F86-1E19-3C5F-308D-DD531FBF6D76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 rot="16200000">
                            <a:off x="561469" y="2673059"/>
                            <a:ext cx="1512000" cy="1512000"/>
                          </a:xfrm>
                          <a:prstGeom prst="arc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pl-PL" dirty="0"/>
                          </a:p>
                        </p:txBody>
                      </p:sp>
                      <p:sp>
                        <p:nvSpPr>
                          <p:cNvPr id="54" name="Łuk 53">
                            <a:extLst>
                              <a:ext uri="{FF2B5EF4-FFF2-40B4-BE49-F238E27FC236}">
                                <a16:creationId xmlns:a16="http://schemas.microsoft.com/office/drawing/2014/main" id="{A02E680C-A31B-59C2-DC9A-AEF7259DF76D}"/>
                              </a:ext>
                            </a:extLst>
                          </p:cNvPr>
                          <p:cNvSpPr>
                            <a:spLocks noChangeAspect="1"/>
                          </p:cNvSpPr>
                          <p:nvPr/>
                        </p:nvSpPr>
                        <p:spPr>
                          <a:xfrm>
                            <a:off x="558148" y="2675022"/>
                            <a:ext cx="1512000" cy="1512000"/>
                          </a:xfrm>
                          <a:prstGeom prst="arc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pl-PL"/>
                          </a:p>
                        </p:txBody>
                      </p:sp>
                    </p:grpSp>
                  </p:grpSp>
                  <p:grpSp>
                    <p:nvGrpSpPr>
                      <p:cNvPr id="48" name="Grupa 47">
                        <a:extLst>
                          <a:ext uri="{FF2B5EF4-FFF2-40B4-BE49-F238E27FC236}">
                            <a16:creationId xmlns:a16="http://schemas.microsoft.com/office/drawing/2014/main" id="{AC00C1F8-D244-E115-77C7-A7F139F89EB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859665" y="2646351"/>
                        <a:ext cx="1515606" cy="1513413"/>
                        <a:chOff x="538089" y="2656606"/>
                        <a:chExt cx="1515606" cy="1513413"/>
                      </a:xfrm>
                    </p:grpSpPr>
                    <p:sp>
                      <p:nvSpPr>
                        <p:cNvPr id="49" name="Łuk 48">
                          <a:extLst>
                            <a:ext uri="{FF2B5EF4-FFF2-40B4-BE49-F238E27FC236}">
                              <a16:creationId xmlns:a16="http://schemas.microsoft.com/office/drawing/2014/main" id="{946DCE13-0D74-AF1B-DE4B-42F47BB77971}"/>
                            </a:ext>
                          </a:extLst>
                        </p:cNvPr>
                        <p:cNvSpPr>
                          <a:spLocks noChangeAspect="1"/>
                        </p:cNvSpPr>
                        <p:nvPr/>
                      </p:nvSpPr>
                      <p:spPr>
                        <a:xfrm rot="16200000">
                          <a:off x="538089" y="2658019"/>
                          <a:ext cx="1512000" cy="1512000"/>
                        </a:xfrm>
                        <a:prstGeom prst="arc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pl-PL"/>
                        </a:p>
                      </p:txBody>
                    </p:sp>
                    <p:sp>
                      <p:nvSpPr>
                        <p:cNvPr id="50" name="Łuk 49">
                          <a:extLst>
                            <a:ext uri="{FF2B5EF4-FFF2-40B4-BE49-F238E27FC236}">
                              <a16:creationId xmlns:a16="http://schemas.microsoft.com/office/drawing/2014/main" id="{3BEE49E9-A333-03BA-C4F0-BB62B1C167A2}"/>
                            </a:ext>
                          </a:extLst>
                        </p:cNvPr>
                        <p:cNvSpPr>
                          <a:spLocks noChangeAspect="1"/>
                        </p:cNvSpPr>
                        <p:nvPr/>
                      </p:nvSpPr>
                      <p:spPr>
                        <a:xfrm>
                          <a:off x="541695" y="2656606"/>
                          <a:ext cx="1512000" cy="1512000"/>
                        </a:xfrm>
                        <a:prstGeom prst="arc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pl-PL" dirty="0"/>
                        </a:p>
                      </p:txBody>
                    </p:sp>
                  </p:grpSp>
                </p:grpSp>
                <p:sp>
                  <p:nvSpPr>
                    <p:cNvPr id="41" name="Owal 40">
                      <a:extLst>
                        <a:ext uri="{FF2B5EF4-FFF2-40B4-BE49-F238E27FC236}">
                          <a16:creationId xmlns:a16="http://schemas.microsoft.com/office/drawing/2014/main" id="{165DB53E-711B-EFF5-1DED-A27FBCBB37AE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1517182" y="2625643"/>
                      <a:ext cx="72000" cy="7312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B61928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pl-PL"/>
                    </a:p>
                  </p:txBody>
                </p:sp>
                <p:sp>
                  <p:nvSpPr>
                    <p:cNvPr id="42" name="Owal 41">
                      <a:extLst>
                        <a:ext uri="{FF2B5EF4-FFF2-40B4-BE49-F238E27FC236}">
                          <a16:creationId xmlns:a16="http://schemas.microsoft.com/office/drawing/2014/main" id="{8FFABD49-ED62-896D-584C-8AC022E7B99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3030566" y="4126910"/>
                      <a:ext cx="72000" cy="7312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B61928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pl-PL"/>
                    </a:p>
                  </p:txBody>
                </p:sp>
                <p:sp>
                  <p:nvSpPr>
                    <p:cNvPr id="43" name="Owal 42">
                      <a:extLst>
                        <a:ext uri="{FF2B5EF4-FFF2-40B4-BE49-F238E27FC236}">
                          <a16:creationId xmlns:a16="http://schemas.microsoft.com/office/drawing/2014/main" id="{5DBF1F59-D555-7734-DBB3-DF6D7AB766A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4552724" y="2618980"/>
                      <a:ext cx="72000" cy="7312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B61928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pl-PL"/>
                    </a:p>
                  </p:txBody>
                </p:sp>
                <p:sp>
                  <p:nvSpPr>
                    <p:cNvPr id="44" name="Owal 43">
                      <a:extLst>
                        <a:ext uri="{FF2B5EF4-FFF2-40B4-BE49-F238E27FC236}">
                          <a16:creationId xmlns:a16="http://schemas.microsoft.com/office/drawing/2014/main" id="{C896EDE2-A6AE-3464-642C-38A2DA1ECE22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6075770" y="4115760"/>
                      <a:ext cx="72000" cy="7312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B61928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pl-PL"/>
                    </a:p>
                  </p:txBody>
                </p:sp>
                <p:sp>
                  <p:nvSpPr>
                    <p:cNvPr id="45" name="Owal 44">
                      <a:extLst>
                        <a:ext uri="{FF2B5EF4-FFF2-40B4-BE49-F238E27FC236}">
                          <a16:creationId xmlns:a16="http://schemas.microsoft.com/office/drawing/2014/main" id="{CF2D6206-9E73-EC62-A090-68ACA32FE215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H="1">
                      <a:off x="7571357" y="2613812"/>
                      <a:ext cx="72000" cy="7312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B61928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pl-PL"/>
                    </a:p>
                  </p:txBody>
                </p:sp>
              </p:grpSp>
            </p:grpSp>
            <p:grpSp>
              <p:nvGrpSpPr>
                <p:cNvPr id="23" name="Grupa 22">
                  <a:extLst>
                    <a:ext uri="{FF2B5EF4-FFF2-40B4-BE49-F238E27FC236}">
                      <a16:creationId xmlns:a16="http://schemas.microsoft.com/office/drawing/2014/main" id="{EF809EB7-F166-ACEA-85D6-1B2C794488D6}"/>
                    </a:ext>
                  </a:extLst>
                </p:cNvPr>
                <p:cNvGrpSpPr/>
                <p:nvPr/>
              </p:nvGrpSpPr>
              <p:grpSpPr>
                <a:xfrm>
                  <a:off x="3406873" y="3172981"/>
                  <a:ext cx="900000" cy="900000"/>
                  <a:chOff x="3406873" y="3172981"/>
                  <a:chExt cx="900000" cy="900000"/>
                </a:xfrm>
              </p:grpSpPr>
              <p:sp>
                <p:nvSpPr>
                  <p:cNvPr id="36" name="Owal 35">
                    <a:extLst>
                      <a:ext uri="{FF2B5EF4-FFF2-40B4-BE49-F238E27FC236}">
                        <a16:creationId xmlns:a16="http://schemas.microsoft.com/office/drawing/2014/main" id="{B5D2B790-EE54-4C70-7826-5813F2EC949F}"/>
                      </a:ext>
                    </a:extLst>
                  </p:cNvPr>
                  <p:cNvSpPr/>
                  <p:nvPr/>
                </p:nvSpPr>
                <p:spPr>
                  <a:xfrm>
                    <a:off x="3406873" y="3172981"/>
                    <a:ext cx="900000" cy="90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63500" sx="102000" sy="102000" algn="ctr" rotWithShape="0">
                      <a:schemeClr val="tx1">
                        <a:lumMod val="40000"/>
                        <a:lumOff val="60000"/>
                        <a:alpha val="4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l-PL"/>
                  </a:p>
                </p:txBody>
              </p:sp>
              <p:pic>
                <p:nvPicPr>
                  <p:cNvPr id="37" name="Obraz 36">
                    <a:extLst>
                      <a:ext uri="{FF2B5EF4-FFF2-40B4-BE49-F238E27FC236}">
                        <a16:creationId xmlns:a16="http://schemas.microsoft.com/office/drawing/2014/main" id="{49E14604-ECE7-DFB8-3555-B39BB681A5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44555" y="3340834"/>
                    <a:ext cx="396245" cy="47100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4" name="Grupa 23">
                  <a:extLst>
                    <a:ext uri="{FF2B5EF4-FFF2-40B4-BE49-F238E27FC236}">
                      <a16:creationId xmlns:a16="http://schemas.microsoft.com/office/drawing/2014/main" id="{1FAA4AA9-A8C0-963E-E203-874E41BDAD36}"/>
                    </a:ext>
                  </a:extLst>
                </p:cNvPr>
                <p:cNvGrpSpPr/>
                <p:nvPr/>
              </p:nvGrpSpPr>
              <p:grpSpPr>
                <a:xfrm>
                  <a:off x="4938543" y="3147290"/>
                  <a:ext cx="900000" cy="900000"/>
                  <a:chOff x="4938543" y="3147290"/>
                  <a:chExt cx="900000" cy="900000"/>
                </a:xfrm>
              </p:grpSpPr>
              <p:sp>
                <p:nvSpPr>
                  <p:cNvPr id="34" name="Owal 33">
                    <a:extLst>
                      <a:ext uri="{FF2B5EF4-FFF2-40B4-BE49-F238E27FC236}">
                        <a16:creationId xmlns:a16="http://schemas.microsoft.com/office/drawing/2014/main" id="{5D720192-2E2C-9500-CE20-A5350AF661CE}"/>
                      </a:ext>
                    </a:extLst>
                  </p:cNvPr>
                  <p:cNvSpPr/>
                  <p:nvPr/>
                </p:nvSpPr>
                <p:spPr>
                  <a:xfrm>
                    <a:off x="4938543" y="3147290"/>
                    <a:ext cx="900000" cy="90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63500" sx="102000" sy="102000" algn="ctr" rotWithShape="0">
                      <a:schemeClr val="tx1">
                        <a:lumMod val="40000"/>
                        <a:lumOff val="60000"/>
                        <a:alpha val="4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l-PL"/>
                  </a:p>
                </p:txBody>
              </p:sp>
              <p:pic>
                <p:nvPicPr>
                  <p:cNvPr id="35" name="Obraz 34">
                    <a:extLst>
                      <a:ext uri="{FF2B5EF4-FFF2-40B4-BE49-F238E27FC236}">
                        <a16:creationId xmlns:a16="http://schemas.microsoft.com/office/drawing/2014/main" id="{531CCCC6-97CF-747A-DB75-EAC4ABB44E7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190318" y="3313542"/>
                    <a:ext cx="391260" cy="59068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5" name="Grupa 24">
                  <a:extLst>
                    <a:ext uri="{FF2B5EF4-FFF2-40B4-BE49-F238E27FC236}">
                      <a16:creationId xmlns:a16="http://schemas.microsoft.com/office/drawing/2014/main" id="{20B23C93-6E04-3710-0AB2-4991286AC120}"/>
                    </a:ext>
                  </a:extLst>
                </p:cNvPr>
                <p:cNvGrpSpPr/>
                <p:nvPr/>
              </p:nvGrpSpPr>
              <p:grpSpPr>
                <a:xfrm>
                  <a:off x="6453515" y="3147734"/>
                  <a:ext cx="900000" cy="900000"/>
                  <a:chOff x="5399072" y="3222190"/>
                  <a:chExt cx="900000" cy="900000"/>
                </a:xfrm>
              </p:grpSpPr>
              <p:sp>
                <p:nvSpPr>
                  <p:cNvPr id="32" name="Owal 31">
                    <a:extLst>
                      <a:ext uri="{FF2B5EF4-FFF2-40B4-BE49-F238E27FC236}">
                        <a16:creationId xmlns:a16="http://schemas.microsoft.com/office/drawing/2014/main" id="{B7F88B11-AE02-1B5E-34B7-21C0A3391901}"/>
                      </a:ext>
                    </a:extLst>
                  </p:cNvPr>
                  <p:cNvSpPr/>
                  <p:nvPr/>
                </p:nvSpPr>
                <p:spPr>
                  <a:xfrm>
                    <a:off x="5399072" y="3222190"/>
                    <a:ext cx="900000" cy="90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63500" sx="102000" sy="102000" algn="ctr" rotWithShape="0">
                      <a:schemeClr val="tx1">
                        <a:lumMod val="40000"/>
                        <a:lumOff val="60000"/>
                        <a:alpha val="4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l-PL"/>
                  </a:p>
                </p:txBody>
              </p:sp>
              <p:pic>
                <p:nvPicPr>
                  <p:cNvPr id="33" name="Obraz 32">
                    <a:extLst>
                      <a:ext uri="{FF2B5EF4-FFF2-40B4-BE49-F238E27FC236}">
                        <a16:creationId xmlns:a16="http://schemas.microsoft.com/office/drawing/2014/main" id="{F3C6A708-F93C-72C3-0869-E409EADDDB4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66775" y="3409062"/>
                    <a:ext cx="411173" cy="489741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6" name="Grupa 25">
                  <a:extLst>
                    <a:ext uri="{FF2B5EF4-FFF2-40B4-BE49-F238E27FC236}">
                      <a16:creationId xmlns:a16="http://schemas.microsoft.com/office/drawing/2014/main" id="{677D7DE9-426B-47B2-3973-A44BFDEE20B7}"/>
                    </a:ext>
                  </a:extLst>
                </p:cNvPr>
                <p:cNvGrpSpPr/>
                <p:nvPr/>
              </p:nvGrpSpPr>
              <p:grpSpPr>
                <a:xfrm>
                  <a:off x="7999864" y="3089958"/>
                  <a:ext cx="900000" cy="900000"/>
                  <a:chOff x="6888260" y="3195105"/>
                  <a:chExt cx="900000" cy="900000"/>
                </a:xfrm>
              </p:grpSpPr>
              <p:sp>
                <p:nvSpPr>
                  <p:cNvPr id="30" name="Owal 29">
                    <a:extLst>
                      <a:ext uri="{FF2B5EF4-FFF2-40B4-BE49-F238E27FC236}">
                        <a16:creationId xmlns:a16="http://schemas.microsoft.com/office/drawing/2014/main" id="{EB2CC9C8-0A2D-76C2-294E-84FCE90BADC3}"/>
                      </a:ext>
                    </a:extLst>
                  </p:cNvPr>
                  <p:cNvSpPr/>
                  <p:nvPr/>
                </p:nvSpPr>
                <p:spPr>
                  <a:xfrm>
                    <a:off x="6888260" y="3195105"/>
                    <a:ext cx="900000" cy="90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63500" sx="102000" sy="102000" algn="ctr" rotWithShape="0">
                      <a:schemeClr val="tx1">
                        <a:lumMod val="40000"/>
                        <a:lumOff val="60000"/>
                        <a:alpha val="4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l-PL"/>
                  </a:p>
                </p:txBody>
              </p:sp>
              <p:pic>
                <p:nvPicPr>
                  <p:cNvPr id="31" name="Obraz 30">
                    <a:extLst>
                      <a:ext uri="{FF2B5EF4-FFF2-40B4-BE49-F238E27FC236}">
                        <a16:creationId xmlns:a16="http://schemas.microsoft.com/office/drawing/2014/main" id="{D5DA30C9-95DC-87DB-5BFB-619417ADC56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128097" y="3424385"/>
                    <a:ext cx="406473" cy="455191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7" name="Grupa 26">
                  <a:extLst>
                    <a:ext uri="{FF2B5EF4-FFF2-40B4-BE49-F238E27FC236}">
                      <a16:creationId xmlns:a16="http://schemas.microsoft.com/office/drawing/2014/main" id="{1EB0733A-BA4B-52F9-BD18-B667358AF804}"/>
                    </a:ext>
                  </a:extLst>
                </p:cNvPr>
                <p:cNvGrpSpPr/>
                <p:nvPr/>
              </p:nvGrpSpPr>
              <p:grpSpPr>
                <a:xfrm>
                  <a:off x="9474811" y="3145688"/>
                  <a:ext cx="900000" cy="900000"/>
                  <a:chOff x="8383549" y="3215825"/>
                  <a:chExt cx="900000" cy="900000"/>
                </a:xfrm>
              </p:grpSpPr>
              <p:sp>
                <p:nvSpPr>
                  <p:cNvPr id="28" name="Owal 27">
                    <a:extLst>
                      <a:ext uri="{FF2B5EF4-FFF2-40B4-BE49-F238E27FC236}">
                        <a16:creationId xmlns:a16="http://schemas.microsoft.com/office/drawing/2014/main" id="{E652927A-C4D8-B144-D8E6-D92385E2B237}"/>
                      </a:ext>
                    </a:extLst>
                  </p:cNvPr>
                  <p:cNvSpPr/>
                  <p:nvPr/>
                </p:nvSpPr>
                <p:spPr>
                  <a:xfrm>
                    <a:off x="8383549" y="3215825"/>
                    <a:ext cx="900000" cy="90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63500" sx="102000" sy="102000" algn="ctr" rotWithShape="0">
                      <a:schemeClr val="tx1">
                        <a:lumMod val="40000"/>
                        <a:lumOff val="60000"/>
                        <a:alpha val="4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l-PL"/>
                  </a:p>
                </p:txBody>
              </p:sp>
              <p:pic>
                <p:nvPicPr>
                  <p:cNvPr id="29" name="Obraz 28">
                    <a:extLst>
                      <a:ext uri="{FF2B5EF4-FFF2-40B4-BE49-F238E27FC236}">
                        <a16:creationId xmlns:a16="http://schemas.microsoft.com/office/drawing/2014/main" id="{644E0E1B-90C1-72E0-FD52-62470413CE9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547128" y="3335279"/>
                    <a:ext cx="572841" cy="572841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0" name="Symbol zastępczy zawartości 2">
                <a:extLst>
                  <a:ext uri="{FF2B5EF4-FFF2-40B4-BE49-F238E27FC236}">
                    <a16:creationId xmlns:a16="http://schemas.microsoft.com/office/drawing/2014/main" id="{1BCD1140-8087-0141-56C4-237D0A63885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8728" y="3989958"/>
                <a:ext cx="2585708" cy="1826722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base">
                  <a:lnSpc>
                    <a:spcPct val="12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pl-PL" sz="1200" i="1" dirty="0">
                    <a:solidFill>
                      <a:srgbClr val="C00000"/>
                    </a:solidFill>
                    <a:latin typeface="+mj-lt"/>
                  </a:rPr>
                  <a:t>Kategorie selekcji kontrahentów</a:t>
                </a:r>
                <a:endParaRPr lang="pl-PL" sz="1200" i="1" dirty="0">
                  <a:solidFill>
                    <a:srgbClr val="666666"/>
                  </a:solidFill>
                  <a:latin typeface="+mj-lt"/>
                </a:endParaRPr>
              </a:p>
              <a:p>
                <a:pPr fontAlgn="base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pl-PL" sz="1200" i="1" dirty="0">
                    <a:latin typeface="+mj-lt"/>
                  </a:rPr>
                  <a:t>branża,</a:t>
                </a:r>
              </a:p>
              <a:p>
                <a:pPr fontAlgn="base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pl-PL" sz="1200" i="1" dirty="0">
                    <a:latin typeface="+mj-lt"/>
                  </a:rPr>
                  <a:t>status spółki (np. kapitałowa),</a:t>
                </a:r>
              </a:p>
              <a:p>
                <a:pPr fontAlgn="base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pl-PL" sz="1200" i="1" dirty="0">
                    <a:latin typeface="+mj-lt"/>
                  </a:rPr>
                  <a:t>region,</a:t>
                </a:r>
              </a:p>
              <a:p>
                <a:pPr fontAlgn="base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pl-PL" sz="1200" i="1" dirty="0">
                    <a:latin typeface="+mj-lt"/>
                  </a:rPr>
                  <a:t>liczba zatrudnionych osób</a:t>
                </a:r>
              </a:p>
              <a:p>
                <a:pPr fontAlgn="base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pl-PL" sz="1200" i="1" dirty="0">
                    <a:latin typeface="+mj-lt"/>
                  </a:rPr>
                  <a:t>obrót,</a:t>
                </a:r>
              </a:p>
              <a:p>
                <a:pPr fontAlgn="base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pl-PL" sz="1200" i="1" dirty="0">
                    <a:latin typeface="+mj-lt"/>
                  </a:rPr>
                  <a:t>zysk.</a:t>
                </a:r>
              </a:p>
            </p:txBody>
          </p:sp>
          <p:cxnSp>
            <p:nvCxnSpPr>
              <p:cNvPr id="21" name="Łącznik prosty ze strzałką 20">
                <a:extLst>
                  <a:ext uri="{FF2B5EF4-FFF2-40B4-BE49-F238E27FC236}">
                    <a16:creationId xmlns:a16="http://schemas.microsoft.com/office/drawing/2014/main" id="{ACFD5D0D-2C5C-E10E-922E-BB5D8C9FB388}"/>
                  </a:ext>
                </a:extLst>
              </p:cNvPr>
              <p:cNvCxnSpPr>
                <a:cxnSpLocks/>
                <a:stCxn id="7" idx="0"/>
              </p:cNvCxnSpPr>
              <p:nvPr/>
            </p:nvCxnSpPr>
            <p:spPr>
              <a:xfrm flipV="1">
                <a:off x="1546210" y="2548484"/>
                <a:ext cx="877438" cy="1321638"/>
              </a:xfrm>
              <a:prstGeom prst="straightConnector1">
                <a:avLst/>
              </a:prstGeom>
              <a:ln>
                <a:solidFill>
                  <a:srgbClr val="A4A8AB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Tytuł 4">
            <a:extLst>
              <a:ext uri="{FF2B5EF4-FFF2-40B4-BE49-F238E27FC236}">
                <a16:creationId xmlns:a16="http://schemas.microsoft.com/office/drawing/2014/main" id="{A4CC0290-39FF-BF98-9852-B38954D40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3798"/>
            <a:ext cx="10515600" cy="572841"/>
          </a:xfrm>
        </p:spPr>
        <p:txBody>
          <a:bodyPr>
            <a:normAutofit/>
          </a:bodyPr>
          <a:lstStyle/>
          <a:p>
            <a:r>
              <a:rPr lang="pl-PL" sz="2400" b="1" dirty="0"/>
              <a:t>Nawiązywanie kontaktów z potencjalnymi kontrahentami</a:t>
            </a:r>
          </a:p>
        </p:txBody>
      </p:sp>
    </p:spTree>
    <p:extLst>
      <p:ext uri="{BB962C8B-B14F-4D97-AF65-F5344CB8AC3E}">
        <p14:creationId xmlns:p14="http://schemas.microsoft.com/office/powerpoint/2010/main" val="2861015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4CC32FEC-A585-242D-A63A-A1CC87659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3186"/>
            <a:ext cx="10515600" cy="748058"/>
          </a:xfrm>
        </p:spPr>
        <p:txBody>
          <a:bodyPr>
            <a:noAutofit/>
          </a:bodyPr>
          <a:lstStyle/>
          <a:p>
            <a:pPr algn="ctr"/>
            <a:r>
              <a:rPr lang="pl-PL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Targi i misje, wydarzenia branżowe </a:t>
            </a:r>
            <a:br>
              <a:rPr lang="pl-PL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jako okazja do matchmakingu &amp; networkingu</a:t>
            </a:r>
          </a:p>
        </p:txBody>
      </p:sp>
      <p:grpSp>
        <p:nvGrpSpPr>
          <p:cNvPr id="6" name="Grupa 5">
            <a:extLst>
              <a:ext uri="{FF2B5EF4-FFF2-40B4-BE49-F238E27FC236}">
                <a16:creationId xmlns:a16="http://schemas.microsoft.com/office/drawing/2014/main" id="{5C802C6A-A008-6DF3-3C1D-4C0BF1A7CD31}"/>
              </a:ext>
            </a:extLst>
          </p:cNvPr>
          <p:cNvGrpSpPr/>
          <p:nvPr/>
        </p:nvGrpSpPr>
        <p:grpSpPr>
          <a:xfrm>
            <a:off x="779352" y="2153304"/>
            <a:ext cx="6466800" cy="3149934"/>
            <a:chOff x="96382" y="309145"/>
            <a:chExt cx="6466800" cy="3149934"/>
          </a:xfrm>
        </p:grpSpPr>
        <p:pic>
          <p:nvPicPr>
            <p:cNvPr id="7" name="Grafika 6">
              <a:extLst>
                <a:ext uri="{FF2B5EF4-FFF2-40B4-BE49-F238E27FC236}">
                  <a16:creationId xmlns:a16="http://schemas.microsoft.com/office/drawing/2014/main" id="{35725462-8A8D-1BE1-E99E-CC2147891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6382" y="309145"/>
              <a:ext cx="6466800" cy="3149934"/>
            </a:xfrm>
            <a:prstGeom prst="rect">
              <a:avLst/>
            </a:prstGeom>
          </p:spPr>
        </p:pic>
        <p:sp>
          <p:nvSpPr>
            <p:cNvPr id="8" name="pole tekstowe 7">
              <a:extLst>
                <a:ext uri="{FF2B5EF4-FFF2-40B4-BE49-F238E27FC236}">
                  <a16:creationId xmlns:a16="http://schemas.microsoft.com/office/drawing/2014/main" id="{94143593-AA9C-A659-42D3-F91E774904D2}"/>
                </a:ext>
              </a:extLst>
            </p:cNvPr>
            <p:cNvSpPr txBox="1"/>
            <p:nvPr/>
          </p:nvSpPr>
          <p:spPr>
            <a:xfrm>
              <a:off x="192633" y="1520087"/>
              <a:ext cx="430128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pl-PL" sz="2000" spc="300" dirty="0">
                <a:solidFill>
                  <a:srgbClr val="C00000"/>
                </a:solidFill>
                <a:latin typeface="+mj-lt"/>
              </a:endParaRPr>
            </a:p>
            <a:p>
              <a:endParaRPr lang="pl-PL" sz="2000" b="1" spc="300" dirty="0">
                <a:solidFill>
                  <a:srgbClr val="C00000"/>
                </a:solidFill>
                <a:latin typeface="+mj-lt"/>
              </a:endParaRPr>
            </a:p>
            <a:p>
              <a:r>
                <a:rPr lang="pl-PL" sz="2000" dirty="0">
                  <a:solidFill>
                    <a:srgbClr val="C00000"/>
                  </a:solidFill>
                  <a:latin typeface="+mj-lt"/>
                </a:rPr>
                <a:t>Rekomendowane </a:t>
              </a:r>
            </a:p>
            <a:p>
              <a:r>
                <a:rPr lang="pl-PL" sz="2000" dirty="0">
                  <a:solidFill>
                    <a:srgbClr val="C00000"/>
                  </a:solidFill>
                  <a:latin typeface="+mj-lt"/>
                </a:rPr>
                <a:t>przez PAIH / ZBH</a:t>
              </a:r>
              <a:endParaRPr lang="pl-PL" sz="2000" spc="300" dirty="0">
                <a:solidFill>
                  <a:srgbClr val="C00000"/>
                </a:solidFill>
                <a:latin typeface="+mj-lt"/>
              </a:endParaRPr>
            </a:p>
            <a:p>
              <a:r>
                <a:rPr lang="pl-PL" sz="2000" dirty="0">
                  <a:latin typeface="+mj-lt"/>
                </a:rPr>
                <a:t>wydarzenia branżowe </a:t>
              </a:r>
            </a:p>
            <a:p>
              <a:r>
                <a:rPr lang="pl-PL" sz="2000" dirty="0">
                  <a:latin typeface="+mj-lt"/>
                </a:rPr>
                <a:t>w kraju i na świecie</a:t>
              </a:r>
            </a:p>
          </p:txBody>
        </p:sp>
      </p:grpSp>
      <p:sp>
        <p:nvSpPr>
          <p:cNvPr id="9" name="Symbol zastępczy tekstu 6">
            <a:extLst>
              <a:ext uri="{FF2B5EF4-FFF2-40B4-BE49-F238E27FC236}">
                <a16:creationId xmlns:a16="http://schemas.microsoft.com/office/drawing/2014/main" id="{8106C010-2C08-1101-A65C-A0420738805C}"/>
              </a:ext>
            </a:extLst>
          </p:cNvPr>
          <p:cNvSpPr txBox="1">
            <a:spLocks/>
          </p:cNvSpPr>
          <p:nvPr/>
        </p:nvSpPr>
        <p:spPr>
          <a:xfrm>
            <a:off x="875603" y="5710604"/>
            <a:ext cx="2628900" cy="4510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/>
              </a:buClr>
              <a:buSzPct val="60000"/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1600" dirty="0">
                <a:latin typeface="+mj-lt"/>
              </a:rPr>
              <a:t>Więcej informacji </a:t>
            </a:r>
            <a:r>
              <a:rPr lang="pl-PL" sz="1600" dirty="0">
                <a:solidFill>
                  <a:srgbClr val="C00000"/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tutaj &gt;&gt;</a:t>
            </a:r>
            <a:endParaRPr lang="pl-PL" sz="16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8417A728-2BFA-6B04-5484-0F6A73D2243B}"/>
              </a:ext>
            </a:extLst>
          </p:cNvPr>
          <p:cNvSpPr txBox="1"/>
          <p:nvPr/>
        </p:nvSpPr>
        <p:spPr>
          <a:xfrm>
            <a:off x="7738060" y="2813129"/>
            <a:ext cx="3456195" cy="20621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l-PL" sz="1600" dirty="0">
                <a:latin typeface="+mj-lt"/>
                <a:cs typeface="Calibri Light" panose="020F0302020204030204" pitchFamily="34" charset="0"/>
              </a:rPr>
              <a:t>Kalendarium wydarzeń branżowych z możliwością wyszukania po następujących kategoriach:</a:t>
            </a:r>
          </a:p>
          <a:p>
            <a:endParaRPr lang="pl-PL" sz="1600" dirty="0">
              <a:latin typeface="+mj-lt"/>
              <a:cs typeface="Calibri Light" panose="020F0302020204030204" pitchFamily="34" charset="0"/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sz="1600" dirty="0">
                <a:latin typeface="+mj-lt"/>
                <a:cs typeface="Calibri Light" panose="020F0302020204030204" pitchFamily="34" charset="0"/>
              </a:rPr>
              <a:t>kraj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sz="1600" dirty="0">
                <a:latin typeface="+mj-lt"/>
                <a:cs typeface="Calibri Light" panose="020F0302020204030204" pitchFamily="34" charset="0"/>
              </a:rPr>
              <a:t>branża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sz="1600" dirty="0">
                <a:latin typeface="+mj-lt"/>
                <a:cs typeface="Calibri Light" panose="020F0302020204030204" pitchFamily="34" charset="0"/>
              </a:rPr>
              <a:t>udział PAIH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pl-PL" sz="1600" dirty="0">
                <a:latin typeface="+mj-lt"/>
                <a:cs typeface="Calibri Light" panose="020F0302020204030204" pitchFamily="34" charset="0"/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2736684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C41D3FB-A8A3-454F-9E3E-6A197590C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743" y="1896897"/>
            <a:ext cx="10034514" cy="3752646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400" b="1" dirty="0">
                <a:latin typeface="+mj-lt"/>
              </a:rPr>
              <a:t>I. Weryfikacja instytucjonalna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400" dirty="0">
                <a:latin typeface="+mj-lt"/>
              </a:rPr>
              <a:t>Sprawdzenie w ogólnodostępne rejestry – odpowiedniki KRS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400" dirty="0">
                <a:latin typeface="+mj-lt"/>
              </a:rPr>
              <a:t>Listy dłużników podatkowych (np. Portugalia, Słowacja), rejestry długów w ramach biur gospodarczych (Hiszpania, Holandia, Irlandia, Niemcy)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400" dirty="0">
                <a:latin typeface="+mj-lt"/>
              </a:rPr>
              <a:t>Weryfikacja z pomocą PAIH – ZBH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2400" dirty="0">
              <a:latin typeface="+mj-lt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400" b="1" dirty="0">
                <a:latin typeface="+mj-lt"/>
              </a:rPr>
              <a:t>II. Weryfikacja samodzielna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400" dirty="0">
                <a:latin typeface="+mj-lt"/>
              </a:rPr>
              <a:t>Weryfikacja adresu siedziby na Google Maps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400" dirty="0">
                <a:latin typeface="+mj-lt"/>
              </a:rPr>
              <a:t>Porównanie otrzymanych dokumentów z wzorami dostępnymi w Internecie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400" dirty="0">
                <a:latin typeface="+mj-lt"/>
              </a:rPr>
              <a:t>Przeczytanie opinii na temat firmy dostępnych w Internecie (oceny w Google, fora specjalistyczne)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400" dirty="0">
                <a:latin typeface="+mj-lt"/>
              </a:rPr>
              <a:t>Dokładne sprawdzenie adresu strony internetowej, adres mailowego (kontrola domeny) oraz identyfikacji wizualną (np. logotypu)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400" dirty="0">
                <a:latin typeface="+mj-lt"/>
              </a:rPr>
              <a:t>Weryfikacja certyfikatów, referencji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2400" dirty="0"/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4CC32FEC-A585-242D-A63A-A1CC87659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4269"/>
            <a:ext cx="10515600" cy="572841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/>
              <a:t>Zapobieganie oszustwom poprzez weryfikację kontrahenta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2B586CA-3093-248B-73A5-97C0485039C4}"/>
              </a:ext>
            </a:extLst>
          </p:cNvPr>
          <p:cNvSpPr txBox="1"/>
          <p:nvPr/>
        </p:nvSpPr>
        <p:spPr>
          <a:xfrm>
            <a:off x="4996898" y="5550702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ts val="1000"/>
              <a:tabLst>
                <a:tab pos="457200" algn="l"/>
              </a:tabLst>
            </a:pPr>
            <a:r>
              <a:rPr lang="pl-PL" sz="1800" u="sng" dirty="0">
                <a:solidFill>
                  <a:srgbClr val="C00000"/>
                </a:solidFill>
                <a:effectLst/>
                <a:latin typeface="+mj-lt"/>
                <a:ea typeface="Arial Unicode MS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Wiarygodność kontrahenta – poradnik przedsiębiorcy</a:t>
            </a:r>
            <a:endParaRPr lang="pl-PL" sz="1800" dirty="0">
              <a:solidFill>
                <a:srgbClr val="C00000"/>
              </a:solidFill>
              <a:effectLst/>
              <a:latin typeface="+mj-lt"/>
              <a:ea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1878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C41D3FB-A8A3-454F-9E3E-6A197590C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303" y="5332551"/>
            <a:ext cx="3737595" cy="39659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sz="1600" dirty="0">
                <a:latin typeface="+mj-lt"/>
              </a:rPr>
              <a:t>Dane osób dedykowanych do kontaktu (zalecane jest wskazanie dwóch osób);</a:t>
            </a:r>
          </a:p>
          <a:p>
            <a:pPr marL="0" indent="0" algn="just">
              <a:buNone/>
            </a:pPr>
            <a:endParaRPr lang="pl-PL" sz="1800" dirty="0"/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4CC32FEC-A585-242D-A63A-A1CC87659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9387"/>
            <a:ext cx="10515600" cy="890894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Przygotowanie do prezentacji oferty: podstawowe informacje o firmie</a:t>
            </a:r>
            <a:endParaRPr lang="pl-PL" sz="2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Obraz 6" descr="Obraz zawierający tekst, clipart, znak, naczynia&#10;&#10;Opis wygenerowany automatycznie">
            <a:extLst>
              <a:ext uri="{FF2B5EF4-FFF2-40B4-BE49-F238E27FC236}">
                <a16:creationId xmlns:a16="http://schemas.microsoft.com/office/drawing/2014/main" id="{9AA0F15B-89B6-47DC-6B03-87BD9BC45E8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789" y="3029195"/>
            <a:ext cx="1520421" cy="1629022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5082D91E-8318-115D-9BF0-5D20BE8D7948}"/>
              </a:ext>
            </a:extLst>
          </p:cNvPr>
          <p:cNvSpPr txBox="1"/>
          <p:nvPr/>
        </p:nvSpPr>
        <p:spPr>
          <a:xfrm>
            <a:off x="761267" y="1937261"/>
            <a:ext cx="42563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600" dirty="0">
                <a:latin typeface="+mj-lt"/>
              </a:rPr>
              <a:t>Ogólna charakterystyka firmy, w tym </a:t>
            </a:r>
            <a:br>
              <a:rPr lang="pl-PL" sz="1600" dirty="0">
                <a:latin typeface="+mj-lt"/>
              </a:rPr>
            </a:br>
            <a:r>
              <a:rPr lang="pl-PL" sz="1600" dirty="0">
                <a:latin typeface="+mj-lt"/>
              </a:rPr>
              <a:t>rodzaj branży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89C6D69-2960-9BE8-7286-B8E958967A48}"/>
              </a:ext>
            </a:extLst>
          </p:cNvPr>
          <p:cNvSpPr txBox="1"/>
          <p:nvPr/>
        </p:nvSpPr>
        <p:spPr>
          <a:xfrm>
            <a:off x="760319" y="2772966"/>
            <a:ext cx="37375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600" dirty="0">
                <a:latin typeface="+mj-lt"/>
              </a:rPr>
              <a:t>Krótki opis misji/wizji/wartości;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87B36692-98DA-089E-B65F-068005D3E067}"/>
              </a:ext>
            </a:extLst>
          </p:cNvPr>
          <p:cNvSpPr txBox="1"/>
          <p:nvPr/>
        </p:nvSpPr>
        <p:spPr>
          <a:xfrm>
            <a:off x="806145" y="3670579"/>
            <a:ext cx="35951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dirty="0">
                <a:latin typeface="+mj-lt"/>
              </a:rPr>
              <a:t>Szczegółowy opis produktów/usług o największym potencjale eksportowym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C17445EB-2011-CE97-04A6-BE4B29875A77}"/>
              </a:ext>
            </a:extLst>
          </p:cNvPr>
          <p:cNvSpPr txBox="1"/>
          <p:nvPr/>
        </p:nvSpPr>
        <p:spPr>
          <a:xfrm>
            <a:off x="758422" y="4534400"/>
            <a:ext cx="425824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dirty="0">
                <a:latin typeface="+mj-lt"/>
              </a:rPr>
              <a:t>Informacje o certyfikatach, nagrodach, referencjach;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889E95D7-C66E-6A29-9330-3AD06A3E6D2D}"/>
              </a:ext>
            </a:extLst>
          </p:cNvPr>
          <p:cNvSpPr txBox="1"/>
          <p:nvPr/>
        </p:nvSpPr>
        <p:spPr>
          <a:xfrm>
            <a:off x="7123021" y="2272233"/>
            <a:ext cx="406065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600" dirty="0">
                <a:latin typeface="+mj-lt"/>
              </a:rPr>
              <a:t>Umieszczenie linków do ikon: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1600" dirty="0">
                <a:latin typeface="+mj-lt"/>
              </a:rPr>
              <a:t>katalogu produktów/usług (o ile firma posiada);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1600" dirty="0">
                <a:latin typeface="+mj-lt"/>
              </a:rPr>
              <a:t>mediów społecznościowych: Facebook, </a:t>
            </a:r>
            <a:r>
              <a:rPr lang="pl-PL" sz="1600" dirty="0" err="1">
                <a:latin typeface="+mj-lt"/>
              </a:rPr>
              <a:t>LinkedIN</a:t>
            </a:r>
            <a:r>
              <a:rPr lang="pl-PL" sz="1600" dirty="0">
                <a:latin typeface="+mj-lt"/>
              </a:rPr>
              <a:t>, Twitter, </a:t>
            </a:r>
            <a:r>
              <a:rPr lang="pl-PL" sz="1600" dirty="0" err="1">
                <a:latin typeface="+mj-lt"/>
              </a:rPr>
              <a:t>Youtube</a:t>
            </a:r>
            <a:r>
              <a:rPr lang="pl-PL" sz="1600" dirty="0">
                <a:latin typeface="+mj-lt"/>
              </a:rPr>
              <a:t>, Instagram (o ile firma posiada);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1600" dirty="0">
                <a:latin typeface="+mj-lt"/>
              </a:rPr>
              <a:t>strony internetowej (o ile firma posiada);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1600" dirty="0">
                <a:latin typeface="+mj-lt"/>
              </a:rPr>
              <a:t>aplikacji (o ile firma posiada).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5888E2DA-9187-88A6-9EA0-F9DFEB40CB6D}"/>
              </a:ext>
            </a:extLst>
          </p:cNvPr>
          <p:cNvSpPr txBox="1"/>
          <p:nvPr/>
        </p:nvSpPr>
        <p:spPr>
          <a:xfrm>
            <a:off x="7196841" y="4990452"/>
            <a:ext cx="39868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dirty="0">
                <a:latin typeface="+mj-lt"/>
              </a:rPr>
              <a:t>Kilka </a:t>
            </a:r>
            <a:r>
              <a:rPr lang="pl-PL" sz="1600" dirty="0" err="1">
                <a:latin typeface="+mj-lt"/>
              </a:rPr>
              <a:t>hashtagów</a:t>
            </a:r>
            <a:r>
              <a:rPr lang="pl-PL" sz="1600" dirty="0">
                <a:latin typeface="+mj-lt"/>
              </a:rPr>
              <a:t> (np. #furniture, #tables, #chaires, #kitchen, #medical), które najlepiej opisują firmę/produkt/usługę.</a:t>
            </a:r>
          </a:p>
        </p:txBody>
      </p:sp>
      <p:cxnSp>
        <p:nvCxnSpPr>
          <p:cNvPr id="29" name="Łącznik: łamany 28">
            <a:extLst>
              <a:ext uri="{FF2B5EF4-FFF2-40B4-BE49-F238E27FC236}">
                <a16:creationId xmlns:a16="http://schemas.microsoft.com/office/drawing/2014/main" id="{6569A829-49E0-7271-B612-1A972AA588C8}"/>
              </a:ext>
            </a:extLst>
          </p:cNvPr>
          <p:cNvCxnSpPr>
            <a:cxnSpLocks/>
          </p:cNvCxnSpPr>
          <p:nvPr/>
        </p:nvCxnSpPr>
        <p:spPr>
          <a:xfrm flipV="1">
            <a:off x="838200" y="4580557"/>
            <a:ext cx="4680098" cy="526195"/>
          </a:xfrm>
          <a:prstGeom prst="bentConnector3">
            <a:avLst>
              <a:gd name="adj1" fmla="val 100208"/>
            </a:avLst>
          </a:prstGeom>
          <a:ln>
            <a:solidFill>
              <a:srgbClr val="A4A8AB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Łącznik: łamany 54">
            <a:extLst>
              <a:ext uri="{FF2B5EF4-FFF2-40B4-BE49-F238E27FC236}">
                <a16:creationId xmlns:a16="http://schemas.microsoft.com/office/drawing/2014/main" id="{4E2DC38A-26C5-C213-F3BD-CE2DB296F988}"/>
              </a:ext>
            </a:extLst>
          </p:cNvPr>
          <p:cNvCxnSpPr>
            <a:cxnSpLocks/>
          </p:cNvCxnSpPr>
          <p:nvPr/>
        </p:nvCxnSpPr>
        <p:spPr>
          <a:xfrm flipV="1">
            <a:off x="836303" y="4845677"/>
            <a:ext cx="5538537" cy="975772"/>
          </a:xfrm>
          <a:prstGeom prst="bentConnector3">
            <a:avLst>
              <a:gd name="adj1" fmla="val 99964"/>
            </a:avLst>
          </a:prstGeom>
          <a:ln>
            <a:solidFill>
              <a:srgbClr val="A4A8AB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Łącznik prosty ze strzałką 62">
            <a:extLst>
              <a:ext uri="{FF2B5EF4-FFF2-40B4-BE49-F238E27FC236}">
                <a16:creationId xmlns:a16="http://schemas.microsoft.com/office/drawing/2014/main" id="{E767DAB5-1414-F32C-2759-7190A3100004}"/>
              </a:ext>
            </a:extLst>
          </p:cNvPr>
          <p:cNvCxnSpPr/>
          <p:nvPr/>
        </p:nvCxnSpPr>
        <p:spPr>
          <a:xfrm>
            <a:off x="838200" y="4227439"/>
            <a:ext cx="4180366" cy="0"/>
          </a:xfrm>
          <a:prstGeom prst="straightConnector1">
            <a:avLst/>
          </a:prstGeom>
          <a:ln>
            <a:solidFill>
              <a:srgbClr val="A4A8AB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Łącznik prosty ze strzałką 63">
            <a:extLst>
              <a:ext uri="{FF2B5EF4-FFF2-40B4-BE49-F238E27FC236}">
                <a16:creationId xmlns:a16="http://schemas.microsoft.com/office/drawing/2014/main" id="{C2C88BD3-EE2B-A0E1-E339-8C5CC29026E9}"/>
              </a:ext>
            </a:extLst>
          </p:cNvPr>
          <p:cNvCxnSpPr/>
          <p:nvPr/>
        </p:nvCxnSpPr>
        <p:spPr>
          <a:xfrm>
            <a:off x="836303" y="3093621"/>
            <a:ext cx="4180366" cy="0"/>
          </a:xfrm>
          <a:prstGeom prst="straightConnector1">
            <a:avLst/>
          </a:prstGeom>
          <a:ln>
            <a:solidFill>
              <a:srgbClr val="A4A8AB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a 13">
            <a:extLst>
              <a:ext uri="{FF2B5EF4-FFF2-40B4-BE49-F238E27FC236}">
                <a16:creationId xmlns:a16="http://schemas.microsoft.com/office/drawing/2014/main" id="{00606CC4-E381-8825-6265-D29E9FA83748}"/>
              </a:ext>
            </a:extLst>
          </p:cNvPr>
          <p:cNvGrpSpPr/>
          <p:nvPr/>
        </p:nvGrpSpPr>
        <p:grpSpPr>
          <a:xfrm>
            <a:off x="6952900" y="1822550"/>
            <a:ext cx="4400900" cy="2766875"/>
            <a:chOff x="6952900" y="1822550"/>
            <a:chExt cx="4400900" cy="2766875"/>
          </a:xfrm>
        </p:grpSpPr>
        <p:cxnSp>
          <p:nvCxnSpPr>
            <p:cNvPr id="76" name="Łącznik prosty ze strzałką 75">
              <a:extLst>
                <a:ext uri="{FF2B5EF4-FFF2-40B4-BE49-F238E27FC236}">
                  <a16:creationId xmlns:a16="http://schemas.microsoft.com/office/drawing/2014/main" id="{C18F4366-61E2-9617-C579-B160829216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52900" y="4580557"/>
              <a:ext cx="4400900" cy="8868"/>
            </a:xfrm>
            <a:prstGeom prst="straightConnector1">
              <a:avLst/>
            </a:prstGeom>
            <a:ln>
              <a:solidFill>
                <a:srgbClr val="A4A8AB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Łącznik prosty 9">
              <a:extLst>
                <a:ext uri="{FF2B5EF4-FFF2-40B4-BE49-F238E27FC236}">
                  <a16:creationId xmlns:a16="http://schemas.microsoft.com/office/drawing/2014/main" id="{089739A0-37DB-7395-8A8D-988B773F9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53800" y="1822550"/>
              <a:ext cx="0" cy="2766875"/>
            </a:xfrm>
            <a:prstGeom prst="line">
              <a:avLst/>
            </a:prstGeom>
            <a:ln>
              <a:solidFill>
                <a:srgbClr val="A4A8A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Łącznik prosty ze strzałką 23">
            <a:extLst>
              <a:ext uri="{FF2B5EF4-FFF2-40B4-BE49-F238E27FC236}">
                <a16:creationId xmlns:a16="http://schemas.microsoft.com/office/drawing/2014/main" id="{21226600-C855-1200-FF04-3165016DB0C2}"/>
              </a:ext>
            </a:extLst>
          </p:cNvPr>
          <p:cNvCxnSpPr/>
          <p:nvPr/>
        </p:nvCxnSpPr>
        <p:spPr>
          <a:xfrm>
            <a:off x="836303" y="2512170"/>
            <a:ext cx="4180366" cy="0"/>
          </a:xfrm>
          <a:prstGeom prst="straightConnector1">
            <a:avLst/>
          </a:prstGeom>
          <a:ln>
            <a:solidFill>
              <a:srgbClr val="A4A8AB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upa 31">
            <a:extLst>
              <a:ext uri="{FF2B5EF4-FFF2-40B4-BE49-F238E27FC236}">
                <a16:creationId xmlns:a16="http://schemas.microsoft.com/office/drawing/2014/main" id="{5E5CAB31-F5BB-AB7C-22D3-1E9FE641D93C}"/>
              </a:ext>
            </a:extLst>
          </p:cNvPr>
          <p:cNvGrpSpPr/>
          <p:nvPr/>
        </p:nvGrpSpPr>
        <p:grpSpPr>
          <a:xfrm>
            <a:off x="6709144" y="4843654"/>
            <a:ext cx="4644656" cy="977795"/>
            <a:chOff x="6709144" y="4843654"/>
            <a:chExt cx="4644656" cy="977795"/>
          </a:xfrm>
        </p:grpSpPr>
        <p:cxnSp>
          <p:nvCxnSpPr>
            <p:cNvPr id="26" name="Łącznik prosty 25">
              <a:extLst>
                <a:ext uri="{FF2B5EF4-FFF2-40B4-BE49-F238E27FC236}">
                  <a16:creationId xmlns:a16="http://schemas.microsoft.com/office/drawing/2014/main" id="{7DBAD6B5-EBFB-A124-9B96-2AC163920347}"/>
                </a:ext>
              </a:extLst>
            </p:cNvPr>
            <p:cNvCxnSpPr>
              <a:cxnSpLocks/>
            </p:cNvCxnSpPr>
            <p:nvPr/>
          </p:nvCxnSpPr>
          <p:spPr>
            <a:xfrm>
              <a:off x="6709144" y="5821449"/>
              <a:ext cx="4644656" cy="0"/>
            </a:xfrm>
            <a:prstGeom prst="line">
              <a:avLst/>
            </a:prstGeom>
            <a:ln>
              <a:solidFill>
                <a:srgbClr val="A4A8A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Łącznik prosty ze strzałką 29">
              <a:extLst>
                <a:ext uri="{FF2B5EF4-FFF2-40B4-BE49-F238E27FC236}">
                  <a16:creationId xmlns:a16="http://schemas.microsoft.com/office/drawing/2014/main" id="{82AB997C-C450-E692-C41A-1934306660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09144" y="4843654"/>
              <a:ext cx="0" cy="977795"/>
            </a:xfrm>
            <a:prstGeom prst="straightConnector1">
              <a:avLst/>
            </a:prstGeom>
            <a:ln>
              <a:solidFill>
                <a:srgbClr val="A4A8AB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6018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29106C-DF6F-47D5-BBAD-BF35A19BF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87012"/>
            <a:ext cx="10515600" cy="669852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Jak przygotować się do spotkania - powitanie 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B0C824B9-820E-3B5C-6C1E-018A2A3ABF47}"/>
              </a:ext>
            </a:extLst>
          </p:cNvPr>
          <p:cNvSpPr txBox="1"/>
          <p:nvPr/>
        </p:nvSpPr>
        <p:spPr>
          <a:xfrm>
            <a:off x="914557" y="2318296"/>
            <a:ext cx="10362885" cy="4539704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>
              <a:spcAft>
                <a:spcPts val="600"/>
              </a:spcAft>
            </a:pPr>
            <a:r>
              <a:rPr lang="pl-PL" sz="1600" b="1" dirty="0">
                <a:latin typeface="+mj-lt"/>
              </a:rPr>
              <a:t>Pozdrowienie. Kto kogo pierwszy pozdrawia?</a:t>
            </a:r>
          </a:p>
          <a:p>
            <a:pPr marL="285750" indent="-2857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Młodszy – starszego</a:t>
            </a:r>
          </a:p>
          <a:p>
            <a:pPr marL="285750" indent="-2857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Mężczyzna – kobietę</a:t>
            </a:r>
          </a:p>
          <a:p>
            <a:pPr marL="285750" indent="-2857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Pracownik – przełożonego</a:t>
            </a:r>
          </a:p>
          <a:p>
            <a:pPr marL="285750" indent="-2857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Osoba w samochodzie – osobę idącą</a:t>
            </a:r>
          </a:p>
          <a:p>
            <a:pPr marL="285750" indent="-2857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Idący – stojącego</a:t>
            </a:r>
          </a:p>
          <a:p>
            <a:pPr marL="285750" indent="-2857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Wchodzący – osoby już obecne w pomieszczeniu</a:t>
            </a:r>
          </a:p>
          <a:p>
            <a:pPr marL="285750" indent="-2857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Szef, przełożony wchodząc do biura firmy pierwszy pozdrawia pracowników</a:t>
            </a:r>
          </a:p>
          <a:p>
            <a:pPr marL="285750" indent="-28575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pl-PL" sz="1600" dirty="0">
              <a:latin typeface="+mj-lt"/>
            </a:endParaRP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None/>
            </a:pPr>
            <a:endParaRPr lang="pl-PL" altLang="pl-PL" sz="1600" b="1" dirty="0">
              <a:latin typeface="+mj-lt"/>
            </a:endParaRP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None/>
            </a:pPr>
            <a:endParaRPr lang="pl-PL" altLang="pl-PL" sz="1600" b="1" dirty="0">
              <a:latin typeface="+mj-lt"/>
            </a:endParaRP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None/>
            </a:pPr>
            <a:endParaRPr lang="pl-PL" altLang="pl-PL" sz="1600" b="1" dirty="0">
              <a:latin typeface="+mj-lt"/>
            </a:endParaRP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None/>
            </a:pPr>
            <a:endParaRPr lang="pl-PL" altLang="pl-PL" sz="1600" b="1" dirty="0">
              <a:latin typeface="+mj-lt"/>
            </a:endParaRP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None/>
            </a:pPr>
            <a:endParaRPr lang="pl-PL" altLang="pl-PL" sz="1600" b="1" dirty="0">
              <a:latin typeface="+mj-lt"/>
            </a:endParaRPr>
          </a:p>
          <a:p>
            <a:pPr indent="450850" eaLnBrk="1" hangingPunct="1">
              <a:spcAft>
                <a:spcPts val="600"/>
              </a:spcAft>
              <a:buFont typeface="Wingdings" panose="05000000000000000000" pitchFamily="2" charset="2"/>
              <a:buNone/>
            </a:pPr>
            <a:endParaRPr lang="pl-PL" altLang="pl-PL" sz="1600" b="1" dirty="0">
              <a:latin typeface="+mj-lt"/>
            </a:endParaRPr>
          </a:p>
          <a:p>
            <a:pPr marL="536575" eaLnBrk="1" hangingPunct="1"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pl-PL" altLang="pl-PL" sz="1600" b="1" dirty="0">
                <a:latin typeface="+mj-lt"/>
              </a:rPr>
              <a:t>Osoby:</a:t>
            </a:r>
          </a:p>
          <a:p>
            <a:pPr marL="536575" eaLnBrk="1" hangingPunct="1"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pl-PL" altLang="pl-PL" sz="1600" dirty="0">
                <a:latin typeface="+mj-lt"/>
              </a:rPr>
              <a:t>Niższe rangą - wstają do powitania</a:t>
            </a:r>
          </a:p>
          <a:p>
            <a:pPr marL="536575" eaLnBrk="1" hangingPunct="1"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pl-PL" altLang="pl-PL" sz="1600" dirty="0">
                <a:latin typeface="+mj-lt"/>
              </a:rPr>
              <a:t>Równorzędne – unoszą się</a:t>
            </a:r>
          </a:p>
          <a:p>
            <a:pPr marL="536575" eaLnBrk="1" hangingPunct="1"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pl-PL" altLang="pl-PL" sz="1600" dirty="0">
                <a:latin typeface="+mj-lt"/>
              </a:rPr>
              <a:t>Wyższe rangą – siedzą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endParaRPr lang="pl-PL" sz="1600" dirty="0">
              <a:latin typeface="+mj-lt"/>
            </a:endParaRPr>
          </a:p>
        </p:txBody>
      </p:sp>
      <p:cxnSp>
        <p:nvCxnSpPr>
          <p:cNvPr id="4" name="Łącznik prosty 3">
            <a:extLst>
              <a:ext uri="{FF2B5EF4-FFF2-40B4-BE49-F238E27FC236}">
                <a16:creationId xmlns:a16="http://schemas.microsoft.com/office/drawing/2014/main" id="{CCE7E98F-1828-8DD3-ECEE-18C6EF4B9A49}"/>
              </a:ext>
            </a:extLst>
          </p:cNvPr>
          <p:cNvCxnSpPr>
            <a:cxnSpLocks/>
          </p:cNvCxnSpPr>
          <p:nvPr/>
        </p:nvCxnSpPr>
        <p:spPr>
          <a:xfrm flipH="1">
            <a:off x="6095999" y="2196852"/>
            <a:ext cx="1" cy="3339554"/>
          </a:xfrm>
          <a:prstGeom prst="line">
            <a:avLst/>
          </a:prstGeom>
          <a:ln w="28575">
            <a:solidFill>
              <a:srgbClr val="B01E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387002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 PAIH</Template>
  <TotalTime>5746</TotalTime>
  <Words>1707</Words>
  <Application>Microsoft Office PowerPoint</Application>
  <PresentationFormat>Panoramiczny</PresentationFormat>
  <Paragraphs>203</Paragraphs>
  <Slides>18</Slides>
  <Notes>7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Motyw pakietu Office</vt:lpstr>
      <vt:lpstr>AKADEMIA BIZNESU  Matchmaking &amp; Networking Podręcznik</vt:lpstr>
      <vt:lpstr>Czego dowiesz się z manuala? </vt:lpstr>
      <vt:lpstr> CZĘŚĆ PIERWSZA Matchmaking &amp; Networking w eksporcie - wiedza podstawowa</vt:lpstr>
      <vt:lpstr>Matchmaking &amp; Networking w eksporcie – podstawowe cele</vt:lpstr>
      <vt:lpstr>Nawiązywanie kontaktów z potencjalnymi kontrahentami</vt:lpstr>
      <vt:lpstr>Targi i misje, wydarzenia branżowe  jako okazja do matchmakingu &amp; networkingu</vt:lpstr>
      <vt:lpstr>Zapobieganie oszustwom poprzez weryfikację kontrahenta</vt:lpstr>
      <vt:lpstr>Przygotowanie do prezentacji oferty: podstawowe informacje o firmie</vt:lpstr>
      <vt:lpstr>Jak przygotować się do spotkania - powitanie </vt:lpstr>
      <vt:lpstr>Jak przygotować się do spotkania - wizytówki</vt:lpstr>
      <vt:lpstr> CZĘŚĆ DRUGA Matchmaking &amp; Networking w programie „Mój biznes za granicą” </vt:lpstr>
      <vt:lpstr>Przykładowy schemat</vt:lpstr>
      <vt:lpstr>Przykładowa agenda</vt:lpstr>
      <vt:lpstr>Przykładowa agenda</vt:lpstr>
      <vt:lpstr>Prezentacja programu PowerPoint</vt:lpstr>
      <vt:lpstr>Korzyści z udziału w Matchmakingu &amp; Networkingu dla MŚP</vt:lpstr>
      <vt:lpstr>Dziękuję za uwagę!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Strategia eksportowa produktów i usług wraz  z elementami modelu biznesowego</dc:title>
  <dc:creator>Danuta Sulowska</dc:creator>
  <cp:lastModifiedBy>Marlena Achinger</cp:lastModifiedBy>
  <cp:revision>46</cp:revision>
  <dcterms:modified xsi:type="dcterms:W3CDTF">2024-01-24T12:11:10Z</dcterms:modified>
</cp:coreProperties>
</file>