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331" r:id="rId3"/>
    <p:sldId id="332" r:id="rId4"/>
    <p:sldId id="365" r:id="rId5"/>
    <p:sldId id="335" r:id="rId6"/>
    <p:sldId id="357" r:id="rId7"/>
    <p:sldId id="356" r:id="rId8"/>
    <p:sldId id="337" r:id="rId9"/>
    <p:sldId id="346" r:id="rId10"/>
    <p:sldId id="360" r:id="rId11"/>
    <p:sldId id="339" r:id="rId12"/>
    <p:sldId id="350" r:id="rId13"/>
    <p:sldId id="351" r:id="rId14"/>
    <p:sldId id="340" r:id="rId15"/>
    <p:sldId id="361" r:id="rId16"/>
    <p:sldId id="345" r:id="rId17"/>
    <p:sldId id="341" r:id="rId18"/>
    <p:sldId id="342" r:id="rId19"/>
    <p:sldId id="343" r:id="rId20"/>
    <p:sldId id="344" r:id="rId21"/>
    <p:sldId id="347" r:id="rId22"/>
    <p:sldId id="348" r:id="rId23"/>
    <p:sldId id="349" r:id="rId24"/>
    <p:sldId id="362" r:id="rId25"/>
    <p:sldId id="353" r:id="rId26"/>
    <p:sldId id="312" r:id="rId27"/>
    <p:sldId id="363" r:id="rId28"/>
    <p:sldId id="257" r:id="rId29"/>
    <p:sldId id="258" r:id="rId30"/>
    <p:sldId id="259" r:id="rId31"/>
    <p:sldId id="260" r:id="rId32"/>
    <p:sldId id="261" r:id="rId33"/>
    <p:sldId id="262" r:id="rId34"/>
    <p:sldId id="354" r:id="rId35"/>
    <p:sldId id="265" r:id="rId36"/>
    <p:sldId id="264" r:id="rId37"/>
    <p:sldId id="266" r:id="rId38"/>
    <p:sldId id="268" r:id="rId39"/>
    <p:sldId id="269" r:id="rId40"/>
    <p:sldId id="359" r:id="rId41"/>
    <p:sldId id="271" r:id="rId42"/>
    <p:sldId id="314" r:id="rId43"/>
    <p:sldId id="280" r:id="rId44"/>
    <p:sldId id="284" r:id="rId45"/>
    <p:sldId id="364" r:id="rId46"/>
    <p:sldId id="368" r:id="rId47"/>
    <p:sldId id="283" r:id="rId48"/>
    <p:sldId id="333" r:id="rId4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DB74B3-A1F0-743C-8767-28194DC52D27}" name="Ewelina Badziak" initials="EB" userId="S::ewelina.badziak@paih.gov.pl::f116c803-58d8-412c-bd40-a365c019de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B45"/>
    <a:srgbClr val="B01E28"/>
    <a:srgbClr val="A4A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 autoAdjust="0"/>
    <p:restoredTop sz="93792" autoAdjust="0"/>
  </p:normalViewPr>
  <p:slideViewPr>
    <p:cSldViewPr snapToGrid="0">
      <p:cViewPr varScale="1">
        <p:scale>
          <a:sx n="79" d="100"/>
          <a:sy n="79" d="100"/>
        </p:scale>
        <p:origin x="106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6D536-986A-465C-A830-12B5EBE07CD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09D269E-AE4F-422B-B808-104A7DDD3B3C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wartość produktu lub usługi </a:t>
          </a:r>
        </a:p>
      </dgm:t>
    </dgm:pt>
    <dgm:pt modelId="{F8D98BB4-0077-4A94-9EF5-79ACD2535263}" type="parTrans" cxnId="{C6C923EF-1B7D-46D6-AD4C-8BE25BD0DDBD}">
      <dgm:prSet/>
      <dgm:spPr/>
      <dgm:t>
        <a:bodyPr/>
        <a:lstStyle/>
        <a:p>
          <a:endParaRPr lang="pl-PL"/>
        </a:p>
      </dgm:t>
    </dgm:pt>
    <dgm:pt modelId="{ED9078C2-6D63-439A-A52A-E70095C33230}" type="sibTrans" cxnId="{C6C923EF-1B7D-46D6-AD4C-8BE25BD0DDBD}">
      <dgm:prSet/>
      <dgm:spPr/>
      <dgm:t>
        <a:bodyPr/>
        <a:lstStyle/>
        <a:p>
          <a:endParaRPr lang="pl-PL"/>
        </a:p>
      </dgm:t>
    </dgm:pt>
    <dgm:pt modelId="{24DF26A1-7DD9-4404-A83F-978F3A87E7D4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oznakowania eksportowego </a:t>
          </a:r>
        </a:p>
      </dgm:t>
    </dgm:pt>
    <dgm:pt modelId="{597776BE-6107-4645-928F-0FF2BAAF645B}" type="parTrans" cxnId="{D6C01C5D-E159-4E5D-ACF6-3D0EB1EB027D}">
      <dgm:prSet/>
      <dgm:spPr/>
      <dgm:t>
        <a:bodyPr/>
        <a:lstStyle/>
        <a:p>
          <a:endParaRPr lang="pl-PL"/>
        </a:p>
      </dgm:t>
    </dgm:pt>
    <dgm:pt modelId="{2B744626-1B54-4FF8-9EFE-32BE9B5427C0}" type="sibTrans" cxnId="{D6C01C5D-E159-4E5D-ACF6-3D0EB1EB027D}">
      <dgm:prSet/>
      <dgm:spPr/>
      <dgm:t>
        <a:bodyPr/>
        <a:lstStyle/>
        <a:p>
          <a:endParaRPr lang="pl-PL"/>
        </a:p>
      </dgm:t>
    </dgm:pt>
    <dgm:pt modelId="{A60BC2E4-DC72-4483-9464-EFC7A042316E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wymaganych certyfikatów </a:t>
          </a:r>
        </a:p>
      </dgm:t>
    </dgm:pt>
    <dgm:pt modelId="{9F802FE4-5DC6-4F04-9434-FC919095CE1E}" type="parTrans" cxnId="{63C9370D-E4DF-4BAC-B015-8393F17C245E}">
      <dgm:prSet/>
      <dgm:spPr/>
      <dgm:t>
        <a:bodyPr/>
        <a:lstStyle/>
        <a:p>
          <a:endParaRPr lang="pl-PL"/>
        </a:p>
      </dgm:t>
    </dgm:pt>
    <dgm:pt modelId="{04CC689F-4CC4-42EF-8E78-B344427E6A04}" type="sibTrans" cxnId="{63C9370D-E4DF-4BAC-B015-8393F17C245E}">
      <dgm:prSet/>
      <dgm:spPr/>
      <dgm:t>
        <a:bodyPr/>
        <a:lstStyle/>
        <a:p>
          <a:endParaRPr lang="pl-PL"/>
        </a:p>
      </dgm:t>
    </dgm:pt>
    <dgm:pt modelId="{E7E087BD-58F2-4F0D-A7CD-79D6127C400A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badania rynku </a:t>
          </a:r>
        </a:p>
      </dgm:t>
    </dgm:pt>
    <dgm:pt modelId="{0619B255-CEC7-47E9-AECD-5BF8E2AACF0C}" type="parTrans" cxnId="{D8082968-E4D7-4CD0-8C1A-3F6F33DD63C5}">
      <dgm:prSet/>
      <dgm:spPr/>
      <dgm:t>
        <a:bodyPr/>
        <a:lstStyle/>
        <a:p>
          <a:endParaRPr lang="pl-PL"/>
        </a:p>
      </dgm:t>
    </dgm:pt>
    <dgm:pt modelId="{6A0D9A98-7407-46AF-8F6C-B8C697C1BB6F}" type="sibTrans" cxnId="{D8082968-E4D7-4CD0-8C1A-3F6F33DD63C5}">
      <dgm:prSet/>
      <dgm:spPr/>
      <dgm:t>
        <a:bodyPr/>
        <a:lstStyle/>
        <a:p>
          <a:endParaRPr lang="pl-PL"/>
        </a:p>
      </dgm:t>
    </dgm:pt>
    <dgm:pt modelId="{CCF7A336-F919-4275-8860-17218A1A9AA7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marketing i reklama zagraniczna</a:t>
          </a:r>
        </a:p>
      </dgm:t>
    </dgm:pt>
    <dgm:pt modelId="{88F7B090-BAED-477C-B5E4-27DA3861AB8B}" type="parTrans" cxnId="{7D817CB1-DACE-4966-88B3-C0D1149C9BB4}">
      <dgm:prSet/>
      <dgm:spPr/>
      <dgm:t>
        <a:bodyPr/>
        <a:lstStyle/>
        <a:p>
          <a:endParaRPr lang="pl-PL"/>
        </a:p>
      </dgm:t>
    </dgm:pt>
    <dgm:pt modelId="{2CB05E5E-C3A3-483D-B81E-428518BE2EFB}" type="sibTrans" cxnId="{7D817CB1-DACE-4966-88B3-C0D1149C9BB4}">
      <dgm:prSet/>
      <dgm:spPr/>
      <dgm:t>
        <a:bodyPr/>
        <a:lstStyle/>
        <a:p>
          <a:endParaRPr lang="pl-PL"/>
        </a:p>
      </dgm:t>
    </dgm:pt>
    <dgm:pt modelId="{F84DE6B5-1555-4FF9-B03C-0EEA91A26E7C}" type="pres">
      <dgm:prSet presAssocID="{2DD6D536-986A-465C-A830-12B5EBE07CD7}" presName="linearFlow" presStyleCnt="0">
        <dgm:presLayoutVars>
          <dgm:dir/>
          <dgm:resizeHandles val="exact"/>
        </dgm:presLayoutVars>
      </dgm:prSet>
      <dgm:spPr/>
    </dgm:pt>
    <dgm:pt modelId="{FBB9AC6D-732A-47AD-8794-0CDAADDED74C}" type="pres">
      <dgm:prSet presAssocID="{309D269E-AE4F-422B-B808-104A7DDD3B3C}" presName="composite" presStyleCnt="0"/>
      <dgm:spPr/>
    </dgm:pt>
    <dgm:pt modelId="{56E8EA9C-023C-49F6-A93D-348FA9016271}" type="pres">
      <dgm:prSet presAssocID="{309D269E-AE4F-422B-B808-104A7DDD3B3C}" presName="imgShp" presStyleLbl="fgImgPlace1" presStyleIdx="0" presStyleCnt="5" custLinFactNeighborX="-55251" custLinFactNeighborY="-10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abłko z wypełnieniem pełnym"/>
        </a:ext>
      </dgm:extLst>
    </dgm:pt>
    <dgm:pt modelId="{A5600815-CD7C-4F32-80EA-AD0A99D8F82B}" type="pres">
      <dgm:prSet presAssocID="{309D269E-AE4F-422B-B808-104A7DDD3B3C}" presName="txShp" presStyleLbl="node1" presStyleIdx="0" presStyleCnt="5">
        <dgm:presLayoutVars>
          <dgm:bulletEnabled val="1"/>
        </dgm:presLayoutVars>
      </dgm:prSet>
      <dgm:spPr/>
    </dgm:pt>
    <dgm:pt modelId="{D5C92D52-57AE-4D52-9F73-8A749E7F3D33}" type="pres">
      <dgm:prSet presAssocID="{ED9078C2-6D63-439A-A52A-E70095C33230}" presName="spacing" presStyleCnt="0"/>
      <dgm:spPr/>
    </dgm:pt>
    <dgm:pt modelId="{0464235C-F39E-4593-88D6-10A752D640E4}" type="pres">
      <dgm:prSet presAssocID="{24DF26A1-7DD9-4404-A83F-978F3A87E7D4}" presName="composite" presStyleCnt="0"/>
      <dgm:spPr/>
    </dgm:pt>
    <dgm:pt modelId="{C248F2DC-7BB8-4287-947C-174692258A8E}" type="pres">
      <dgm:prSet presAssocID="{24DF26A1-7DD9-4404-A83F-978F3A87E7D4}" presName="imgShp" presStyleLbl="fgImgPlace1" presStyleIdx="1" presStyleCnt="5" custLinFactNeighborX="-61830" custLinFactNeighborY="-394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ześcian z wypełnieniem pełnym"/>
        </a:ext>
      </dgm:extLst>
    </dgm:pt>
    <dgm:pt modelId="{CE536D23-A6EA-4F81-88D8-BAADA721A370}" type="pres">
      <dgm:prSet presAssocID="{24DF26A1-7DD9-4404-A83F-978F3A87E7D4}" presName="txShp" presStyleLbl="node1" presStyleIdx="1" presStyleCnt="5">
        <dgm:presLayoutVars>
          <dgm:bulletEnabled val="1"/>
        </dgm:presLayoutVars>
      </dgm:prSet>
      <dgm:spPr/>
    </dgm:pt>
    <dgm:pt modelId="{040B6A26-80DD-4106-AE25-2CA1A3564F4C}" type="pres">
      <dgm:prSet presAssocID="{2B744626-1B54-4FF8-9EFE-32BE9B5427C0}" presName="spacing" presStyleCnt="0"/>
      <dgm:spPr/>
    </dgm:pt>
    <dgm:pt modelId="{D3D7EBB2-170F-4F9C-8E70-1F49F39A9A23}" type="pres">
      <dgm:prSet presAssocID="{A60BC2E4-DC72-4483-9464-EFC7A042316E}" presName="composite" presStyleCnt="0"/>
      <dgm:spPr/>
    </dgm:pt>
    <dgm:pt modelId="{A5FA24DF-4609-4D0A-9F8F-E192E6AF2B71}" type="pres">
      <dgm:prSet presAssocID="{A60BC2E4-DC72-4483-9464-EFC7A042316E}" presName="imgShp" presStyleLbl="fgImgPlace1" presStyleIdx="2" presStyleCnt="5" custLinFactNeighborX="-69723" custLinFactNeighborY="-755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sta kontrolna z wypełnieniem pełnym"/>
        </a:ext>
      </dgm:extLst>
    </dgm:pt>
    <dgm:pt modelId="{B5C048D8-E349-48B9-827D-CE259A771B66}" type="pres">
      <dgm:prSet presAssocID="{A60BC2E4-DC72-4483-9464-EFC7A042316E}" presName="txShp" presStyleLbl="node1" presStyleIdx="2" presStyleCnt="5">
        <dgm:presLayoutVars>
          <dgm:bulletEnabled val="1"/>
        </dgm:presLayoutVars>
      </dgm:prSet>
      <dgm:spPr/>
    </dgm:pt>
    <dgm:pt modelId="{C9D45355-3EE3-4726-8338-96D0AEDE6569}" type="pres">
      <dgm:prSet presAssocID="{04CC689F-4CC4-42EF-8E78-B344427E6A04}" presName="spacing" presStyleCnt="0"/>
      <dgm:spPr/>
    </dgm:pt>
    <dgm:pt modelId="{015EF7F4-332C-4EC4-A36E-E83AAAB5D3E4}" type="pres">
      <dgm:prSet presAssocID="{E7E087BD-58F2-4F0D-A7CD-79D6127C400A}" presName="composite" presStyleCnt="0"/>
      <dgm:spPr/>
    </dgm:pt>
    <dgm:pt modelId="{F8ABAF6C-949C-4D3F-BF88-86DAA0024935}" type="pres">
      <dgm:prSet presAssocID="{E7E087BD-58F2-4F0D-A7CD-79D6127C400A}" presName="imgShp" presStyleLbl="fgImgPlace1" presStyleIdx="3" presStyleCnt="5" custLinFactNeighborX="-77616" custLinFactNeighborY="-1184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fryka z wypełnieniem pełnym"/>
        </a:ext>
      </dgm:extLst>
    </dgm:pt>
    <dgm:pt modelId="{15B1197D-36C6-40DE-B1B0-E6015C3EC714}" type="pres">
      <dgm:prSet presAssocID="{E7E087BD-58F2-4F0D-A7CD-79D6127C400A}" presName="txShp" presStyleLbl="node1" presStyleIdx="3" presStyleCnt="5">
        <dgm:presLayoutVars>
          <dgm:bulletEnabled val="1"/>
        </dgm:presLayoutVars>
      </dgm:prSet>
      <dgm:spPr/>
    </dgm:pt>
    <dgm:pt modelId="{BB2723A9-8511-42E8-82C9-7113D1B6DC63}" type="pres">
      <dgm:prSet presAssocID="{6A0D9A98-7407-46AF-8F6C-B8C697C1BB6F}" presName="spacing" presStyleCnt="0"/>
      <dgm:spPr/>
    </dgm:pt>
    <dgm:pt modelId="{8EDEF057-2E7F-4B29-A14B-E6189871865C}" type="pres">
      <dgm:prSet presAssocID="{CCF7A336-F919-4275-8860-17218A1A9AA7}" presName="composite" presStyleCnt="0"/>
      <dgm:spPr/>
    </dgm:pt>
    <dgm:pt modelId="{6F005F1B-6D04-45D6-8F92-F189D09226D5}" type="pres">
      <dgm:prSet presAssocID="{CCF7A336-F919-4275-8860-17218A1A9AA7}" presName="imgShp" presStyleLbl="fgImgPlace1" presStyleIdx="4" presStyleCnt="5" custLinFactNeighborX="-57883" custLinFactNeighborY="104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ieża telefonii komórkowej z wypełnieniem pełnym"/>
        </a:ext>
      </dgm:extLst>
    </dgm:pt>
    <dgm:pt modelId="{1165B5D7-A8BC-4013-80FC-B21B8DBB9F5D}" type="pres">
      <dgm:prSet presAssocID="{CCF7A336-F919-4275-8860-17218A1A9AA7}" presName="txShp" presStyleLbl="node1" presStyleIdx="4" presStyleCnt="5" custLinFactNeighborX="-564" custLinFactNeighborY="-3027">
        <dgm:presLayoutVars>
          <dgm:bulletEnabled val="1"/>
        </dgm:presLayoutVars>
      </dgm:prSet>
      <dgm:spPr/>
    </dgm:pt>
  </dgm:ptLst>
  <dgm:cxnLst>
    <dgm:cxn modelId="{63C9370D-E4DF-4BAC-B015-8393F17C245E}" srcId="{2DD6D536-986A-465C-A830-12B5EBE07CD7}" destId="{A60BC2E4-DC72-4483-9464-EFC7A042316E}" srcOrd="2" destOrd="0" parTransId="{9F802FE4-5DC6-4F04-9434-FC919095CE1E}" sibTransId="{04CC689F-4CC4-42EF-8E78-B344427E6A04}"/>
    <dgm:cxn modelId="{31EDA021-AF37-4D5B-A75B-7CC0CD029816}" type="presOf" srcId="{24DF26A1-7DD9-4404-A83F-978F3A87E7D4}" destId="{CE536D23-A6EA-4F81-88D8-BAADA721A370}" srcOrd="0" destOrd="0" presId="urn:microsoft.com/office/officeart/2005/8/layout/vList3"/>
    <dgm:cxn modelId="{D6C01C5D-E159-4E5D-ACF6-3D0EB1EB027D}" srcId="{2DD6D536-986A-465C-A830-12B5EBE07CD7}" destId="{24DF26A1-7DD9-4404-A83F-978F3A87E7D4}" srcOrd="1" destOrd="0" parTransId="{597776BE-6107-4645-928F-0FF2BAAF645B}" sibTransId="{2B744626-1B54-4FF8-9EFE-32BE9B5427C0}"/>
    <dgm:cxn modelId="{D8082968-E4D7-4CD0-8C1A-3F6F33DD63C5}" srcId="{2DD6D536-986A-465C-A830-12B5EBE07CD7}" destId="{E7E087BD-58F2-4F0D-A7CD-79D6127C400A}" srcOrd="3" destOrd="0" parTransId="{0619B255-CEC7-47E9-AECD-5BF8E2AACF0C}" sibTransId="{6A0D9A98-7407-46AF-8F6C-B8C697C1BB6F}"/>
    <dgm:cxn modelId="{C2AFA06F-0598-4860-86FC-3F5E634862E6}" type="presOf" srcId="{309D269E-AE4F-422B-B808-104A7DDD3B3C}" destId="{A5600815-CD7C-4F32-80EA-AD0A99D8F82B}" srcOrd="0" destOrd="0" presId="urn:microsoft.com/office/officeart/2005/8/layout/vList3"/>
    <dgm:cxn modelId="{D42A5681-AA65-47B1-B588-927613A66120}" type="presOf" srcId="{CCF7A336-F919-4275-8860-17218A1A9AA7}" destId="{1165B5D7-A8BC-4013-80FC-B21B8DBB9F5D}" srcOrd="0" destOrd="0" presId="urn:microsoft.com/office/officeart/2005/8/layout/vList3"/>
    <dgm:cxn modelId="{7D817CB1-DACE-4966-88B3-C0D1149C9BB4}" srcId="{2DD6D536-986A-465C-A830-12B5EBE07CD7}" destId="{CCF7A336-F919-4275-8860-17218A1A9AA7}" srcOrd="4" destOrd="0" parTransId="{88F7B090-BAED-477C-B5E4-27DA3861AB8B}" sibTransId="{2CB05E5E-C3A3-483D-B81E-428518BE2EFB}"/>
    <dgm:cxn modelId="{938B90B3-7CDA-4D8D-967B-A127E775D578}" type="presOf" srcId="{A60BC2E4-DC72-4483-9464-EFC7A042316E}" destId="{B5C048D8-E349-48B9-827D-CE259A771B66}" srcOrd="0" destOrd="0" presId="urn:microsoft.com/office/officeart/2005/8/layout/vList3"/>
    <dgm:cxn modelId="{63343EC0-CC0A-46CB-94DE-ED69AE5C74E4}" type="presOf" srcId="{E7E087BD-58F2-4F0D-A7CD-79D6127C400A}" destId="{15B1197D-36C6-40DE-B1B0-E6015C3EC714}" srcOrd="0" destOrd="0" presId="urn:microsoft.com/office/officeart/2005/8/layout/vList3"/>
    <dgm:cxn modelId="{C6C923EF-1B7D-46D6-AD4C-8BE25BD0DDBD}" srcId="{2DD6D536-986A-465C-A830-12B5EBE07CD7}" destId="{309D269E-AE4F-422B-B808-104A7DDD3B3C}" srcOrd="0" destOrd="0" parTransId="{F8D98BB4-0077-4A94-9EF5-79ACD2535263}" sibTransId="{ED9078C2-6D63-439A-A52A-E70095C33230}"/>
    <dgm:cxn modelId="{E53F80FE-2C12-40CA-91FF-05B87D712D3F}" type="presOf" srcId="{2DD6D536-986A-465C-A830-12B5EBE07CD7}" destId="{F84DE6B5-1555-4FF9-B03C-0EEA91A26E7C}" srcOrd="0" destOrd="0" presId="urn:microsoft.com/office/officeart/2005/8/layout/vList3"/>
    <dgm:cxn modelId="{F34BB622-B6E3-4E13-9B31-D3B420444EBC}" type="presParOf" srcId="{F84DE6B5-1555-4FF9-B03C-0EEA91A26E7C}" destId="{FBB9AC6D-732A-47AD-8794-0CDAADDED74C}" srcOrd="0" destOrd="0" presId="urn:microsoft.com/office/officeart/2005/8/layout/vList3"/>
    <dgm:cxn modelId="{9C7A2DAF-1634-4E42-B826-8AC08740D8B7}" type="presParOf" srcId="{FBB9AC6D-732A-47AD-8794-0CDAADDED74C}" destId="{56E8EA9C-023C-49F6-A93D-348FA9016271}" srcOrd="0" destOrd="0" presId="urn:microsoft.com/office/officeart/2005/8/layout/vList3"/>
    <dgm:cxn modelId="{805C321E-18C0-4CC8-A3A1-8D76D54E413A}" type="presParOf" srcId="{FBB9AC6D-732A-47AD-8794-0CDAADDED74C}" destId="{A5600815-CD7C-4F32-80EA-AD0A99D8F82B}" srcOrd="1" destOrd="0" presId="urn:microsoft.com/office/officeart/2005/8/layout/vList3"/>
    <dgm:cxn modelId="{E2E7A59E-05E3-4298-92C0-4BA2546A7B8A}" type="presParOf" srcId="{F84DE6B5-1555-4FF9-B03C-0EEA91A26E7C}" destId="{D5C92D52-57AE-4D52-9F73-8A749E7F3D33}" srcOrd="1" destOrd="0" presId="urn:microsoft.com/office/officeart/2005/8/layout/vList3"/>
    <dgm:cxn modelId="{5567424A-5F0E-4CB2-AF81-A535CE088ECD}" type="presParOf" srcId="{F84DE6B5-1555-4FF9-B03C-0EEA91A26E7C}" destId="{0464235C-F39E-4593-88D6-10A752D640E4}" srcOrd="2" destOrd="0" presId="urn:microsoft.com/office/officeart/2005/8/layout/vList3"/>
    <dgm:cxn modelId="{52FDD362-FC62-407B-A4E4-B9F468491420}" type="presParOf" srcId="{0464235C-F39E-4593-88D6-10A752D640E4}" destId="{C248F2DC-7BB8-4287-947C-174692258A8E}" srcOrd="0" destOrd="0" presId="urn:microsoft.com/office/officeart/2005/8/layout/vList3"/>
    <dgm:cxn modelId="{5135BB5C-36AF-4046-8CFD-BF2CE286F775}" type="presParOf" srcId="{0464235C-F39E-4593-88D6-10A752D640E4}" destId="{CE536D23-A6EA-4F81-88D8-BAADA721A370}" srcOrd="1" destOrd="0" presId="urn:microsoft.com/office/officeart/2005/8/layout/vList3"/>
    <dgm:cxn modelId="{CB766C22-144A-4508-9CE9-C85CC8090C76}" type="presParOf" srcId="{F84DE6B5-1555-4FF9-B03C-0EEA91A26E7C}" destId="{040B6A26-80DD-4106-AE25-2CA1A3564F4C}" srcOrd="3" destOrd="0" presId="urn:microsoft.com/office/officeart/2005/8/layout/vList3"/>
    <dgm:cxn modelId="{F35BC33A-2C5C-4609-9D49-3067AB03DC2E}" type="presParOf" srcId="{F84DE6B5-1555-4FF9-B03C-0EEA91A26E7C}" destId="{D3D7EBB2-170F-4F9C-8E70-1F49F39A9A23}" srcOrd="4" destOrd="0" presId="urn:microsoft.com/office/officeart/2005/8/layout/vList3"/>
    <dgm:cxn modelId="{BCF3D51D-C780-41BD-8A1D-A0E42AD65A6B}" type="presParOf" srcId="{D3D7EBB2-170F-4F9C-8E70-1F49F39A9A23}" destId="{A5FA24DF-4609-4D0A-9F8F-E192E6AF2B71}" srcOrd="0" destOrd="0" presId="urn:microsoft.com/office/officeart/2005/8/layout/vList3"/>
    <dgm:cxn modelId="{415BFFE9-85BB-44BC-BFEC-086FD596A8B0}" type="presParOf" srcId="{D3D7EBB2-170F-4F9C-8E70-1F49F39A9A23}" destId="{B5C048D8-E349-48B9-827D-CE259A771B66}" srcOrd="1" destOrd="0" presId="urn:microsoft.com/office/officeart/2005/8/layout/vList3"/>
    <dgm:cxn modelId="{D5F41355-F41E-466F-9E03-24303DF8D32C}" type="presParOf" srcId="{F84DE6B5-1555-4FF9-B03C-0EEA91A26E7C}" destId="{C9D45355-3EE3-4726-8338-96D0AEDE6569}" srcOrd="5" destOrd="0" presId="urn:microsoft.com/office/officeart/2005/8/layout/vList3"/>
    <dgm:cxn modelId="{72363D84-0EF4-4397-B882-DAB9779C1203}" type="presParOf" srcId="{F84DE6B5-1555-4FF9-B03C-0EEA91A26E7C}" destId="{015EF7F4-332C-4EC4-A36E-E83AAAB5D3E4}" srcOrd="6" destOrd="0" presId="urn:microsoft.com/office/officeart/2005/8/layout/vList3"/>
    <dgm:cxn modelId="{2A475164-58A5-491F-8EC6-4947FDF795F8}" type="presParOf" srcId="{015EF7F4-332C-4EC4-A36E-E83AAAB5D3E4}" destId="{F8ABAF6C-949C-4D3F-BF88-86DAA0024935}" srcOrd="0" destOrd="0" presId="urn:microsoft.com/office/officeart/2005/8/layout/vList3"/>
    <dgm:cxn modelId="{471D79CA-2A22-438C-A4EB-813E3E115BCD}" type="presParOf" srcId="{015EF7F4-332C-4EC4-A36E-E83AAAB5D3E4}" destId="{15B1197D-36C6-40DE-B1B0-E6015C3EC714}" srcOrd="1" destOrd="0" presId="urn:microsoft.com/office/officeart/2005/8/layout/vList3"/>
    <dgm:cxn modelId="{9962FC64-E87C-4FD3-9B09-32FEDE172FC4}" type="presParOf" srcId="{F84DE6B5-1555-4FF9-B03C-0EEA91A26E7C}" destId="{BB2723A9-8511-42E8-82C9-7113D1B6DC63}" srcOrd="7" destOrd="0" presId="urn:microsoft.com/office/officeart/2005/8/layout/vList3"/>
    <dgm:cxn modelId="{F738B786-DC17-40E2-889C-BFBD3074A59C}" type="presParOf" srcId="{F84DE6B5-1555-4FF9-B03C-0EEA91A26E7C}" destId="{8EDEF057-2E7F-4B29-A14B-E6189871865C}" srcOrd="8" destOrd="0" presId="urn:microsoft.com/office/officeart/2005/8/layout/vList3"/>
    <dgm:cxn modelId="{05ACA353-62B1-44E0-BB68-A8641146AFC1}" type="presParOf" srcId="{8EDEF057-2E7F-4B29-A14B-E6189871865C}" destId="{6F005F1B-6D04-45D6-8F92-F189D09226D5}" srcOrd="0" destOrd="0" presId="urn:microsoft.com/office/officeart/2005/8/layout/vList3"/>
    <dgm:cxn modelId="{F7FB36A1-EA6B-4A78-9CFF-7105FA220E99}" type="presParOf" srcId="{8EDEF057-2E7F-4B29-A14B-E6189871865C}" destId="{1165B5D7-A8BC-4013-80FC-B21B8DBB9F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D6D536-986A-465C-A830-12B5EBE07CD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63390A3-A243-4513-A029-C043A38E5CA9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transport lądowy / morski / lotniczy </a:t>
          </a:r>
        </a:p>
      </dgm:t>
    </dgm:pt>
    <dgm:pt modelId="{07C72DB8-02E6-49E7-B758-B3D050AD60FE}" type="parTrans" cxnId="{575CFDEF-465F-40E9-AEB0-8BFB693A5DD3}">
      <dgm:prSet/>
      <dgm:spPr/>
      <dgm:t>
        <a:bodyPr/>
        <a:lstStyle/>
        <a:p>
          <a:endParaRPr lang="pl-PL"/>
        </a:p>
      </dgm:t>
    </dgm:pt>
    <dgm:pt modelId="{69423A54-E984-43DE-97AE-4E0ED59D0397}" type="sibTrans" cxnId="{575CFDEF-465F-40E9-AEB0-8BFB693A5DD3}">
      <dgm:prSet/>
      <dgm:spPr/>
      <dgm:t>
        <a:bodyPr/>
        <a:lstStyle/>
        <a:p>
          <a:endParaRPr lang="pl-PL"/>
        </a:p>
      </dgm:t>
    </dgm:pt>
    <dgm:pt modelId="{4D493C4E-95E0-4638-8301-9911F59857CA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obsługi celnej </a:t>
          </a:r>
        </a:p>
      </dgm:t>
    </dgm:pt>
    <dgm:pt modelId="{C6E180E1-AD85-4636-8C20-BF1D23FFAEDD}" type="parTrans" cxnId="{11C47DA9-8C08-448F-BB9F-B03BFCBF792A}">
      <dgm:prSet/>
      <dgm:spPr/>
      <dgm:t>
        <a:bodyPr/>
        <a:lstStyle/>
        <a:p>
          <a:endParaRPr lang="pl-PL"/>
        </a:p>
      </dgm:t>
    </dgm:pt>
    <dgm:pt modelId="{646EF329-6110-49A5-943D-5E533388EE03}" type="sibTrans" cxnId="{11C47DA9-8C08-448F-BB9F-B03BFCBF792A}">
      <dgm:prSet/>
      <dgm:spPr/>
      <dgm:t>
        <a:bodyPr/>
        <a:lstStyle/>
        <a:p>
          <a:endParaRPr lang="pl-PL"/>
        </a:p>
      </dgm:t>
    </dgm:pt>
    <dgm:pt modelId="{B2A810EA-7543-4FE2-8273-983AD21EE9CD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przygotowania dokumentacji eksportowej </a:t>
          </a:r>
        </a:p>
      </dgm:t>
    </dgm:pt>
    <dgm:pt modelId="{FC5A3D5C-5C31-43DC-9E5A-7D86E5B82745}" type="parTrans" cxnId="{0ACDBC9D-DB9B-42C5-962F-81A67A46A2C0}">
      <dgm:prSet/>
      <dgm:spPr/>
      <dgm:t>
        <a:bodyPr/>
        <a:lstStyle/>
        <a:p>
          <a:endParaRPr lang="pl-PL"/>
        </a:p>
      </dgm:t>
    </dgm:pt>
    <dgm:pt modelId="{85A36D2C-A17D-4E71-B079-F85C0E96DF1A}" type="sibTrans" cxnId="{0ACDBC9D-DB9B-42C5-962F-81A67A46A2C0}">
      <dgm:prSet/>
      <dgm:spPr/>
      <dgm:t>
        <a:bodyPr/>
        <a:lstStyle/>
        <a:p>
          <a:endParaRPr lang="pl-PL"/>
        </a:p>
      </dgm:t>
    </dgm:pt>
    <dgm:pt modelId="{F8E93BAE-ABA7-4FF7-B994-866CEE6FA82C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instrumentów finansowych </a:t>
          </a:r>
        </a:p>
      </dgm:t>
    </dgm:pt>
    <dgm:pt modelId="{F9DA1B03-BB1C-4A67-8EF9-A71753782525}" type="parTrans" cxnId="{F4DAAA6F-98C8-43BD-834E-1D21755B844C}">
      <dgm:prSet/>
      <dgm:spPr/>
      <dgm:t>
        <a:bodyPr/>
        <a:lstStyle/>
        <a:p>
          <a:endParaRPr lang="pl-PL"/>
        </a:p>
      </dgm:t>
    </dgm:pt>
    <dgm:pt modelId="{D0DB6C43-93B0-4147-9FA7-ABC180AF1013}" type="sibTrans" cxnId="{F4DAAA6F-98C8-43BD-834E-1D21755B844C}">
      <dgm:prSet/>
      <dgm:spPr/>
      <dgm:t>
        <a:bodyPr/>
        <a:lstStyle/>
        <a:p>
          <a:endParaRPr lang="pl-PL"/>
        </a:p>
      </dgm:t>
    </dgm:pt>
    <dgm:pt modelId="{411C87AA-3A6E-4029-93C5-FCF26C06E0A0}">
      <dgm:prSet custT="1"/>
      <dgm:spPr>
        <a:solidFill>
          <a:srgbClr val="C34B45"/>
        </a:solidFill>
      </dgm:spPr>
      <dgm:t>
        <a:bodyPr/>
        <a:lstStyle/>
        <a:p>
          <a:r>
            <a:rPr lang="pl-PL" sz="2000" dirty="0"/>
            <a:t>koszty ubezpieczenia</a:t>
          </a:r>
        </a:p>
      </dgm:t>
    </dgm:pt>
    <dgm:pt modelId="{212CF4D3-FA4E-4B37-9B13-BA8D47530B07}" type="parTrans" cxnId="{18ED48F7-E618-4790-A9CC-BC3B6CA71AAE}">
      <dgm:prSet/>
      <dgm:spPr/>
      <dgm:t>
        <a:bodyPr/>
        <a:lstStyle/>
        <a:p>
          <a:endParaRPr lang="pl-PL"/>
        </a:p>
      </dgm:t>
    </dgm:pt>
    <dgm:pt modelId="{08BB8ABC-54AE-4B7B-A895-F0EEA3CE44C7}" type="sibTrans" cxnId="{18ED48F7-E618-4790-A9CC-BC3B6CA71AAE}">
      <dgm:prSet/>
      <dgm:spPr/>
      <dgm:t>
        <a:bodyPr/>
        <a:lstStyle/>
        <a:p>
          <a:endParaRPr lang="pl-PL"/>
        </a:p>
      </dgm:t>
    </dgm:pt>
    <dgm:pt modelId="{F84DE6B5-1555-4FF9-B03C-0EEA91A26E7C}" type="pres">
      <dgm:prSet presAssocID="{2DD6D536-986A-465C-A830-12B5EBE07CD7}" presName="linearFlow" presStyleCnt="0">
        <dgm:presLayoutVars>
          <dgm:dir/>
          <dgm:resizeHandles val="exact"/>
        </dgm:presLayoutVars>
      </dgm:prSet>
      <dgm:spPr/>
    </dgm:pt>
    <dgm:pt modelId="{FD50017A-06EA-4125-990F-7F36576329A9}" type="pres">
      <dgm:prSet presAssocID="{A63390A3-A243-4513-A029-C043A38E5CA9}" presName="composite" presStyleCnt="0"/>
      <dgm:spPr/>
    </dgm:pt>
    <dgm:pt modelId="{E9629C2D-8B8B-4836-9DF5-092D6E4270D5}" type="pres">
      <dgm:prSet presAssocID="{A63390A3-A243-4513-A029-C043A38E5CA9}" presName="imgShp" presStyleLbl="fgImgPlace1" presStyleIdx="0" presStyleCnt="5" custLinFactNeighborX="-43412" custLinFactNeighborY="-10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atek wycieczkowy z wypełnieniem pełnym"/>
        </a:ext>
      </dgm:extLst>
    </dgm:pt>
    <dgm:pt modelId="{42F8B2EA-2F4A-46DB-A415-EABF0AEE9586}" type="pres">
      <dgm:prSet presAssocID="{A63390A3-A243-4513-A029-C043A38E5CA9}" presName="txShp" presStyleLbl="node1" presStyleIdx="0" presStyleCnt="5" custLinFactNeighborX="393" custLinFactNeighborY="-104">
        <dgm:presLayoutVars>
          <dgm:bulletEnabled val="1"/>
        </dgm:presLayoutVars>
      </dgm:prSet>
      <dgm:spPr/>
    </dgm:pt>
    <dgm:pt modelId="{FA4A6ACE-1C15-4CA2-9242-004F5EC90D42}" type="pres">
      <dgm:prSet presAssocID="{69423A54-E984-43DE-97AE-4E0ED59D0397}" presName="spacing" presStyleCnt="0"/>
      <dgm:spPr/>
    </dgm:pt>
    <dgm:pt modelId="{FC0AB5F7-50E6-4AB2-867B-C8377F217B45}" type="pres">
      <dgm:prSet presAssocID="{4D493C4E-95E0-4638-8301-9911F59857CA}" presName="composite" presStyleCnt="0"/>
      <dgm:spPr/>
    </dgm:pt>
    <dgm:pt modelId="{B3011E3D-4E3E-465E-8FCE-C27B07A477F0}" type="pres">
      <dgm:prSet presAssocID="{4D493C4E-95E0-4638-8301-9911F59857CA}" presName="imgShp" presStyleLbl="fgImgPlace1" presStyleIdx="1" presStyleCnt="5" custLinFactNeighborX="-49990" custLinFactNeighborY="-920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Średniowieczna wieża z wypełnieniem pełnym"/>
        </a:ext>
      </dgm:extLst>
    </dgm:pt>
    <dgm:pt modelId="{913295C5-19EC-4B0B-8A42-750DD5810A7D}" type="pres">
      <dgm:prSet presAssocID="{4D493C4E-95E0-4638-8301-9911F59857CA}" presName="txShp" presStyleLbl="node1" presStyleIdx="1" presStyleCnt="5">
        <dgm:presLayoutVars>
          <dgm:bulletEnabled val="1"/>
        </dgm:presLayoutVars>
      </dgm:prSet>
      <dgm:spPr/>
    </dgm:pt>
    <dgm:pt modelId="{5238D85C-E129-42C3-B68F-525F287D35D2}" type="pres">
      <dgm:prSet presAssocID="{646EF329-6110-49A5-943D-5E533388EE03}" presName="spacing" presStyleCnt="0"/>
      <dgm:spPr/>
    </dgm:pt>
    <dgm:pt modelId="{665FEE9F-84AC-41C5-854C-BA017D4E1C77}" type="pres">
      <dgm:prSet presAssocID="{B2A810EA-7543-4FE2-8273-983AD21EE9CD}" presName="composite" presStyleCnt="0"/>
      <dgm:spPr/>
    </dgm:pt>
    <dgm:pt modelId="{900092EE-6F9D-457D-B816-34271EA6CC22}" type="pres">
      <dgm:prSet presAssocID="{B2A810EA-7543-4FE2-8273-983AD21EE9CD}" presName="imgShp" presStyleLbl="fgImgPlace1" presStyleIdx="2" presStyleCnt="5" custLinFactNeighborX="-48674" custLinFactNeighborY="-755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lan z wypełnieniem pełnym"/>
        </a:ext>
      </dgm:extLst>
    </dgm:pt>
    <dgm:pt modelId="{AEA4EED3-2B2A-49D3-A3AD-E0D81DE61FEB}" type="pres">
      <dgm:prSet presAssocID="{B2A810EA-7543-4FE2-8273-983AD21EE9CD}" presName="txShp" presStyleLbl="node1" presStyleIdx="2" presStyleCnt="5">
        <dgm:presLayoutVars>
          <dgm:bulletEnabled val="1"/>
        </dgm:presLayoutVars>
      </dgm:prSet>
      <dgm:spPr/>
    </dgm:pt>
    <dgm:pt modelId="{9452E931-40B8-4300-B6D4-5FD2A68A77E5}" type="pres">
      <dgm:prSet presAssocID="{85A36D2C-A17D-4E71-B079-F85C0E96DF1A}" presName="spacing" presStyleCnt="0"/>
      <dgm:spPr/>
    </dgm:pt>
    <dgm:pt modelId="{3E0E44C2-65DE-4386-BC32-019F1884FAF8}" type="pres">
      <dgm:prSet presAssocID="{F8E93BAE-ABA7-4FF7-B994-866CEE6FA82C}" presName="composite" presStyleCnt="0"/>
      <dgm:spPr/>
    </dgm:pt>
    <dgm:pt modelId="{80AE2A75-4B5C-47D4-BDD2-1C2C1C564CF3}" type="pres">
      <dgm:prSet presAssocID="{F8E93BAE-ABA7-4FF7-B994-866CEE6FA82C}" presName="imgShp" presStyleLbl="fgImgPlace1" presStyleIdx="3" presStyleCnt="5" custLinFactNeighborX="-45208" custLinFactNeighborY="-3140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 z wypełnieniem pełnym"/>
        </a:ext>
      </dgm:extLst>
    </dgm:pt>
    <dgm:pt modelId="{6655269B-07B1-4C9D-913B-5FC227B1705E}" type="pres">
      <dgm:prSet presAssocID="{F8E93BAE-ABA7-4FF7-B994-866CEE6FA82C}" presName="txShp" presStyleLbl="node1" presStyleIdx="3" presStyleCnt="5">
        <dgm:presLayoutVars>
          <dgm:bulletEnabled val="1"/>
        </dgm:presLayoutVars>
      </dgm:prSet>
      <dgm:spPr/>
    </dgm:pt>
    <dgm:pt modelId="{27FC9471-4DCC-4316-BADF-A724591289DB}" type="pres">
      <dgm:prSet presAssocID="{D0DB6C43-93B0-4147-9FA7-ABC180AF1013}" presName="spacing" presStyleCnt="0"/>
      <dgm:spPr/>
    </dgm:pt>
    <dgm:pt modelId="{65831E80-8006-4E8C-B5EA-E15C56347F41}" type="pres">
      <dgm:prSet presAssocID="{411C87AA-3A6E-4029-93C5-FCF26C06E0A0}" presName="composite" presStyleCnt="0"/>
      <dgm:spPr/>
    </dgm:pt>
    <dgm:pt modelId="{4C7070D6-FA84-4C14-8409-7CFDED254157}" type="pres">
      <dgm:prSet presAssocID="{411C87AA-3A6E-4029-93C5-FCF26C06E0A0}" presName="imgShp" presStyleLbl="fgImgPlace1" presStyleIdx="4" presStyleCnt="5" custLinFactNeighborX="-43261" custLinFactNeighborY="911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ksplozja z wypełnieniem pełnym"/>
        </a:ext>
      </dgm:extLst>
    </dgm:pt>
    <dgm:pt modelId="{8F313F04-6C1E-4DBC-9E35-58CF526B2603}" type="pres">
      <dgm:prSet presAssocID="{411C87AA-3A6E-4029-93C5-FCF26C06E0A0}" presName="txShp" presStyleLbl="node1" presStyleIdx="4" presStyleCnt="5" custLinFactNeighborX="-217" custLinFactNeighborY="104">
        <dgm:presLayoutVars>
          <dgm:bulletEnabled val="1"/>
        </dgm:presLayoutVars>
      </dgm:prSet>
      <dgm:spPr/>
    </dgm:pt>
  </dgm:ptLst>
  <dgm:cxnLst>
    <dgm:cxn modelId="{618B670A-0AA4-423B-B56E-5B8360D28D02}" type="presOf" srcId="{4D493C4E-95E0-4638-8301-9911F59857CA}" destId="{913295C5-19EC-4B0B-8A42-750DD5810A7D}" srcOrd="0" destOrd="0" presId="urn:microsoft.com/office/officeart/2005/8/layout/vList3"/>
    <dgm:cxn modelId="{1EF7FF43-EC89-4009-A1B1-81905C3D98EC}" type="presOf" srcId="{B2A810EA-7543-4FE2-8273-983AD21EE9CD}" destId="{AEA4EED3-2B2A-49D3-A3AD-E0D81DE61FEB}" srcOrd="0" destOrd="0" presId="urn:microsoft.com/office/officeart/2005/8/layout/vList3"/>
    <dgm:cxn modelId="{F4DAAA6F-98C8-43BD-834E-1D21755B844C}" srcId="{2DD6D536-986A-465C-A830-12B5EBE07CD7}" destId="{F8E93BAE-ABA7-4FF7-B994-866CEE6FA82C}" srcOrd="3" destOrd="0" parTransId="{F9DA1B03-BB1C-4A67-8EF9-A71753782525}" sibTransId="{D0DB6C43-93B0-4147-9FA7-ABC180AF1013}"/>
    <dgm:cxn modelId="{E54E5C70-883C-4893-9E87-E6F6AB013B11}" type="presOf" srcId="{F8E93BAE-ABA7-4FF7-B994-866CEE6FA82C}" destId="{6655269B-07B1-4C9D-913B-5FC227B1705E}" srcOrd="0" destOrd="0" presId="urn:microsoft.com/office/officeart/2005/8/layout/vList3"/>
    <dgm:cxn modelId="{0ACDBC9D-DB9B-42C5-962F-81A67A46A2C0}" srcId="{2DD6D536-986A-465C-A830-12B5EBE07CD7}" destId="{B2A810EA-7543-4FE2-8273-983AD21EE9CD}" srcOrd="2" destOrd="0" parTransId="{FC5A3D5C-5C31-43DC-9E5A-7D86E5B82745}" sibTransId="{85A36D2C-A17D-4E71-B079-F85C0E96DF1A}"/>
    <dgm:cxn modelId="{11C47DA9-8C08-448F-BB9F-B03BFCBF792A}" srcId="{2DD6D536-986A-465C-A830-12B5EBE07CD7}" destId="{4D493C4E-95E0-4638-8301-9911F59857CA}" srcOrd="1" destOrd="0" parTransId="{C6E180E1-AD85-4636-8C20-BF1D23FFAEDD}" sibTransId="{646EF329-6110-49A5-943D-5E533388EE03}"/>
    <dgm:cxn modelId="{575CFDEF-465F-40E9-AEB0-8BFB693A5DD3}" srcId="{2DD6D536-986A-465C-A830-12B5EBE07CD7}" destId="{A63390A3-A243-4513-A029-C043A38E5CA9}" srcOrd="0" destOrd="0" parTransId="{07C72DB8-02E6-49E7-B758-B3D050AD60FE}" sibTransId="{69423A54-E984-43DE-97AE-4E0ED59D0397}"/>
    <dgm:cxn modelId="{18ED48F7-E618-4790-A9CC-BC3B6CA71AAE}" srcId="{2DD6D536-986A-465C-A830-12B5EBE07CD7}" destId="{411C87AA-3A6E-4029-93C5-FCF26C06E0A0}" srcOrd="4" destOrd="0" parTransId="{212CF4D3-FA4E-4B37-9B13-BA8D47530B07}" sibTransId="{08BB8ABC-54AE-4B7B-A895-F0EEA3CE44C7}"/>
    <dgm:cxn modelId="{DEAD54F8-4B99-4427-A9EA-009D1E87B822}" type="presOf" srcId="{411C87AA-3A6E-4029-93C5-FCF26C06E0A0}" destId="{8F313F04-6C1E-4DBC-9E35-58CF526B2603}" srcOrd="0" destOrd="0" presId="urn:microsoft.com/office/officeart/2005/8/layout/vList3"/>
    <dgm:cxn modelId="{E53F80FE-2C12-40CA-91FF-05B87D712D3F}" type="presOf" srcId="{2DD6D536-986A-465C-A830-12B5EBE07CD7}" destId="{F84DE6B5-1555-4FF9-B03C-0EEA91A26E7C}" srcOrd="0" destOrd="0" presId="urn:microsoft.com/office/officeart/2005/8/layout/vList3"/>
    <dgm:cxn modelId="{EF1AC3FF-667C-4BF6-88F3-331EFE9F4A15}" type="presOf" srcId="{A63390A3-A243-4513-A029-C043A38E5CA9}" destId="{42F8B2EA-2F4A-46DB-A415-EABF0AEE9586}" srcOrd="0" destOrd="0" presId="urn:microsoft.com/office/officeart/2005/8/layout/vList3"/>
    <dgm:cxn modelId="{B59EE2CA-0005-40F4-B291-33ACB2F9715C}" type="presParOf" srcId="{F84DE6B5-1555-4FF9-B03C-0EEA91A26E7C}" destId="{FD50017A-06EA-4125-990F-7F36576329A9}" srcOrd="0" destOrd="0" presId="urn:microsoft.com/office/officeart/2005/8/layout/vList3"/>
    <dgm:cxn modelId="{C46237EF-AECC-4070-AFD8-C2DBC472DDA5}" type="presParOf" srcId="{FD50017A-06EA-4125-990F-7F36576329A9}" destId="{E9629C2D-8B8B-4836-9DF5-092D6E4270D5}" srcOrd="0" destOrd="0" presId="urn:microsoft.com/office/officeart/2005/8/layout/vList3"/>
    <dgm:cxn modelId="{A4EC6AFB-C821-45BD-A84D-1001CC4EC5A4}" type="presParOf" srcId="{FD50017A-06EA-4125-990F-7F36576329A9}" destId="{42F8B2EA-2F4A-46DB-A415-EABF0AEE9586}" srcOrd="1" destOrd="0" presId="urn:microsoft.com/office/officeart/2005/8/layout/vList3"/>
    <dgm:cxn modelId="{D3A8F53F-9ED4-47E1-8918-DE91189B6A4D}" type="presParOf" srcId="{F84DE6B5-1555-4FF9-B03C-0EEA91A26E7C}" destId="{FA4A6ACE-1C15-4CA2-9242-004F5EC90D42}" srcOrd="1" destOrd="0" presId="urn:microsoft.com/office/officeart/2005/8/layout/vList3"/>
    <dgm:cxn modelId="{93016922-33D0-470A-ADD1-CDB58890BA38}" type="presParOf" srcId="{F84DE6B5-1555-4FF9-B03C-0EEA91A26E7C}" destId="{FC0AB5F7-50E6-4AB2-867B-C8377F217B45}" srcOrd="2" destOrd="0" presId="urn:microsoft.com/office/officeart/2005/8/layout/vList3"/>
    <dgm:cxn modelId="{19153544-0C9C-4FFC-B3F9-68FFA21C3C06}" type="presParOf" srcId="{FC0AB5F7-50E6-4AB2-867B-C8377F217B45}" destId="{B3011E3D-4E3E-465E-8FCE-C27B07A477F0}" srcOrd="0" destOrd="0" presId="urn:microsoft.com/office/officeart/2005/8/layout/vList3"/>
    <dgm:cxn modelId="{7BFB75FA-0A8B-4BF9-A4EA-C78EA8E2CDEF}" type="presParOf" srcId="{FC0AB5F7-50E6-4AB2-867B-C8377F217B45}" destId="{913295C5-19EC-4B0B-8A42-750DD5810A7D}" srcOrd="1" destOrd="0" presId="urn:microsoft.com/office/officeart/2005/8/layout/vList3"/>
    <dgm:cxn modelId="{8E366AE5-6C10-4894-9CBC-DF1BB6188722}" type="presParOf" srcId="{F84DE6B5-1555-4FF9-B03C-0EEA91A26E7C}" destId="{5238D85C-E129-42C3-B68F-525F287D35D2}" srcOrd="3" destOrd="0" presId="urn:microsoft.com/office/officeart/2005/8/layout/vList3"/>
    <dgm:cxn modelId="{B0EBAFD8-173D-4BB0-80B6-AFD9207AB369}" type="presParOf" srcId="{F84DE6B5-1555-4FF9-B03C-0EEA91A26E7C}" destId="{665FEE9F-84AC-41C5-854C-BA017D4E1C77}" srcOrd="4" destOrd="0" presId="urn:microsoft.com/office/officeart/2005/8/layout/vList3"/>
    <dgm:cxn modelId="{F3A6AA6E-B036-4710-A7DE-A81F78C9A208}" type="presParOf" srcId="{665FEE9F-84AC-41C5-854C-BA017D4E1C77}" destId="{900092EE-6F9D-457D-B816-34271EA6CC22}" srcOrd="0" destOrd="0" presId="urn:microsoft.com/office/officeart/2005/8/layout/vList3"/>
    <dgm:cxn modelId="{721A0220-D6C2-4073-AEB0-EF5DA685874E}" type="presParOf" srcId="{665FEE9F-84AC-41C5-854C-BA017D4E1C77}" destId="{AEA4EED3-2B2A-49D3-A3AD-E0D81DE61FEB}" srcOrd="1" destOrd="0" presId="urn:microsoft.com/office/officeart/2005/8/layout/vList3"/>
    <dgm:cxn modelId="{BA7D6F1B-C5A5-45F3-9F5A-8631ECF5E627}" type="presParOf" srcId="{F84DE6B5-1555-4FF9-B03C-0EEA91A26E7C}" destId="{9452E931-40B8-4300-B6D4-5FD2A68A77E5}" srcOrd="5" destOrd="0" presId="urn:microsoft.com/office/officeart/2005/8/layout/vList3"/>
    <dgm:cxn modelId="{B22B923E-9CC2-4535-B0C9-63F756A8E5C3}" type="presParOf" srcId="{F84DE6B5-1555-4FF9-B03C-0EEA91A26E7C}" destId="{3E0E44C2-65DE-4386-BC32-019F1884FAF8}" srcOrd="6" destOrd="0" presId="urn:microsoft.com/office/officeart/2005/8/layout/vList3"/>
    <dgm:cxn modelId="{41E1F434-0D68-4026-8A69-4B48E26A6ED8}" type="presParOf" srcId="{3E0E44C2-65DE-4386-BC32-019F1884FAF8}" destId="{80AE2A75-4B5C-47D4-BDD2-1C2C1C564CF3}" srcOrd="0" destOrd="0" presId="urn:microsoft.com/office/officeart/2005/8/layout/vList3"/>
    <dgm:cxn modelId="{DC2CB81B-ABFC-43DD-9AC1-C97D66E88558}" type="presParOf" srcId="{3E0E44C2-65DE-4386-BC32-019F1884FAF8}" destId="{6655269B-07B1-4C9D-913B-5FC227B1705E}" srcOrd="1" destOrd="0" presId="urn:microsoft.com/office/officeart/2005/8/layout/vList3"/>
    <dgm:cxn modelId="{46F090C6-23D3-4DA8-9F1A-CEDA05941E9A}" type="presParOf" srcId="{F84DE6B5-1555-4FF9-B03C-0EEA91A26E7C}" destId="{27FC9471-4DCC-4316-BADF-A724591289DB}" srcOrd="7" destOrd="0" presId="urn:microsoft.com/office/officeart/2005/8/layout/vList3"/>
    <dgm:cxn modelId="{7715195F-067B-4217-8219-0C82ACE2F8BB}" type="presParOf" srcId="{F84DE6B5-1555-4FF9-B03C-0EEA91A26E7C}" destId="{65831E80-8006-4E8C-B5EA-E15C56347F41}" srcOrd="8" destOrd="0" presId="urn:microsoft.com/office/officeart/2005/8/layout/vList3"/>
    <dgm:cxn modelId="{0AB6DD5B-7D85-4AF8-96FC-D006F7D9C14C}" type="presParOf" srcId="{65831E80-8006-4E8C-B5EA-E15C56347F41}" destId="{4C7070D6-FA84-4C14-8409-7CFDED254157}" srcOrd="0" destOrd="0" presId="urn:microsoft.com/office/officeart/2005/8/layout/vList3"/>
    <dgm:cxn modelId="{7F1A8CAC-3F78-45F2-9AD3-E5288C414967}" type="presParOf" srcId="{65831E80-8006-4E8C-B5EA-E15C56347F41}" destId="{8F313F04-6C1E-4DBC-9E35-58CF526B260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A61F01-7D8C-4557-9001-5B19B9F28B8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149953C-56B0-4E7F-AF80-849E13A385E3}">
      <dgm:prSet custT="1"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>
              <a:latin typeface="+mj-lt"/>
            </a:rPr>
            <a:t>Standaryzacja </a:t>
          </a:r>
          <a:br>
            <a:rPr lang="pl-PL" sz="1400" dirty="0">
              <a:latin typeface="+mj-lt"/>
            </a:rPr>
          </a:br>
          <a:r>
            <a:rPr lang="pl-PL" sz="1400" dirty="0">
              <a:latin typeface="+mj-lt"/>
            </a:rPr>
            <a:t>produktu </a:t>
          </a:r>
        </a:p>
      </dgm:t>
    </dgm:pt>
    <dgm:pt modelId="{117EB6D4-84BA-4A85-B4B1-071984554FC5}" type="parTrans" cxnId="{610D22F8-203C-41A5-89C0-9F0FA4D3E21B}">
      <dgm:prSet/>
      <dgm:spPr/>
      <dgm:t>
        <a:bodyPr/>
        <a:lstStyle/>
        <a:p>
          <a:endParaRPr lang="pl-PL"/>
        </a:p>
      </dgm:t>
    </dgm:pt>
    <dgm:pt modelId="{AE0065EE-2DCD-4F09-BC17-BCE451D2F273}" type="sibTrans" cxnId="{610D22F8-203C-41A5-89C0-9F0FA4D3E21B}">
      <dgm:prSet/>
      <dgm:spPr>
        <a:ln>
          <a:solidFill>
            <a:srgbClr val="B01E28"/>
          </a:solidFill>
        </a:ln>
      </dgm:spPr>
      <dgm:t>
        <a:bodyPr/>
        <a:lstStyle/>
        <a:p>
          <a:endParaRPr lang="pl-PL"/>
        </a:p>
      </dgm:t>
    </dgm:pt>
    <dgm:pt modelId="{B496ABEF-6EEA-43A1-9E5C-162A6DC32D0E}">
      <dgm:prSet custT="1"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>
              <a:latin typeface="+mj-lt"/>
            </a:rPr>
            <a:t>Adaptacja produktu </a:t>
          </a:r>
        </a:p>
      </dgm:t>
    </dgm:pt>
    <dgm:pt modelId="{FE0A3D6B-C403-49A6-945F-E8B698A624C2}" type="parTrans" cxnId="{AE49FB0E-E097-45D2-A79A-27A95E16B995}">
      <dgm:prSet/>
      <dgm:spPr/>
      <dgm:t>
        <a:bodyPr/>
        <a:lstStyle/>
        <a:p>
          <a:endParaRPr lang="pl-PL"/>
        </a:p>
      </dgm:t>
    </dgm:pt>
    <dgm:pt modelId="{7163D2DE-9543-4CF0-8041-A937D72A1403}" type="sibTrans" cxnId="{AE49FB0E-E097-45D2-A79A-27A95E16B995}">
      <dgm:prSet/>
      <dgm:spPr>
        <a:ln>
          <a:solidFill>
            <a:srgbClr val="B01E28"/>
          </a:solidFill>
        </a:ln>
      </dgm:spPr>
      <dgm:t>
        <a:bodyPr/>
        <a:lstStyle/>
        <a:p>
          <a:endParaRPr lang="pl-PL"/>
        </a:p>
      </dgm:t>
    </dgm:pt>
    <dgm:pt modelId="{29B4F6FD-C46B-4009-9DFF-8064AEAA7E66}">
      <dgm:prSet custT="1"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>
              <a:latin typeface="+mj-lt"/>
            </a:rPr>
            <a:t>Innowacja </a:t>
          </a:r>
        </a:p>
      </dgm:t>
    </dgm:pt>
    <dgm:pt modelId="{40BB8A95-B0B6-4C3F-A1DD-53AE9B9B105A}" type="parTrans" cxnId="{07E43F60-A594-49FE-B37C-A90D81077ABA}">
      <dgm:prSet/>
      <dgm:spPr/>
      <dgm:t>
        <a:bodyPr/>
        <a:lstStyle/>
        <a:p>
          <a:endParaRPr lang="pl-PL"/>
        </a:p>
      </dgm:t>
    </dgm:pt>
    <dgm:pt modelId="{99FE06D0-5431-45F2-AF88-5AE4ED0163B2}" type="sibTrans" cxnId="{07E43F60-A594-49FE-B37C-A90D81077ABA}">
      <dgm:prSet/>
      <dgm:spPr>
        <a:ln>
          <a:solidFill>
            <a:srgbClr val="B01E28"/>
          </a:solidFill>
        </a:ln>
      </dgm:spPr>
      <dgm:t>
        <a:bodyPr/>
        <a:lstStyle/>
        <a:p>
          <a:endParaRPr lang="pl-PL"/>
        </a:p>
      </dgm:t>
    </dgm:pt>
    <dgm:pt modelId="{4BFC9775-2700-4723-B52C-6DCA7AAF0A0F}">
      <dgm:prSet custT="1"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>
              <a:latin typeface="+mj-lt"/>
            </a:rPr>
            <a:t>Współpraca </a:t>
          </a:r>
        </a:p>
      </dgm:t>
    </dgm:pt>
    <dgm:pt modelId="{81101AAC-AE97-43BF-AEB9-FBC1B571F44A}" type="parTrans" cxnId="{EA981C7B-65E2-4198-AE10-32B61C83D4E0}">
      <dgm:prSet/>
      <dgm:spPr/>
      <dgm:t>
        <a:bodyPr/>
        <a:lstStyle/>
        <a:p>
          <a:endParaRPr lang="pl-PL"/>
        </a:p>
      </dgm:t>
    </dgm:pt>
    <dgm:pt modelId="{B9693A5F-5B2F-44C4-B971-4C75FDFA16A5}" type="sibTrans" cxnId="{EA981C7B-65E2-4198-AE10-32B61C83D4E0}">
      <dgm:prSet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endParaRPr lang="pl-PL"/>
        </a:p>
      </dgm:t>
    </dgm:pt>
    <dgm:pt modelId="{9BCA1BA7-448F-404B-9F33-444D846A0D50}">
      <dgm:prSet custT="1"/>
      <dgm:spPr>
        <a:solidFill>
          <a:srgbClr val="C34B45"/>
        </a:solidFill>
        <a:ln>
          <a:solidFill>
            <a:srgbClr val="B01E28"/>
          </a:solidFill>
        </a:ln>
      </dgm:spPr>
      <dgm:t>
        <a:bodyPr/>
        <a:lstStyle/>
        <a:p>
          <a:r>
            <a:rPr lang="pl-PL" sz="1400" dirty="0">
              <a:latin typeface="+mj-lt"/>
            </a:rPr>
            <a:t>Stopniowe wprowadzanie zmian </a:t>
          </a:r>
        </a:p>
      </dgm:t>
    </dgm:pt>
    <dgm:pt modelId="{CE9731D0-F518-4B40-9EEB-76929A66B38F}" type="parTrans" cxnId="{4571B29F-5F1C-482A-BBE5-F607725899A0}">
      <dgm:prSet/>
      <dgm:spPr/>
      <dgm:t>
        <a:bodyPr/>
        <a:lstStyle/>
        <a:p>
          <a:endParaRPr lang="pl-PL"/>
        </a:p>
      </dgm:t>
    </dgm:pt>
    <dgm:pt modelId="{0ED4C0E3-E9D8-4D35-8C6B-C4ECD246A86F}" type="sibTrans" cxnId="{4571B29F-5F1C-482A-BBE5-F607725899A0}">
      <dgm:prSet/>
      <dgm:spPr>
        <a:ln>
          <a:solidFill>
            <a:srgbClr val="B01E28"/>
          </a:solidFill>
        </a:ln>
      </dgm:spPr>
      <dgm:t>
        <a:bodyPr/>
        <a:lstStyle/>
        <a:p>
          <a:endParaRPr lang="pl-PL"/>
        </a:p>
      </dgm:t>
    </dgm:pt>
    <dgm:pt modelId="{1DBA70C0-00CF-4510-9DC6-603BB4C71A5F}" type="pres">
      <dgm:prSet presAssocID="{92A61F01-7D8C-4557-9001-5B19B9F28B83}" presName="cycle" presStyleCnt="0">
        <dgm:presLayoutVars>
          <dgm:dir/>
          <dgm:resizeHandles val="exact"/>
        </dgm:presLayoutVars>
      </dgm:prSet>
      <dgm:spPr/>
    </dgm:pt>
    <dgm:pt modelId="{279A82C1-7CBE-4767-8B79-62781475256B}" type="pres">
      <dgm:prSet presAssocID="{9149953C-56B0-4E7F-AF80-849E13A385E3}" presName="node" presStyleLbl="node1" presStyleIdx="0" presStyleCnt="5" custScaleX="121075" custScaleY="101601">
        <dgm:presLayoutVars>
          <dgm:bulletEnabled val="1"/>
        </dgm:presLayoutVars>
      </dgm:prSet>
      <dgm:spPr>
        <a:prstGeom prst="rect">
          <a:avLst/>
        </a:prstGeom>
      </dgm:spPr>
    </dgm:pt>
    <dgm:pt modelId="{C11AC806-97F6-4F4F-8CBA-50664FEF3255}" type="pres">
      <dgm:prSet presAssocID="{9149953C-56B0-4E7F-AF80-849E13A385E3}" presName="spNode" presStyleCnt="0"/>
      <dgm:spPr/>
    </dgm:pt>
    <dgm:pt modelId="{ABD20A64-44CA-4B12-9A7B-7B42D293D7E7}" type="pres">
      <dgm:prSet presAssocID="{AE0065EE-2DCD-4F09-BC17-BCE451D2F273}" presName="sibTrans" presStyleLbl="sibTrans1D1" presStyleIdx="0" presStyleCnt="5"/>
      <dgm:spPr/>
    </dgm:pt>
    <dgm:pt modelId="{3F76AA05-3682-4B50-9000-907F1AA5EC0B}" type="pres">
      <dgm:prSet presAssocID="{B496ABEF-6EEA-43A1-9E5C-162A6DC32D0E}" presName="node" presStyleLbl="node1" presStyleIdx="1" presStyleCnt="5" custScaleX="121075" custScaleY="101601">
        <dgm:presLayoutVars>
          <dgm:bulletEnabled val="1"/>
        </dgm:presLayoutVars>
      </dgm:prSet>
      <dgm:spPr>
        <a:prstGeom prst="rect">
          <a:avLst/>
        </a:prstGeom>
      </dgm:spPr>
    </dgm:pt>
    <dgm:pt modelId="{1C045D9A-13EC-4B09-941A-BD4C54A438B7}" type="pres">
      <dgm:prSet presAssocID="{B496ABEF-6EEA-43A1-9E5C-162A6DC32D0E}" presName="spNode" presStyleCnt="0"/>
      <dgm:spPr/>
    </dgm:pt>
    <dgm:pt modelId="{38F5074D-9731-4FCC-BC47-016F982D796E}" type="pres">
      <dgm:prSet presAssocID="{7163D2DE-9543-4CF0-8041-A937D72A1403}" presName="sibTrans" presStyleLbl="sibTrans1D1" presStyleIdx="1" presStyleCnt="5"/>
      <dgm:spPr/>
    </dgm:pt>
    <dgm:pt modelId="{BD1473E5-CD20-4E84-AB9C-C9F73163B7D0}" type="pres">
      <dgm:prSet presAssocID="{29B4F6FD-C46B-4009-9DFF-8064AEAA7E66}" presName="node" presStyleLbl="node1" presStyleIdx="2" presStyleCnt="5" custScaleX="121075" custScaleY="101601" custRadScaleRad="96941" custRadScaleInc="-46055">
        <dgm:presLayoutVars>
          <dgm:bulletEnabled val="1"/>
        </dgm:presLayoutVars>
      </dgm:prSet>
      <dgm:spPr>
        <a:prstGeom prst="rect">
          <a:avLst/>
        </a:prstGeom>
      </dgm:spPr>
    </dgm:pt>
    <dgm:pt modelId="{056E823A-9FE8-4FC5-98DC-B5B752AE3121}" type="pres">
      <dgm:prSet presAssocID="{29B4F6FD-C46B-4009-9DFF-8064AEAA7E66}" presName="spNode" presStyleCnt="0"/>
      <dgm:spPr/>
    </dgm:pt>
    <dgm:pt modelId="{34C84B53-C458-4C38-90A0-01919379A36D}" type="pres">
      <dgm:prSet presAssocID="{99FE06D0-5431-45F2-AF88-5AE4ED0163B2}" presName="sibTrans" presStyleLbl="sibTrans1D1" presStyleIdx="2" presStyleCnt="5"/>
      <dgm:spPr/>
    </dgm:pt>
    <dgm:pt modelId="{EA5B56ED-10DB-4351-BCFE-3EE98B52C53A}" type="pres">
      <dgm:prSet presAssocID="{4BFC9775-2700-4723-B52C-6DCA7AAF0A0F}" presName="node" presStyleLbl="node1" presStyleIdx="3" presStyleCnt="5" custScaleX="121075" custScaleY="101601" custRadScaleRad="103630" custRadScaleInc="53740">
        <dgm:presLayoutVars>
          <dgm:bulletEnabled val="1"/>
        </dgm:presLayoutVars>
      </dgm:prSet>
      <dgm:spPr>
        <a:prstGeom prst="rect">
          <a:avLst/>
        </a:prstGeom>
      </dgm:spPr>
    </dgm:pt>
    <dgm:pt modelId="{5F021B54-17D7-459D-A979-523884059121}" type="pres">
      <dgm:prSet presAssocID="{4BFC9775-2700-4723-B52C-6DCA7AAF0A0F}" presName="spNode" presStyleCnt="0"/>
      <dgm:spPr/>
    </dgm:pt>
    <dgm:pt modelId="{F15C5147-144A-4C1D-9A1B-EE0B2BE7ACD4}" type="pres">
      <dgm:prSet presAssocID="{B9693A5F-5B2F-44C4-B971-4C75FDFA16A5}" presName="sibTrans" presStyleLbl="sibTrans1D1" presStyleIdx="3" presStyleCnt="5"/>
      <dgm:spPr/>
    </dgm:pt>
    <dgm:pt modelId="{26959711-0170-4031-A1F2-0AF3D756D98F}" type="pres">
      <dgm:prSet presAssocID="{9BCA1BA7-448F-404B-9F33-444D846A0D50}" presName="node" presStyleLbl="node1" presStyleIdx="4" presStyleCnt="5" custScaleX="121075" custScaleY="101601">
        <dgm:presLayoutVars>
          <dgm:bulletEnabled val="1"/>
        </dgm:presLayoutVars>
      </dgm:prSet>
      <dgm:spPr>
        <a:prstGeom prst="rect">
          <a:avLst/>
        </a:prstGeom>
      </dgm:spPr>
    </dgm:pt>
    <dgm:pt modelId="{302EE3F7-3400-4E87-913B-2C6E15487F27}" type="pres">
      <dgm:prSet presAssocID="{9BCA1BA7-448F-404B-9F33-444D846A0D50}" presName="spNode" presStyleCnt="0"/>
      <dgm:spPr/>
    </dgm:pt>
    <dgm:pt modelId="{CE16B338-68B2-4368-9D00-E5764C1655D7}" type="pres">
      <dgm:prSet presAssocID="{0ED4C0E3-E9D8-4D35-8C6B-C4ECD246A86F}" presName="sibTrans" presStyleLbl="sibTrans1D1" presStyleIdx="4" presStyleCnt="5"/>
      <dgm:spPr/>
    </dgm:pt>
  </dgm:ptLst>
  <dgm:cxnLst>
    <dgm:cxn modelId="{499D120D-D974-4AE9-900E-C41C1D297A70}" type="presOf" srcId="{7163D2DE-9543-4CF0-8041-A937D72A1403}" destId="{38F5074D-9731-4FCC-BC47-016F982D796E}" srcOrd="0" destOrd="0" presId="urn:microsoft.com/office/officeart/2005/8/layout/cycle5"/>
    <dgm:cxn modelId="{AE49FB0E-E097-45D2-A79A-27A95E16B995}" srcId="{92A61F01-7D8C-4557-9001-5B19B9F28B83}" destId="{B496ABEF-6EEA-43A1-9E5C-162A6DC32D0E}" srcOrd="1" destOrd="0" parTransId="{FE0A3D6B-C403-49A6-945F-E8B698A624C2}" sibTransId="{7163D2DE-9543-4CF0-8041-A937D72A1403}"/>
    <dgm:cxn modelId="{A03B392A-841A-489C-ABFE-B4BF09243F31}" type="presOf" srcId="{9BCA1BA7-448F-404B-9F33-444D846A0D50}" destId="{26959711-0170-4031-A1F2-0AF3D756D98F}" srcOrd="0" destOrd="0" presId="urn:microsoft.com/office/officeart/2005/8/layout/cycle5"/>
    <dgm:cxn modelId="{21ABBF5E-4EB8-4756-AFAD-1282E1213DE0}" type="presOf" srcId="{9149953C-56B0-4E7F-AF80-849E13A385E3}" destId="{279A82C1-7CBE-4767-8B79-62781475256B}" srcOrd="0" destOrd="0" presId="urn:microsoft.com/office/officeart/2005/8/layout/cycle5"/>
    <dgm:cxn modelId="{07E43F60-A594-49FE-B37C-A90D81077ABA}" srcId="{92A61F01-7D8C-4557-9001-5B19B9F28B83}" destId="{29B4F6FD-C46B-4009-9DFF-8064AEAA7E66}" srcOrd="2" destOrd="0" parTransId="{40BB8A95-B0B6-4C3F-A1DD-53AE9B9B105A}" sibTransId="{99FE06D0-5431-45F2-AF88-5AE4ED0163B2}"/>
    <dgm:cxn modelId="{73B7E943-8383-4447-A11B-4F5B62CC34AB}" type="presOf" srcId="{0ED4C0E3-E9D8-4D35-8C6B-C4ECD246A86F}" destId="{CE16B338-68B2-4368-9D00-E5764C1655D7}" srcOrd="0" destOrd="0" presId="urn:microsoft.com/office/officeart/2005/8/layout/cycle5"/>
    <dgm:cxn modelId="{8F972850-8B04-4296-9A52-1F01E48A18F1}" type="presOf" srcId="{B9693A5F-5B2F-44C4-B971-4C75FDFA16A5}" destId="{F15C5147-144A-4C1D-9A1B-EE0B2BE7ACD4}" srcOrd="0" destOrd="0" presId="urn:microsoft.com/office/officeart/2005/8/layout/cycle5"/>
    <dgm:cxn modelId="{EA981C7B-65E2-4198-AE10-32B61C83D4E0}" srcId="{92A61F01-7D8C-4557-9001-5B19B9F28B83}" destId="{4BFC9775-2700-4723-B52C-6DCA7AAF0A0F}" srcOrd="3" destOrd="0" parTransId="{81101AAC-AE97-43BF-AEB9-FBC1B571F44A}" sibTransId="{B9693A5F-5B2F-44C4-B971-4C75FDFA16A5}"/>
    <dgm:cxn modelId="{DBE18798-6A35-4C05-9361-7240C03ED0BF}" type="presOf" srcId="{99FE06D0-5431-45F2-AF88-5AE4ED0163B2}" destId="{34C84B53-C458-4C38-90A0-01919379A36D}" srcOrd="0" destOrd="0" presId="urn:microsoft.com/office/officeart/2005/8/layout/cycle5"/>
    <dgm:cxn modelId="{4571B29F-5F1C-482A-BBE5-F607725899A0}" srcId="{92A61F01-7D8C-4557-9001-5B19B9F28B83}" destId="{9BCA1BA7-448F-404B-9F33-444D846A0D50}" srcOrd="4" destOrd="0" parTransId="{CE9731D0-F518-4B40-9EEB-76929A66B38F}" sibTransId="{0ED4C0E3-E9D8-4D35-8C6B-C4ECD246A86F}"/>
    <dgm:cxn modelId="{F3C815B1-7CDB-4333-A2A6-3013D62BD112}" type="presOf" srcId="{B496ABEF-6EEA-43A1-9E5C-162A6DC32D0E}" destId="{3F76AA05-3682-4B50-9000-907F1AA5EC0B}" srcOrd="0" destOrd="0" presId="urn:microsoft.com/office/officeart/2005/8/layout/cycle5"/>
    <dgm:cxn modelId="{31635EB5-A140-4C96-A056-D1C9ABC4E2FD}" type="presOf" srcId="{AE0065EE-2DCD-4F09-BC17-BCE451D2F273}" destId="{ABD20A64-44CA-4B12-9A7B-7B42D293D7E7}" srcOrd="0" destOrd="0" presId="urn:microsoft.com/office/officeart/2005/8/layout/cycle5"/>
    <dgm:cxn modelId="{F64EEFCD-9BC4-4A03-A018-E664A9F9A6D5}" type="presOf" srcId="{29B4F6FD-C46B-4009-9DFF-8064AEAA7E66}" destId="{BD1473E5-CD20-4E84-AB9C-C9F73163B7D0}" srcOrd="0" destOrd="0" presId="urn:microsoft.com/office/officeart/2005/8/layout/cycle5"/>
    <dgm:cxn modelId="{79559CD1-C0CA-488E-B236-C755156C2671}" type="presOf" srcId="{92A61F01-7D8C-4557-9001-5B19B9F28B83}" destId="{1DBA70C0-00CF-4510-9DC6-603BB4C71A5F}" srcOrd="0" destOrd="0" presId="urn:microsoft.com/office/officeart/2005/8/layout/cycle5"/>
    <dgm:cxn modelId="{3D1652E4-55BD-423D-B4A5-90CBC2ABCF0C}" type="presOf" srcId="{4BFC9775-2700-4723-B52C-6DCA7AAF0A0F}" destId="{EA5B56ED-10DB-4351-BCFE-3EE98B52C53A}" srcOrd="0" destOrd="0" presId="urn:microsoft.com/office/officeart/2005/8/layout/cycle5"/>
    <dgm:cxn modelId="{610D22F8-203C-41A5-89C0-9F0FA4D3E21B}" srcId="{92A61F01-7D8C-4557-9001-5B19B9F28B83}" destId="{9149953C-56B0-4E7F-AF80-849E13A385E3}" srcOrd="0" destOrd="0" parTransId="{117EB6D4-84BA-4A85-B4B1-071984554FC5}" sibTransId="{AE0065EE-2DCD-4F09-BC17-BCE451D2F273}"/>
    <dgm:cxn modelId="{D4F355C2-46CC-43B9-85C3-BE1BA5515FA1}" type="presParOf" srcId="{1DBA70C0-00CF-4510-9DC6-603BB4C71A5F}" destId="{279A82C1-7CBE-4767-8B79-62781475256B}" srcOrd="0" destOrd="0" presId="urn:microsoft.com/office/officeart/2005/8/layout/cycle5"/>
    <dgm:cxn modelId="{A2458681-206C-44F2-95D1-43A5A94B18E6}" type="presParOf" srcId="{1DBA70C0-00CF-4510-9DC6-603BB4C71A5F}" destId="{C11AC806-97F6-4F4F-8CBA-50664FEF3255}" srcOrd="1" destOrd="0" presId="urn:microsoft.com/office/officeart/2005/8/layout/cycle5"/>
    <dgm:cxn modelId="{F435F393-499F-4470-A933-AF2181E9B689}" type="presParOf" srcId="{1DBA70C0-00CF-4510-9DC6-603BB4C71A5F}" destId="{ABD20A64-44CA-4B12-9A7B-7B42D293D7E7}" srcOrd="2" destOrd="0" presId="urn:microsoft.com/office/officeart/2005/8/layout/cycle5"/>
    <dgm:cxn modelId="{DB4BBAFE-E45B-4160-A5C4-07F8E069728C}" type="presParOf" srcId="{1DBA70C0-00CF-4510-9DC6-603BB4C71A5F}" destId="{3F76AA05-3682-4B50-9000-907F1AA5EC0B}" srcOrd="3" destOrd="0" presId="urn:microsoft.com/office/officeart/2005/8/layout/cycle5"/>
    <dgm:cxn modelId="{7F5CBF30-6348-40C6-961A-9848657D7432}" type="presParOf" srcId="{1DBA70C0-00CF-4510-9DC6-603BB4C71A5F}" destId="{1C045D9A-13EC-4B09-941A-BD4C54A438B7}" srcOrd="4" destOrd="0" presId="urn:microsoft.com/office/officeart/2005/8/layout/cycle5"/>
    <dgm:cxn modelId="{E70FFA54-AE99-4FBC-A228-68CF6E63A396}" type="presParOf" srcId="{1DBA70C0-00CF-4510-9DC6-603BB4C71A5F}" destId="{38F5074D-9731-4FCC-BC47-016F982D796E}" srcOrd="5" destOrd="0" presId="urn:microsoft.com/office/officeart/2005/8/layout/cycle5"/>
    <dgm:cxn modelId="{04937554-32F5-4866-B925-A79525F33AC6}" type="presParOf" srcId="{1DBA70C0-00CF-4510-9DC6-603BB4C71A5F}" destId="{BD1473E5-CD20-4E84-AB9C-C9F73163B7D0}" srcOrd="6" destOrd="0" presId="urn:microsoft.com/office/officeart/2005/8/layout/cycle5"/>
    <dgm:cxn modelId="{57B3DF43-7ED1-45B8-8B34-C75232F1AD39}" type="presParOf" srcId="{1DBA70C0-00CF-4510-9DC6-603BB4C71A5F}" destId="{056E823A-9FE8-4FC5-98DC-B5B752AE3121}" srcOrd="7" destOrd="0" presId="urn:microsoft.com/office/officeart/2005/8/layout/cycle5"/>
    <dgm:cxn modelId="{F5D7D86C-03EB-45CA-988F-F71A68FF4FA3}" type="presParOf" srcId="{1DBA70C0-00CF-4510-9DC6-603BB4C71A5F}" destId="{34C84B53-C458-4C38-90A0-01919379A36D}" srcOrd="8" destOrd="0" presId="urn:microsoft.com/office/officeart/2005/8/layout/cycle5"/>
    <dgm:cxn modelId="{491BC0A5-758E-4CAC-BF61-710B92E45E71}" type="presParOf" srcId="{1DBA70C0-00CF-4510-9DC6-603BB4C71A5F}" destId="{EA5B56ED-10DB-4351-BCFE-3EE98B52C53A}" srcOrd="9" destOrd="0" presId="urn:microsoft.com/office/officeart/2005/8/layout/cycle5"/>
    <dgm:cxn modelId="{04CE6702-B40D-4F80-8505-923132C09DD9}" type="presParOf" srcId="{1DBA70C0-00CF-4510-9DC6-603BB4C71A5F}" destId="{5F021B54-17D7-459D-A979-523884059121}" srcOrd="10" destOrd="0" presId="urn:microsoft.com/office/officeart/2005/8/layout/cycle5"/>
    <dgm:cxn modelId="{798C0462-638C-47D9-8525-3B15D0F5F2CC}" type="presParOf" srcId="{1DBA70C0-00CF-4510-9DC6-603BB4C71A5F}" destId="{F15C5147-144A-4C1D-9A1B-EE0B2BE7ACD4}" srcOrd="11" destOrd="0" presId="urn:microsoft.com/office/officeart/2005/8/layout/cycle5"/>
    <dgm:cxn modelId="{629CF073-9FD9-44D7-8871-660EF1A79CCA}" type="presParOf" srcId="{1DBA70C0-00CF-4510-9DC6-603BB4C71A5F}" destId="{26959711-0170-4031-A1F2-0AF3D756D98F}" srcOrd="12" destOrd="0" presId="urn:microsoft.com/office/officeart/2005/8/layout/cycle5"/>
    <dgm:cxn modelId="{65E893F9-2AA5-4B0E-80CE-EBDEAF28BF3D}" type="presParOf" srcId="{1DBA70C0-00CF-4510-9DC6-603BB4C71A5F}" destId="{302EE3F7-3400-4E87-913B-2C6E15487F27}" srcOrd="13" destOrd="0" presId="urn:microsoft.com/office/officeart/2005/8/layout/cycle5"/>
    <dgm:cxn modelId="{0D3B7184-980A-4DA7-81AD-38F7C5F92B0F}" type="presParOf" srcId="{1DBA70C0-00CF-4510-9DC6-603BB4C71A5F}" destId="{CE16B338-68B2-4368-9D00-E5764C1655D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CC2A8-A6F6-4FC7-8C2C-3BF82D08216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8540E9A-F9BB-48A9-9356-9FF9697CE8DC}">
      <dgm:prSet custT="1"/>
      <dgm:spPr>
        <a:solidFill>
          <a:srgbClr val="C34B45"/>
        </a:solidFill>
        <a:ln>
          <a:solidFill>
            <a:srgbClr val="C34B45"/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pl-PL" sz="2000" dirty="0"/>
            <a:t>FCA</a:t>
          </a:r>
        </a:p>
      </dgm:t>
    </dgm:pt>
    <dgm:pt modelId="{1DE6E0B8-7AE4-4472-90F5-00BF7CDAF20C}" type="parTrans" cxnId="{03815D2C-CC07-49D8-B2DC-CFA6C88F2671}">
      <dgm:prSet/>
      <dgm:spPr/>
      <dgm:t>
        <a:bodyPr/>
        <a:lstStyle/>
        <a:p>
          <a:endParaRPr lang="pl-PL"/>
        </a:p>
      </dgm:t>
    </dgm:pt>
    <dgm:pt modelId="{BDF2C56D-6817-4C86-AD4A-5721FCF9BD4A}" type="sibTrans" cxnId="{03815D2C-CC07-49D8-B2DC-CFA6C88F2671}">
      <dgm:prSet/>
      <dgm:spPr/>
      <dgm:t>
        <a:bodyPr/>
        <a:lstStyle/>
        <a:p>
          <a:endParaRPr lang="pl-PL"/>
        </a:p>
      </dgm:t>
    </dgm:pt>
    <dgm:pt modelId="{28513345-40AC-4D0C-9E36-6ED3605E1FFC}">
      <dgm:prSet custT="1"/>
      <dgm:spPr>
        <a:solidFill>
          <a:srgbClr val="C34B45"/>
        </a:solidFill>
        <a:ln>
          <a:solidFill>
            <a:srgbClr val="C34B45"/>
          </a:solidFill>
        </a:ln>
      </dgm:spPr>
      <dgm:t>
        <a:bodyPr/>
        <a:lstStyle/>
        <a:p>
          <a:pPr algn="ctr">
            <a:lnSpc>
              <a:spcPct val="150000"/>
            </a:lnSpc>
          </a:pPr>
          <a:r>
            <a:rPr lang="pl-PL" sz="2000" dirty="0"/>
            <a:t>CPT</a:t>
          </a:r>
          <a:r>
            <a:rPr lang="pl-PL" sz="3200" dirty="0"/>
            <a:t> </a:t>
          </a:r>
        </a:p>
      </dgm:t>
    </dgm:pt>
    <dgm:pt modelId="{EECFFBE0-D40E-4338-BE1B-A4BA1B934E8C}" type="parTrans" cxnId="{65837B7D-0230-4AF2-B145-7FF1C9CB418D}">
      <dgm:prSet/>
      <dgm:spPr/>
      <dgm:t>
        <a:bodyPr/>
        <a:lstStyle/>
        <a:p>
          <a:endParaRPr lang="pl-PL"/>
        </a:p>
      </dgm:t>
    </dgm:pt>
    <dgm:pt modelId="{6B93E380-2A8C-46CC-B32C-A7F912444955}" type="sibTrans" cxnId="{65837B7D-0230-4AF2-B145-7FF1C9CB418D}">
      <dgm:prSet/>
      <dgm:spPr/>
      <dgm:t>
        <a:bodyPr/>
        <a:lstStyle/>
        <a:p>
          <a:endParaRPr lang="pl-PL"/>
        </a:p>
      </dgm:t>
    </dgm:pt>
    <dgm:pt modelId="{2EC18682-C0EF-4654-988E-EAB3AF11DD58}">
      <dgm:prSet custT="1"/>
      <dgm:spPr>
        <a:ln>
          <a:solidFill>
            <a:srgbClr val="C34B45"/>
          </a:solidFill>
        </a:ln>
      </dgm:spPr>
      <dgm:t>
        <a:bodyPr/>
        <a:lstStyle/>
        <a:p>
          <a:pPr algn="just">
            <a:buNone/>
          </a:pPr>
          <a:r>
            <a:rPr lang="pl-PL" sz="1800" b="1" i="0" dirty="0"/>
            <a:t>dostarczone do przewoźnika </a:t>
          </a:r>
          <a:r>
            <a:rPr lang="pl-PL" sz="1800" b="0" i="0" dirty="0"/>
            <a:t>…oznacza, że sprzedający dostarcza towary</a:t>
          </a:r>
          <a:endParaRPr lang="pl-PL" sz="1800" dirty="0"/>
        </a:p>
      </dgm:t>
    </dgm:pt>
    <dgm:pt modelId="{FA81DB1D-7784-4F6B-945A-A3E365B837F6}" type="parTrans" cxnId="{2FA29E1A-8E0A-4143-9830-AE4FEF0323C9}">
      <dgm:prSet/>
      <dgm:spPr/>
      <dgm:t>
        <a:bodyPr/>
        <a:lstStyle/>
        <a:p>
          <a:endParaRPr lang="pl-PL"/>
        </a:p>
      </dgm:t>
    </dgm:pt>
    <dgm:pt modelId="{D1A37EC7-62E1-4D0F-A6F8-8AB38EE95A44}" type="sibTrans" cxnId="{2FA29E1A-8E0A-4143-9830-AE4FEF0323C9}">
      <dgm:prSet/>
      <dgm:spPr/>
      <dgm:t>
        <a:bodyPr/>
        <a:lstStyle/>
        <a:p>
          <a:endParaRPr lang="pl-PL"/>
        </a:p>
      </dgm:t>
    </dgm:pt>
    <dgm:pt modelId="{CCF1BF47-34D8-44F2-8F53-E0508AF0050D}">
      <dgm:prSet custT="1"/>
      <dgm:spPr>
        <a:ln>
          <a:solidFill>
            <a:srgbClr val="C34B45"/>
          </a:solidFill>
        </a:ln>
      </dgm:spPr>
      <dgm:t>
        <a:bodyPr/>
        <a:lstStyle/>
        <a:p>
          <a:pPr>
            <a:buNone/>
          </a:pPr>
          <a:r>
            <a:rPr lang="pl-PL" sz="1800" b="1" i="0" u="none" dirty="0"/>
            <a:t>przewóz opłacony do…</a:t>
          </a:r>
          <a:r>
            <a:rPr lang="pl-PL" sz="1800" b="0" i="0" u="none" dirty="0"/>
            <a:t> oznacza, iż sprzedający dostarcza towary jak i przenosi ryzyko</a:t>
          </a:r>
          <a:endParaRPr lang="pl-PL" sz="2100" dirty="0"/>
        </a:p>
      </dgm:t>
    </dgm:pt>
    <dgm:pt modelId="{38757BFB-3F7B-44F7-B26E-A88E7BF9B079}" type="parTrans" cxnId="{F2EC9C1E-4C00-4B67-A1B9-CCDFB0751F3E}">
      <dgm:prSet/>
      <dgm:spPr/>
      <dgm:t>
        <a:bodyPr/>
        <a:lstStyle/>
        <a:p>
          <a:endParaRPr lang="pl-PL"/>
        </a:p>
      </dgm:t>
    </dgm:pt>
    <dgm:pt modelId="{BC9AAEA0-5E7D-44C4-8208-84BBE401062C}" type="sibTrans" cxnId="{F2EC9C1E-4C00-4B67-A1B9-CCDFB0751F3E}">
      <dgm:prSet/>
      <dgm:spPr/>
      <dgm:t>
        <a:bodyPr/>
        <a:lstStyle/>
        <a:p>
          <a:endParaRPr lang="pl-PL"/>
        </a:p>
      </dgm:t>
    </dgm:pt>
    <dgm:pt modelId="{52A882E9-4771-42F8-959F-5A3EC1BE2583}">
      <dgm:prSet custT="1"/>
      <dgm:spPr>
        <a:solidFill>
          <a:srgbClr val="C34B45"/>
        </a:solidFill>
        <a:ln>
          <a:solidFill>
            <a:srgbClr val="C34B45"/>
          </a:solidFill>
        </a:ln>
      </dgm:spPr>
      <dgm:t>
        <a:bodyPr/>
        <a:lstStyle/>
        <a:p>
          <a:r>
            <a:rPr lang="pl-PL" sz="2000" dirty="0"/>
            <a:t>EXW</a:t>
          </a:r>
          <a:endParaRPr lang="pl-PL" sz="2400" dirty="0"/>
        </a:p>
      </dgm:t>
    </dgm:pt>
    <dgm:pt modelId="{E1B46794-E964-4FDA-9A78-C340AAF90849}" type="parTrans" cxnId="{925628A4-3266-4252-830C-5F723770F202}">
      <dgm:prSet/>
      <dgm:spPr/>
      <dgm:t>
        <a:bodyPr/>
        <a:lstStyle/>
        <a:p>
          <a:endParaRPr lang="pl-PL"/>
        </a:p>
      </dgm:t>
    </dgm:pt>
    <dgm:pt modelId="{A60ECC9A-E8D9-457E-B012-06EF82E87212}" type="sibTrans" cxnId="{925628A4-3266-4252-830C-5F723770F202}">
      <dgm:prSet/>
      <dgm:spPr/>
      <dgm:t>
        <a:bodyPr/>
        <a:lstStyle/>
        <a:p>
          <a:endParaRPr lang="pl-PL"/>
        </a:p>
      </dgm:t>
    </dgm:pt>
    <dgm:pt modelId="{F91038C7-2501-447B-9BC7-26B50DE69174}">
      <dgm:prSet custT="1"/>
      <dgm:spPr>
        <a:ln>
          <a:solidFill>
            <a:srgbClr val="C34B45"/>
          </a:solidFill>
        </a:ln>
      </dgm:spPr>
      <dgm:t>
        <a:bodyPr/>
        <a:lstStyle/>
        <a:p>
          <a:pPr>
            <a:buNone/>
          </a:pPr>
          <a:r>
            <a:rPr lang="pl-PL" sz="1800" b="0" i="0" dirty="0"/>
            <a:t>sprzedający dostarcza towary do kupującego we wskazanym w umowie punkcie</a:t>
          </a:r>
          <a:endParaRPr lang="pl-PL" sz="1800" dirty="0"/>
        </a:p>
      </dgm:t>
    </dgm:pt>
    <dgm:pt modelId="{D0C0CCF7-FBDC-4645-9363-BCE7FDCBC8C1}" type="parTrans" cxnId="{B8395DDC-144D-478F-99DD-8443B0D4F0A6}">
      <dgm:prSet/>
      <dgm:spPr/>
      <dgm:t>
        <a:bodyPr/>
        <a:lstStyle/>
        <a:p>
          <a:endParaRPr lang="pl-PL"/>
        </a:p>
      </dgm:t>
    </dgm:pt>
    <dgm:pt modelId="{A72C86CD-6E2F-4BCA-81F4-14EDEDE69FAA}" type="sibTrans" cxnId="{B8395DDC-144D-478F-99DD-8443B0D4F0A6}">
      <dgm:prSet/>
      <dgm:spPr/>
      <dgm:t>
        <a:bodyPr/>
        <a:lstStyle/>
        <a:p>
          <a:endParaRPr lang="pl-PL"/>
        </a:p>
      </dgm:t>
    </dgm:pt>
    <dgm:pt modelId="{A8968E01-B6AD-4272-A38A-3D9B9CF510A9}">
      <dgm:prSet custT="1"/>
      <dgm:spPr>
        <a:ln>
          <a:solidFill>
            <a:srgbClr val="C34B45"/>
          </a:solidFill>
        </a:ln>
      </dgm:spPr>
      <dgm:t>
        <a:bodyPr/>
        <a:lstStyle/>
        <a:p>
          <a:pPr>
            <a:buNone/>
          </a:pPr>
          <a:r>
            <a:rPr lang="pl-PL" sz="1800" b="0" i="0" u="none" dirty="0"/>
            <a:t>na kupującego</a:t>
          </a:r>
          <a:endParaRPr lang="pl-PL" sz="2100" dirty="0"/>
        </a:p>
      </dgm:t>
    </dgm:pt>
    <dgm:pt modelId="{4F3022DF-8128-438E-9CAC-47A353542079}" type="parTrans" cxnId="{1CAE17E1-FCBE-42A3-9C0F-2E9B0B67AF79}">
      <dgm:prSet/>
      <dgm:spPr/>
      <dgm:t>
        <a:bodyPr/>
        <a:lstStyle/>
        <a:p>
          <a:endParaRPr lang="pl-PL"/>
        </a:p>
      </dgm:t>
    </dgm:pt>
    <dgm:pt modelId="{307C6357-0D8B-4DDA-B332-832BBA113EAF}" type="sibTrans" cxnId="{1CAE17E1-FCBE-42A3-9C0F-2E9B0B67AF79}">
      <dgm:prSet/>
      <dgm:spPr/>
      <dgm:t>
        <a:bodyPr/>
        <a:lstStyle/>
        <a:p>
          <a:endParaRPr lang="pl-PL"/>
        </a:p>
      </dgm:t>
    </dgm:pt>
    <dgm:pt modelId="{1E677D5C-6EB1-47AE-9C67-9A286FF3F3FF}">
      <dgm:prSet custT="1"/>
      <dgm:spPr>
        <a:ln>
          <a:solidFill>
            <a:srgbClr val="C34B45"/>
          </a:solidFill>
        </a:ln>
      </dgm:spPr>
      <dgm:t>
        <a:bodyPr/>
        <a:lstStyle/>
        <a:p>
          <a:pPr algn="just">
            <a:buNone/>
          </a:pPr>
          <a:r>
            <a:rPr lang="pl-PL" sz="1800" b="0" i="0" dirty="0"/>
            <a:t>do kupującego w miejscu,  gdzie zarówno koszty jak i ryzyko przechodzi na kupującego</a:t>
          </a:r>
          <a:endParaRPr lang="pl-PL" sz="1800" dirty="0"/>
        </a:p>
      </dgm:t>
    </dgm:pt>
    <dgm:pt modelId="{1A8E2ACF-8767-45A7-A750-51598202E7A4}" type="parTrans" cxnId="{D83B6B3F-88D9-4335-AC1B-2E7FC46CB453}">
      <dgm:prSet/>
      <dgm:spPr/>
      <dgm:t>
        <a:bodyPr/>
        <a:lstStyle/>
        <a:p>
          <a:endParaRPr lang="pl-PL"/>
        </a:p>
      </dgm:t>
    </dgm:pt>
    <dgm:pt modelId="{35928CBC-B11F-4A49-A1D7-351FC57B6D48}" type="sibTrans" cxnId="{D83B6B3F-88D9-4335-AC1B-2E7FC46CB453}">
      <dgm:prSet/>
      <dgm:spPr/>
      <dgm:t>
        <a:bodyPr/>
        <a:lstStyle/>
        <a:p>
          <a:endParaRPr lang="pl-PL"/>
        </a:p>
      </dgm:t>
    </dgm:pt>
    <dgm:pt modelId="{B8D90879-D514-4F9F-B8E4-DC491EBF8A53}" type="pres">
      <dgm:prSet presAssocID="{109CC2A8-A6F6-4FC7-8C2C-3BF82D082160}" presName="linearFlow" presStyleCnt="0">
        <dgm:presLayoutVars>
          <dgm:dir/>
          <dgm:animLvl val="lvl"/>
          <dgm:resizeHandles val="exact"/>
        </dgm:presLayoutVars>
      </dgm:prSet>
      <dgm:spPr/>
    </dgm:pt>
    <dgm:pt modelId="{6CE50C00-DBFB-4435-83D6-FB9DF29B163B}" type="pres">
      <dgm:prSet presAssocID="{28540E9A-F9BB-48A9-9356-9FF9697CE8DC}" presName="composite" presStyleCnt="0"/>
      <dgm:spPr/>
    </dgm:pt>
    <dgm:pt modelId="{4DB0B477-566C-476A-8B97-C69AE8B9CF07}" type="pres">
      <dgm:prSet presAssocID="{28540E9A-F9BB-48A9-9356-9FF9697CE8D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349129A-0DE0-4875-AD73-25E2BA2E11DF}" type="pres">
      <dgm:prSet presAssocID="{28540E9A-F9BB-48A9-9356-9FF9697CE8DC}" presName="descendantText" presStyleLbl="alignAcc1" presStyleIdx="0" presStyleCnt="3">
        <dgm:presLayoutVars>
          <dgm:bulletEnabled val="1"/>
        </dgm:presLayoutVars>
      </dgm:prSet>
      <dgm:spPr/>
    </dgm:pt>
    <dgm:pt modelId="{C9851753-3133-4C4D-B1D9-962134ADF47B}" type="pres">
      <dgm:prSet presAssocID="{BDF2C56D-6817-4C86-AD4A-5721FCF9BD4A}" presName="sp" presStyleCnt="0"/>
      <dgm:spPr/>
    </dgm:pt>
    <dgm:pt modelId="{BDB79E6D-D618-49FA-9F2B-2900C53BFCE4}" type="pres">
      <dgm:prSet presAssocID="{52A882E9-4771-42F8-959F-5A3EC1BE2583}" presName="composite" presStyleCnt="0"/>
      <dgm:spPr/>
    </dgm:pt>
    <dgm:pt modelId="{8212E4AF-C46B-4595-B3F8-088D5400828A}" type="pres">
      <dgm:prSet presAssocID="{52A882E9-4771-42F8-959F-5A3EC1BE258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21E5197-C2F7-4777-A9A7-FAF208489521}" type="pres">
      <dgm:prSet presAssocID="{52A882E9-4771-42F8-959F-5A3EC1BE2583}" presName="descendantText" presStyleLbl="alignAcc1" presStyleIdx="1" presStyleCnt="3">
        <dgm:presLayoutVars>
          <dgm:bulletEnabled val="1"/>
        </dgm:presLayoutVars>
      </dgm:prSet>
      <dgm:spPr/>
    </dgm:pt>
    <dgm:pt modelId="{F844C914-2CFB-4946-AEB5-D0701D9FBBC1}" type="pres">
      <dgm:prSet presAssocID="{A60ECC9A-E8D9-457E-B012-06EF82E87212}" presName="sp" presStyleCnt="0"/>
      <dgm:spPr/>
    </dgm:pt>
    <dgm:pt modelId="{29D1236F-3383-4BFE-A7BC-C25B45D56626}" type="pres">
      <dgm:prSet presAssocID="{28513345-40AC-4D0C-9E36-6ED3605E1FFC}" presName="composite" presStyleCnt="0"/>
      <dgm:spPr/>
    </dgm:pt>
    <dgm:pt modelId="{25257550-7189-4825-A025-39D497FDC806}" type="pres">
      <dgm:prSet presAssocID="{28513345-40AC-4D0C-9E36-6ED3605E1FF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352B051-2CEC-4392-A8AF-90EB4191A496}" type="pres">
      <dgm:prSet presAssocID="{28513345-40AC-4D0C-9E36-6ED3605E1FF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CAF11A1A-36E7-4B26-B1A4-12B0BF592D7F}" type="presOf" srcId="{109CC2A8-A6F6-4FC7-8C2C-3BF82D082160}" destId="{B8D90879-D514-4F9F-B8E4-DC491EBF8A53}" srcOrd="0" destOrd="0" presId="urn:microsoft.com/office/officeart/2005/8/layout/chevron2"/>
    <dgm:cxn modelId="{2FA29E1A-8E0A-4143-9830-AE4FEF0323C9}" srcId="{28540E9A-F9BB-48A9-9356-9FF9697CE8DC}" destId="{2EC18682-C0EF-4654-988E-EAB3AF11DD58}" srcOrd="0" destOrd="0" parTransId="{FA81DB1D-7784-4F6B-945A-A3E365B837F6}" sibTransId="{D1A37EC7-62E1-4D0F-A6F8-8AB38EE95A44}"/>
    <dgm:cxn modelId="{F2EC9C1E-4C00-4B67-A1B9-CCDFB0751F3E}" srcId="{28513345-40AC-4D0C-9E36-6ED3605E1FFC}" destId="{CCF1BF47-34D8-44F2-8F53-E0508AF0050D}" srcOrd="0" destOrd="0" parTransId="{38757BFB-3F7B-44F7-B26E-A88E7BF9B079}" sibTransId="{BC9AAEA0-5E7D-44C4-8208-84BBE401062C}"/>
    <dgm:cxn modelId="{03815D2C-CC07-49D8-B2DC-CFA6C88F2671}" srcId="{109CC2A8-A6F6-4FC7-8C2C-3BF82D082160}" destId="{28540E9A-F9BB-48A9-9356-9FF9697CE8DC}" srcOrd="0" destOrd="0" parTransId="{1DE6E0B8-7AE4-4472-90F5-00BF7CDAF20C}" sibTransId="{BDF2C56D-6817-4C86-AD4A-5721FCF9BD4A}"/>
    <dgm:cxn modelId="{AA869C2C-2817-4F5E-B37D-D16FCAB8E697}" type="presOf" srcId="{2EC18682-C0EF-4654-988E-EAB3AF11DD58}" destId="{F349129A-0DE0-4875-AD73-25E2BA2E11DF}" srcOrd="0" destOrd="0" presId="urn:microsoft.com/office/officeart/2005/8/layout/chevron2"/>
    <dgm:cxn modelId="{6FC4DB2C-13DE-48BD-8A9D-9CEB7318A651}" type="presOf" srcId="{1E677D5C-6EB1-47AE-9C67-9A286FF3F3FF}" destId="{F349129A-0DE0-4875-AD73-25E2BA2E11DF}" srcOrd="0" destOrd="1" presId="urn:microsoft.com/office/officeart/2005/8/layout/chevron2"/>
    <dgm:cxn modelId="{D83B6B3F-88D9-4335-AC1B-2E7FC46CB453}" srcId="{28540E9A-F9BB-48A9-9356-9FF9697CE8DC}" destId="{1E677D5C-6EB1-47AE-9C67-9A286FF3F3FF}" srcOrd="1" destOrd="0" parTransId="{1A8E2ACF-8767-45A7-A750-51598202E7A4}" sibTransId="{35928CBC-B11F-4A49-A1D7-351FC57B6D48}"/>
    <dgm:cxn modelId="{ADF36D5C-4FD3-4019-9AA7-1A50036FF0EB}" type="presOf" srcId="{52A882E9-4771-42F8-959F-5A3EC1BE2583}" destId="{8212E4AF-C46B-4595-B3F8-088D5400828A}" srcOrd="0" destOrd="0" presId="urn:microsoft.com/office/officeart/2005/8/layout/chevron2"/>
    <dgm:cxn modelId="{95439D55-BB27-439B-B5A0-CB4EBCABDCBA}" type="presOf" srcId="{F91038C7-2501-447B-9BC7-26B50DE69174}" destId="{621E5197-C2F7-4777-A9A7-FAF208489521}" srcOrd="0" destOrd="0" presId="urn:microsoft.com/office/officeart/2005/8/layout/chevron2"/>
    <dgm:cxn modelId="{65837B7D-0230-4AF2-B145-7FF1C9CB418D}" srcId="{109CC2A8-A6F6-4FC7-8C2C-3BF82D082160}" destId="{28513345-40AC-4D0C-9E36-6ED3605E1FFC}" srcOrd="2" destOrd="0" parTransId="{EECFFBE0-D40E-4338-BE1B-A4BA1B934E8C}" sibTransId="{6B93E380-2A8C-46CC-B32C-A7F912444955}"/>
    <dgm:cxn modelId="{40CF2F8A-F57D-43A5-A0CD-471E9306A31E}" type="presOf" srcId="{A8968E01-B6AD-4272-A38A-3D9B9CF510A9}" destId="{8352B051-2CEC-4392-A8AF-90EB4191A496}" srcOrd="0" destOrd="1" presId="urn:microsoft.com/office/officeart/2005/8/layout/chevron2"/>
    <dgm:cxn modelId="{CC1A779A-52C5-4898-96C2-D84121A53B3D}" type="presOf" srcId="{CCF1BF47-34D8-44F2-8F53-E0508AF0050D}" destId="{8352B051-2CEC-4392-A8AF-90EB4191A496}" srcOrd="0" destOrd="0" presId="urn:microsoft.com/office/officeart/2005/8/layout/chevron2"/>
    <dgm:cxn modelId="{925628A4-3266-4252-830C-5F723770F202}" srcId="{109CC2A8-A6F6-4FC7-8C2C-3BF82D082160}" destId="{52A882E9-4771-42F8-959F-5A3EC1BE2583}" srcOrd="1" destOrd="0" parTransId="{E1B46794-E964-4FDA-9A78-C340AAF90849}" sibTransId="{A60ECC9A-E8D9-457E-B012-06EF82E87212}"/>
    <dgm:cxn modelId="{B8395DDC-144D-478F-99DD-8443B0D4F0A6}" srcId="{52A882E9-4771-42F8-959F-5A3EC1BE2583}" destId="{F91038C7-2501-447B-9BC7-26B50DE69174}" srcOrd="0" destOrd="0" parTransId="{D0C0CCF7-FBDC-4645-9363-BCE7FDCBC8C1}" sibTransId="{A72C86CD-6E2F-4BCA-81F4-14EDEDE69FAA}"/>
    <dgm:cxn modelId="{1CAE17E1-FCBE-42A3-9C0F-2E9B0B67AF79}" srcId="{28513345-40AC-4D0C-9E36-6ED3605E1FFC}" destId="{A8968E01-B6AD-4272-A38A-3D9B9CF510A9}" srcOrd="1" destOrd="0" parTransId="{4F3022DF-8128-438E-9CAC-47A353542079}" sibTransId="{307C6357-0D8B-4DDA-B332-832BBA113EAF}"/>
    <dgm:cxn modelId="{E406A1F9-8539-4204-AB73-DA13762697DB}" type="presOf" srcId="{28513345-40AC-4D0C-9E36-6ED3605E1FFC}" destId="{25257550-7189-4825-A025-39D497FDC806}" srcOrd="0" destOrd="0" presId="urn:microsoft.com/office/officeart/2005/8/layout/chevron2"/>
    <dgm:cxn modelId="{E3E1C0FA-3802-4769-BC75-484FDDA0A119}" type="presOf" srcId="{28540E9A-F9BB-48A9-9356-9FF9697CE8DC}" destId="{4DB0B477-566C-476A-8B97-C69AE8B9CF07}" srcOrd="0" destOrd="0" presId="urn:microsoft.com/office/officeart/2005/8/layout/chevron2"/>
    <dgm:cxn modelId="{37C28409-18C3-4291-AB49-0624803C921E}" type="presParOf" srcId="{B8D90879-D514-4F9F-B8E4-DC491EBF8A53}" destId="{6CE50C00-DBFB-4435-83D6-FB9DF29B163B}" srcOrd="0" destOrd="0" presId="urn:microsoft.com/office/officeart/2005/8/layout/chevron2"/>
    <dgm:cxn modelId="{C7CB75EE-752B-4FAA-8ACA-3E642E23962C}" type="presParOf" srcId="{6CE50C00-DBFB-4435-83D6-FB9DF29B163B}" destId="{4DB0B477-566C-476A-8B97-C69AE8B9CF07}" srcOrd="0" destOrd="0" presId="urn:microsoft.com/office/officeart/2005/8/layout/chevron2"/>
    <dgm:cxn modelId="{FFA2F0A2-0BBA-45AB-AE9B-49D9D77B3ABC}" type="presParOf" srcId="{6CE50C00-DBFB-4435-83D6-FB9DF29B163B}" destId="{F349129A-0DE0-4875-AD73-25E2BA2E11DF}" srcOrd="1" destOrd="0" presId="urn:microsoft.com/office/officeart/2005/8/layout/chevron2"/>
    <dgm:cxn modelId="{A433984A-F812-40AB-9D20-126F351C83C7}" type="presParOf" srcId="{B8D90879-D514-4F9F-B8E4-DC491EBF8A53}" destId="{C9851753-3133-4C4D-B1D9-962134ADF47B}" srcOrd="1" destOrd="0" presId="urn:microsoft.com/office/officeart/2005/8/layout/chevron2"/>
    <dgm:cxn modelId="{A0132EA9-421D-4A32-ADF9-3D2FE9705D5C}" type="presParOf" srcId="{B8D90879-D514-4F9F-B8E4-DC491EBF8A53}" destId="{BDB79E6D-D618-49FA-9F2B-2900C53BFCE4}" srcOrd="2" destOrd="0" presId="urn:microsoft.com/office/officeart/2005/8/layout/chevron2"/>
    <dgm:cxn modelId="{9CFBC901-7FC5-4494-8E88-F919FE99A531}" type="presParOf" srcId="{BDB79E6D-D618-49FA-9F2B-2900C53BFCE4}" destId="{8212E4AF-C46B-4595-B3F8-088D5400828A}" srcOrd="0" destOrd="0" presId="urn:microsoft.com/office/officeart/2005/8/layout/chevron2"/>
    <dgm:cxn modelId="{B41F651F-81EF-4702-BCEF-0E7985B5FC33}" type="presParOf" srcId="{BDB79E6D-D618-49FA-9F2B-2900C53BFCE4}" destId="{621E5197-C2F7-4777-A9A7-FAF208489521}" srcOrd="1" destOrd="0" presId="urn:microsoft.com/office/officeart/2005/8/layout/chevron2"/>
    <dgm:cxn modelId="{F4BCC53D-B2E6-4BBA-8EB3-41FC1B02D18B}" type="presParOf" srcId="{B8D90879-D514-4F9F-B8E4-DC491EBF8A53}" destId="{F844C914-2CFB-4946-AEB5-D0701D9FBBC1}" srcOrd="3" destOrd="0" presId="urn:microsoft.com/office/officeart/2005/8/layout/chevron2"/>
    <dgm:cxn modelId="{892AB29C-17FE-42AE-B662-E2818AD48848}" type="presParOf" srcId="{B8D90879-D514-4F9F-B8E4-DC491EBF8A53}" destId="{29D1236F-3383-4BFE-A7BC-C25B45D56626}" srcOrd="4" destOrd="0" presId="urn:microsoft.com/office/officeart/2005/8/layout/chevron2"/>
    <dgm:cxn modelId="{B2D66466-5A10-4872-9708-9751CE758829}" type="presParOf" srcId="{29D1236F-3383-4BFE-A7BC-C25B45D56626}" destId="{25257550-7189-4825-A025-39D497FDC806}" srcOrd="0" destOrd="0" presId="urn:microsoft.com/office/officeart/2005/8/layout/chevron2"/>
    <dgm:cxn modelId="{1F1FF751-D1E9-49C5-B515-7F26D354E17D}" type="presParOf" srcId="{29D1236F-3383-4BFE-A7BC-C25B45D56626}" destId="{8352B051-2CEC-4392-A8AF-90EB4191A49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00815-CD7C-4F32-80EA-AD0A99D8F82B}">
      <dsp:nvSpPr>
        <dsp:cNvPr id="0" name=""/>
        <dsp:cNvSpPr/>
      </dsp:nvSpPr>
      <dsp:spPr>
        <a:xfrm rot="10800000">
          <a:off x="1791773" y="1801"/>
          <a:ext cx="6462756" cy="655744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65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wartość produktu lub usługi </a:t>
          </a:r>
        </a:p>
      </dsp:txBody>
      <dsp:txXfrm rot="10800000">
        <a:off x="1955709" y="1801"/>
        <a:ext cx="6298820" cy="655744"/>
      </dsp:txXfrm>
    </dsp:sp>
    <dsp:sp modelId="{56E8EA9C-023C-49F6-A93D-348FA9016271}">
      <dsp:nvSpPr>
        <dsp:cNvPr id="0" name=""/>
        <dsp:cNvSpPr/>
      </dsp:nvSpPr>
      <dsp:spPr>
        <a:xfrm>
          <a:off x="1101595" y="1119"/>
          <a:ext cx="655744" cy="65574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536D23-A6EA-4F81-88D8-BAADA721A370}">
      <dsp:nvSpPr>
        <dsp:cNvPr id="0" name=""/>
        <dsp:cNvSpPr/>
      </dsp:nvSpPr>
      <dsp:spPr>
        <a:xfrm rot="10800000">
          <a:off x="1791773" y="853291"/>
          <a:ext cx="6462756" cy="655744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65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oznakowania eksportowego </a:t>
          </a:r>
        </a:p>
      </dsp:txBody>
      <dsp:txXfrm rot="10800000">
        <a:off x="1955709" y="853291"/>
        <a:ext cx="6298820" cy="655744"/>
      </dsp:txXfrm>
    </dsp:sp>
    <dsp:sp modelId="{C248F2DC-7BB8-4287-947C-174692258A8E}">
      <dsp:nvSpPr>
        <dsp:cNvPr id="0" name=""/>
        <dsp:cNvSpPr/>
      </dsp:nvSpPr>
      <dsp:spPr>
        <a:xfrm>
          <a:off x="1058453" y="827409"/>
          <a:ext cx="655744" cy="65574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C048D8-E349-48B9-827D-CE259A771B66}">
      <dsp:nvSpPr>
        <dsp:cNvPr id="0" name=""/>
        <dsp:cNvSpPr/>
      </dsp:nvSpPr>
      <dsp:spPr>
        <a:xfrm rot="10800000">
          <a:off x="1791773" y="1704781"/>
          <a:ext cx="6462756" cy="655744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65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wymaganych certyfikatów </a:t>
          </a:r>
        </a:p>
      </dsp:txBody>
      <dsp:txXfrm rot="10800000">
        <a:off x="1955709" y="1704781"/>
        <a:ext cx="6298820" cy="655744"/>
      </dsp:txXfrm>
    </dsp:sp>
    <dsp:sp modelId="{A5FA24DF-4609-4D0A-9F8F-E192E6AF2B71}">
      <dsp:nvSpPr>
        <dsp:cNvPr id="0" name=""/>
        <dsp:cNvSpPr/>
      </dsp:nvSpPr>
      <dsp:spPr>
        <a:xfrm>
          <a:off x="1006695" y="1655246"/>
          <a:ext cx="655744" cy="65574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1197D-36C6-40DE-B1B0-E6015C3EC714}">
      <dsp:nvSpPr>
        <dsp:cNvPr id="0" name=""/>
        <dsp:cNvSpPr/>
      </dsp:nvSpPr>
      <dsp:spPr>
        <a:xfrm rot="10800000">
          <a:off x="1791773" y="2556270"/>
          <a:ext cx="6462756" cy="655744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65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badania rynku </a:t>
          </a:r>
        </a:p>
      </dsp:txBody>
      <dsp:txXfrm rot="10800000">
        <a:off x="1955709" y="2556270"/>
        <a:ext cx="6298820" cy="655744"/>
      </dsp:txXfrm>
    </dsp:sp>
    <dsp:sp modelId="{F8ABAF6C-949C-4D3F-BF88-86DAA0024935}">
      <dsp:nvSpPr>
        <dsp:cNvPr id="0" name=""/>
        <dsp:cNvSpPr/>
      </dsp:nvSpPr>
      <dsp:spPr>
        <a:xfrm>
          <a:off x="954937" y="2478630"/>
          <a:ext cx="655744" cy="655744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5B5D7-A8BC-4013-80FC-B21B8DBB9F5D}">
      <dsp:nvSpPr>
        <dsp:cNvPr id="0" name=""/>
        <dsp:cNvSpPr/>
      </dsp:nvSpPr>
      <dsp:spPr>
        <a:xfrm rot="10800000">
          <a:off x="1755323" y="3387911"/>
          <a:ext cx="6462756" cy="655744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65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marketing i reklama zagraniczna</a:t>
          </a:r>
        </a:p>
      </dsp:txBody>
      <dsp:txXfrm rot="10800000">
        <a:off x="1919259" y="3387911"/>
        <a:ext cx="6298820" cy="655744"/>
      </dsp:txXfrm>
    </dsp:sp>
    <dsp:sp modelId="{6F005F1B-6D04-45D6-8F92-F189D09226D5}">
      <dsp:nvSpPr>
        <dsp:cNvPr id="0" name=""/>
        <dsp:cNvSpPr/>
      </dsp:nvSpPr>
      <dsp:spPr>
        <a:xfrm>
          <a:off x="1084336" y="3408442"/>
          <a:ext cx="655744" cy="655744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8B2EA-2F4A-46DB-A415-EABF0AEE9586}">
      <dsp:nvSpPr>
        <dsp:cNvPr id="0" name=""/>
        <dsp:cNvSpPr/>
      </dsp:nvSpPr>
      <dsp:spPr>
        <a:xfrm rot="10800000">
          <a:off x="1760810" y="0"/>
          <a:ext cx="6269849" cy="627689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94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transport lądowy / morski / lotniczy </a:t>
          </a:r>
        </a:p>
      </dsp:txBody>
      <dsp:txXfrm rot="10800000">
        <a:off x="1917732" y="0"/>
        <a:ext cx="6112927" cy="627689"/>
      </dsp:txXfrm>
    </dsp:sp>
    <dsp:sp modelId="{E9629C2D-8B8B-4836-9DF5-092D6E4270D5}">
      <dsp:nvSpPr>
        <dsp:cNvPr id="0" name=""/>
        <dsp:cNvSpPr/>
      </dsp:nvSpPr>
      <dsp:spPr>
        <a:xfrm>
          <a:off x="1149832" y="0"/>
          <a:ext cx="627689" cy="62768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3295C5-19EC-4B0B-8A42-750DD5810A7D}">
      <dsp:nvSpPr>
        <dsp:cNvPr id="0" name=""/>
        <dsp:cNvSpPr/>
      </dsp:nvSpPr>
      <dsp:spPr>
        <a:xfrm rot="10800000">
          <a:off x="1736170" y="815462"/>
          <a:ext cx="6269849" cy="627689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94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obsługi celnej </a:t>
          </a:r>
        </a:p>
      </dsp:txBody>
      <dsp:txXfrm rot="10800000">
        <a:off x="1893092" y="815462"/>
        <a:ext cx="6112927" cy="627689"/>
      </dsp:txXfrm>
    </dsp:sp>
    <dsp:sp modelId="{B3011E3D-4E3E-465E-8FCE-C27B07A477F0}">
      <dsp:nvSpPr>
        <dsp:cNvPr id="0" name=""/>
        <dsp:cNvSpPr/>
      </dsp:nvSpPr>
      <dsp:spPr>
        <a:xfrm>
          <a:off x="1108543" y="757658"/>
          <a:ext cx="627689" cy="62768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4EED3-2B2A-49D3-A3AD-E0D81DE61FEB}">
      <dsp:nvSpPr>
        <dsp:cNvPr id="0" name=""/>
        <dsp:cNvSpPr/>
      </dsp:nvSpPr>
      <dsp:spPr>
        <a:xfrm rot="10800000">
          <a:off x="1736170" y="1630521"/>
          <a:ext cx="6269849" cy="627689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94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przygotowania dokumentacji eksportowej </a:t>
          </a:r>
        </a:p>
      </dsp:txBody>
      <dsp:txXfrm rot="10800000">
        <a:off x="1893092" y="1630521"/>
        <a:ext cx="6112927" cy="627689"/>
      </dsp:txXfrm>
    </dsp:sp>
    <dsp:sp modelId="{900092EE-6F9D-457D-B816-34271EA6CC22}">
      <dsp:nvSpPr>
        <dsp:cNvPr id="0" name=""/>
        <dsp:cNvSpPr/>
      </dsp:nvSpPr>
      <dsp:spPr>
        <a:xfrm>
          <a:off x="1116803" y="1583106"/>
          <a:ext cx="627689" cy="62768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55269B-07B1-4C9D-913B-5FC227B1705E}">
      <dsp:nvSpPr>
        <dsp:cNvPr id="0" name=""/>
        <dsp:cNvSpPr/>
      </dsp:nvSpPr>
      <dsp:spPr>
        <a:xfrm rot="10800000">
          <a:off x="1736170" y="2445581"/>
          <a:ext cx="6269849" cy="627689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94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instrumentów finansowych </a:t>
          </a:r>
        </a:p>
      </dsp:txBody>
      <dsp:txXfrm rot="10800000">
        <a:off x="1893092" y="2445581"/>
        <a:ext cx="6112927" cy="627689"/>
      </dsp:txXfrm>
    </dsp:sp>
    <dsp:sp modelId="{80AE2A75-4B5C-47D4-BDD2-1C2C1C564CF3}">
      <dsp:nvSpPr>
        <dsp:cNvPr id="0" name=""/>
        <dsp:cNvSpPr/>
      </dsp:nvSpPr>
      <dsp:spPr>
        <a:xfrm>
          <a:off x="1138559" y="2425871"/>
          <a:ext cx="627689" cy="627689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313F04-6C1E-4DBC-9E35-58CF526B2603}">
      <dsp:nvSpPr>
        <dsp:cNvPr id="0" name=""/>
        <dsp:cNvSpPr/>
      </dsp:nvSpPr>
      <dsp:spPr>
        <a:xfrm rot="10800000">
          <a:off x="1722564" y="3261043"/>
          <a:ext cx="6269849" cy="627689"/>
        </a:xfrm>
        <a:prstGeom prst="homePlate">
          <a:avLst/>
        </a:prstGeom>
        <a:solidFill>
          <a:srgbClr val="C34B4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794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koszty ubezpieczenia</a:t>
          </a:r>
        </a:p>
      </dsp:txBody>
      <dsp:txXfrm rot="10800000">
        <a:off x="1879486" y="3261043"/>
        <a:ext cx="6112927" cy="627689"/>
      </dsp:txXfrm>
    </dsp:sp>
    <dsp:sp modelId="{4C7070D6-FA84-4C14-8409-7CFDED254157}">
      <dsp:nvSpPr>
        <dsp:cNvPr id="0" name=""/>
        <dsp:cNvSpPr/>
      </dsp:nvSpPr>
      <dsp:spPr>
        <a:xfrm>
          <a:off x="1150780" y="3261043"/>
          <a:ext cx="627689" cy="627689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A82C1-7CBE-4767-8B79-62781475256B}">
      <dsp:nvSpPr>
        <dsp:cNvPr id="0" name=""/>
        <dsp:cNvSpPr/>
      </dsp:nvSpPr>
      <dsp:spPr>
        <a:xfrm>
          <a:off x="4573454" y="-2073"/>
          <a:ext cx="1980002" cy="1079996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+mj-lt"/>
            </a:rPr>
            <a:t>Standaryzacja </a:t>
          </a:r>
          <a:br>
            <a:rPr lang="pl-PL" sz="1400" kern="1200" dirty="0">
              <a:latin typeface="+mj-lt"/>
            </a:rPr>
          </a:br>
          <a:r>
            <a:rPr lang="pl-PL" sz="1400" kern="1200" dirty="0">
              <a:latin typeface="+mj-lt"/>
            </a:rPr>
            <a:t>produktu </a:t>
          </a:r>
        </a:p>
      </dsp:txBody>
      <dsp:txXfrm>
        <a:off x="4573454" y="-2073"/>
        <a:ext cx="1980002" cy="1079996"/>
      </dsp:txXfrm>
    </dsp:sp>
    <dsp:sp modelId="{ABD20A64-44CA-4B12-9A7B-7B42D293D7E7}">
      <dsp:nvSpPr>
        <dsp:cNvPr id="0" name=""/>
        <dsp:cNvSpPr/>
      </dsp:nvSpPr>
      <dsp:spPr>
        <a:xfrm>
          <a:off x="3440788" y="537924"/>
          <a:ext cx="4245335" cy="4245335"/>
        </a:xfrm>
        <a:custGeom>
          <a:avLst/>
          <a:gdLst/>
          <a:ahLst/>
          <a:cxnLst/>
          <a:rect l="0" t="0" r="0" b="0"/>
          <a:pathLst>
            <a:path>
              <a:moveTo>
                <a:pt x="3288895" y="349075"/>
              </a:moveTo>
              <a:arcTo wR="2122667" hR="2122667" stAng="18199619" swAng="1011264"/>
            </a:path>
          </a:pathLst>
        </a:custGeom>
        <a:noFill/>
        <a:ln w="6350" cap="flat" cmpd="sng" algn="ctr">
          <a:solidFill>
            <a:srgbClr val="B01E28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76AA05-3682-4B50-9000-907F1AA5EC0B}">
      <dsp:nvSpPr>
        <dsp:cNvPr id="0" name=""/>
        <dsp:cNvSpPr/>
      </dsp:nvSpPr>
      <dsp:spPr>
        <a:xfrm>
          <a:off x="6592231" y="1464653"/>
          <a:ext cx="1980002" cy="1079996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+mj-lt"/>
            </a:rPr>
            <a:t>Adaptacja produktu </a:t>
          </a:r>
        </a:p>
      </dsp:txBody>
      <dsp:txXfrm>
        <a:off x="6592231" y="1464653"/>
        <a:ext cx="1980002" cy="1079996"/>
      </dsp:txXfrm>
    </dsp:sp>
    <dsp:sp modelId="{38F5074D-9731-4FCC-BC47-016F982D796E}">
      <dsp:nvSpPr>
        <dsp:cNvPr id="0" name=""/>
        <dsp:cNvSpPr/>
      </dsp:nvSpPr>
      <dsp:spPr>
        <a:xfrm>
          <a:off x="3437751" y="398358"/>
          <a:ext cx="4245335" cy="4245335"/>
        </a:xfrm>
        <a:custGeom>
          <a:avLst/>
          <a:gdLst/>
          <a:ahLst/>
          <a:cxnLst/>
          <a:rect l="0" t="0" r="0" b="0"/>
          <a:pathLst>
            <a:path>
              <a:moveTo>
                <a:pt x="4233363" y="2347791"/>
              </a:moveTo>
              <a:arcTo wR="2122667" hR="2122667" stAng="365284" swAng="996888"/>
            </a:path>
          </a:pathLst>
        </a:custGeom>
        <a:noFill/>
        <a:ln w="6350" cap="flat" cmpd="sng" algn="ctr">
          <a:solidFill>
            <a:srgbClr val="B01E28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473E5-CD20-4E84-AB9C-C9F73163B7D0}">
      <dsp:nvSpPr>
        <dsp:cNvPr id="0" name=""/>
        <dsp:cNvSpPr/>
      </dsp:nvSpPr>
      <dsp:spPr>
        <a:xfrm>
          <a:off x="6079689" y="3522568"/>
          <a:ext cx="1980002" cy="1079996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+mj-lt"/>
            </a:rPr>
            <a:t>Innowacja </a:t>
          </a:r>
        </a:p>
      </dsp:txBody>
      <dsp:txXfrm>
        <a:off x="6079689" y="3522568"/>
        <a:ext cx="1980002" cy="1079996"/>
      </dsp:txXfrm>
    </dsp:sp>
    <dsp:sp modelId="{34C84B53-C458-4C38-90A0-01919379A36D}">
      <dsp:nvSpPr>
        <dsp:cNvPr id="0" name=""/>
        <dsp:cNvSpPr/>
      </dsp:nvSpPr>
      <dsp:spPr>
        <a:xfrm>
          <a:off x="3255019" y="542017"/>
          <a:ext cx="4245335" cy="4245335"/>
        </a:xfrm>
        <a:custGeom>
          <a:avLst/>
          <a:gdLst/>
          <a:ahLst/>
          <a:cxnLst/>
          <a:rect l="0" t="0" r="0" b="0"/>
          <a:pathLst>
            <a:path>
              <a:moveTo>
                <a:pt x="2682890" y="4170072"/>
              </a:moveTo>
              <a:arcTo wR="2122667" hR="2122667" stAng="4481819" swAng="1649780"/>
            </a:path>
          </a:pathLst>
        </a:custGeom>
        <a:noFill/>
        <a:ln w="6350" cap="flat" cmpd="sng" algn="ctr">
          <a:solidFill>
            <a:srgbClr val="B01E28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B56ED-10DB-4351-BCFE-3EE98B52C53A}">
      <dsp:nvSpPr>
        <dsp:cNvPr id="0" name=""/>
        <dsp:cNvSpPr/>
      </dsp:nvSpPr>
      <dsp:spPr>
        <a:xfrm>
          <a:off x="2915886" y="3566705"/>
          <a:ext cx="1980002" cy="1079996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+mj-lt"/>
            </a:rPr>
            <a:t>Współpraca </a:t>
          </a:r>
        </a:p>
      </dsp:txBody>
      <dsp:txXfrm>
        <a:off x="2915886" y="3566705"/>
        <a:ext cx="1980002" cy="1079996"/>
      </dsp:txXfrm>
    </dsp:sp>
    <dsp:sp modelId="{F15C5147-144A-4C1D-9A1B-EE0B2BE7ACD4}">
      <dsp:nvSpPr>
        <dsp:cNvPr id="0" name=""/>
        <dsp:cNvSpPr/>
      </dsp:nvSpPr>
      <dsp:spPr>
        <a:xfrm>
          <a:off x="3425326" y="702598"/>
          <a:ext cx="4245335" cy="4245335"/>
        </a:xfrm>
        <a:custGeom>
          <a:avLst/>
          <a:gdLst/>
          <a:ahLst/>
          <a:cxnLst/>
          <a:rect l="0" t="0" r="0" b="0"/>
          <a:pathLst>
            <a:path>
              <a:moveTo>
                <a:pt x="71294" y="2668183"/>
              </a:moveTo>
              <a:arcTo wR="2122667" hR="2122667" stAng="9906488" swAng="1016171"/>
            </a:path>
          </a:pathLst>
        </a:custGeom>
        <a:noFill/>
        <a:ln w="6350" cap="flat" cmpd="sng" algn="ctr">
          <a:solidFill>
            <a:srgbClr val="B01E28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959711-0170-4031-A1F2-0AF3D756D98F}">
      <dsp:nvSpPr>
        <dsp:cNvPr id="0" name=""/>
        <dsp:cNvSpPr/>
      </dsp:nvSpPr>
      <dsp:spPr>
        <a:xfrm>
          <a:off x="2554678" y="1464653"/>
          <a:ext cx="1980002" cy="1079996"/>
        </a:xfrm>
        <a:prstGeom prst="rect">
          <a:avLst/>
        </a:prstGeom>
        <a:solidFill>
          <a:srgbClr val="C34B45"/>
        </a:solidFill>
        <a:ln w="12700" cap="flat" cmpd="sng" algn="ctr">
          <a:solidFill>
            <a:srgbClr val="B01E2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latin typeface="+mj-lt"/>
            </a:rPr>
            <a:t>Stopniowe wprowadzanie zmian </a:t>
          </a:r>
        </a:p>
      </dsp:txBody>
      <dsp:txXfrm>
        <a:off x="2554678" y="1464653"/>
        <a:ext cx="1980002" cy="1079996"/>
      </dsp:txXfrm>
    </dsp:sp>
    <dsp:sp modelId="{CE16B338-68B2-4368-9D00-E5764C1655D7}">
      <dsp:nvSpPr>
        <dsp:cNvPr id="0" name=""/>
        <dsp:cNvSpPr/>
      </dsp:nvSpPr>
      <dsp:spPr>
        <a:xfrm>
          <a:off x="3440788" y="537924"/>
          <a:ext cx="4245335" cy="4245335"/>
        </a:xfrm>
        <a:custGeom>
          <a:avLst/>
          <a:gdLst/>
          <a:ahLst/>
          <a:cxnLst/>
          <a:rect l="0" t="0" r="0" b="0"/>
          <a:pathLst>
            <a:path>
              <a:moveTo>
                <a:pt x="492298" y="763397"/>
              </a:moveTo>
              <a:arcTo wR="2122667" hR="2122667" stAng="13189117" swAng="1011264"/>
            </a:path>
          </a:pathLst>
        </a:custGeom>
        <a:noFill/>
        <a:ln w="6350" cap="flat" cmpd="sng" algn="ctr">
          <a:solidFill>
            <a:srgbClr val="B01E28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0B477-566C-476A-8B97-C69AE8B9CF07}">
      <dsp:nvSpPr>
        <dsp:cNvPr id="0" name=""/>
        <dsp:cNvSpPr/>
      </dsp:nvSpPr>
      <dsp:spPr>
        <a:xfrm rot="5400000">
          <a:off x="-236563" y="240744"/>
          <a:ext cx="1577093" cy="1103965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FCA</a:t>
          </a:r>
        </a:p>
      </dsp:txBody>
      <dsp:txXfrm rot="-5400000">
        <a:off x="2" y="556163"/>
        <a:ext cx="1103965" cy="473128"/>
      </dsp:txXfrm>
    </dsp:sp>
    <dsp:sp modelId="{F349129A-0DE0-4875-AD73-25E2BA2E11DF}">
      <dsp:nvSpPr>
        <dsp:cNvPr id="0" name=""/>
        <dsp:cNvSpPr/>
      </dsp:nvSpPr>
      <dsp:spPr>
        <a:xfrm rot="5400000">
          <a:off x="5297227" y="-4189081"/>
          <a:ext cx="1025110" cy="94116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800" b="1" i="0" kern="1200" dirty="0"/>
            <a:t>dostarczone do przewoźnika </a:t>
          </a:r>
          <a:r>
            <a:rPr lang="pl-PL" sz="1800" b="0" i="0" kern="1200" dirty="0"/>
            <a:t>…oznacza, że sprzedający dostarcza towary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800" b="0" i="0" kern="1200" dirty="0"/>
            <a:t>do kupującego w miejscu,  gdzie zarówno koszty jak i ryzyko przechodzi na kupującego</a:t>
          </a:r>
          <a:endParaRPr lang="pl-PL" sz="1800" kern="1200" dirty="0"/>
        </a:p>
      </dsp:txBody>
      <dsp:txXfrm rot="-5400000">
        <a:off x="1103965" y="54223"/>
        <a:ext cx="9361592" cy="925026"/>
      </dsp:txXfrm>
    </dsp:sp>
    <dsp:sp modelId="{8212E4AF-C46B-4595-B3F8-088D5400828A}">
      <dsp:nvSpPr>
        <dsp:cNvPr id="0" name=""/>
        <dsp:cNvSpPr/>
      </dsp:nvSpPr>
      <dsp:spPr>
        <a:xfrm rot="5400000">
          <a:off x="-236563" y="1623686"/>
          <a:ext cx="1577093" cy="1103965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EXW</a:t>
          </a:r>
          <a:endParaRPr lang="pl-PL" sz="2400" kern="1200" dirty="0"/>
        </a:p>
      </dsp:txBody>
      <dsp:txXfrm rot="-5400000">
        <a:off x="2" y="1939105"/>
        <a:ext cx="1103965" cy="473128"/>
      </dsp:txXfrm>
    </dsp:sp>
    <dsp:sp modelId="{621E5197-C2F7-4777-A9A7-FAF208489521}">
      <dsp:nvSpPr>
        <dsp:cNvPr id="0" name=""/>
        <dsp:cNvSpPr/>
      </dsp:nvSpPr>
      <dsp:spPr>
        <a:xfrm rot="5400000">
          <a:off x="5297227" y="-2806139"/>
          <a:ext cx="1025110" cy="94116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800" b="0" i="0" kern="1200" dirty="0"/>
            <a:t>sprzedający dostarcza towary do kupującego we wskazanym w umowie punkcie</a:t>
          </a:r>
          <a:endParaRPr lang="pl-PL" sz="1800" kern="1200" dirty="0"/>
        </a:p>
      </dsp:txBody>
      <dsp:txXfrm rot="-5400000">
        <a:off x="1103965" y="1437165"/>
        <a:ext cx="9361592" cy="925026"/>
      </dsp:txXfrm>
    </dsp:sp>
    <dsp:sp modelId="{25257550-7189-4825-A025-39D497FDC806}">
      <dsp:nvSpPr>
        <dsp:cNvPr id="0" name=""/>
        <dsp:cNvSpPr/>
      </dsp:nvSpPr>
      <dsp:spPr>
        <a:xfrm rot="5400000">
          <a:off x="-236563" y="3006628"/>
          <a:ext cx="1577093" cy="1103965"/>
        </a:xfrm>
        <a:prstGeom prst="chevron">
          <a:avLst/>
        </a:prstGeom>
        <a:solidFill>
          <a:srgbClr val="C34B45"/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/>
            <a:t>CPT</a:t>
          </a:r>
          <a:r>
            <a:rPr lang="pl-PL" sz="3200" kern="1200" dirty="0"/>
            <a:t> </a:t>
          </a:r>
        </a:p>
      </dsp:txBody>
      <dsp:txXfrm rot="-5400000">
        <a:off x="2" y="3322047"/>
        <a:ext cx="1103965" cy="473128"/>
      </dsp:txXfrm>
    </dsp:sp>
    <dsp:sp modelId="{8352B051-2CEC-4392-A8AF-90EB4191A496}">
      <dsp:nvSpPr>
        <dsp:cNvPr id="0" name=""/>
        <dsp:cNvSpPr/>
      </dsp:nvSpPr>
      <dsp:spPr>
        <a:xfrm rot="5400000">
          <a:off x="5296957" y="-1422928"/>
          <a:ext cx="1025649" cy="94116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34B4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800" b="1" i="0" u="none" kern="1200" dirty="0"/>
            <a:t>przewóz opłacony do…</a:t>
          </a:r>
          <a:r>
            <a:rPr lang="pl-PL" sz="1800" b="0" i="0" u="none" kern="1200" dirty="0"/>
            <a:t> oznacza, iż sprzedający dostarcza towary jak i przenosi ryzyko</a:t>
          </a:r>
          <a:endParaRPr lang="pl-PL" sz="2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pl-PL" sz="1800" b="0" i="0" u="none" kern="1200" dirty="0"/>
            <a:t>na kupującego</a:t>
          </a:r>
          <a:endParaRPr lang="pl-PL" sz="2100" kern="1200" dirty="0"/>
        </a:p>
      </dsp:txBody>
      <dsp:txXfrm rot="-5400000">
        <a:off x="1103965" y="2820132"/>
        <a:ext cx="9361566" cy="925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2FEA-16CA-4F6D-84D5-BDF2A786CC8D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ABCF-6A1A-45EC-80D2-26FDF38610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E66CE0-849B-48AF-87D8-18429C57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2BD66EA-F185-4610-8FC5-0C700F600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020C22-CB95-4CBC-B76B-3ED06FA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E7393D-44A2-4267-B135-9E85B585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D99EFC-D16E-4C11-8BAE-756287FF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787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A8DE9F-7A19-4AFF-81CA-069A2C5B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9054347-F5D9-4C6B-97DD-A61C12BEA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F49138-76E6-4AB5-836D-268528EB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87B0A0-F6DB-4364-B3F9-7CDE8E1E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F753518-9EB9-4E06-95B5-63D8F64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01CA438-103E-4D56-983F-3AC804555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6B1B03-A985-4BCA-9EED-3644AAEBF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7960E-DC90-491D-869F-3F06C55D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C868CF-CA88-4B14-9A7A-B0654DE6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076D92-D21F-471F-8314-A95197F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97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1AC-F2E9-4D19-AF44-369CEE85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19C4-B3DE-49CC-A39B-3A235517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48776F-2D14-4715-940E-7FC1AC7A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86BDDA-DB41-4F8E-B0ED-22196DA8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732940-D27E-4D07-9DED-ECB5988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920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B5049F-9812-4119-9579-ACBA25768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9C599A-23C0-4ED6-AC49-0529E77D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91F2C0-8F90-4D74-AB78-8A27126B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A99CD7-E82B-4EB8-8F29-D61D4BFC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371E0-F2B9-4BBD-8199-B3BA7490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CE990BC-725E-9B59-0D4A-6A8859FCBB69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93E28026-D7DF-B414-C216-4E1A59306E69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8" name="Obraz 7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8A2EBBC6-A419-E348-22A0-62F3266FA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681488C2-2399-535B-AC5D-EB77148AA2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0CEF094B-2DA5-D4A4-F9C7-F459ED80C5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611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39DBDD-ED27-4EBF-B27C-EC0C53A5E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607D73-FDEE-460A-BD63-D00DBAD47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74FB42-27B0-4AA6-A3A3-CAD71BF1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419FE4A-AE2F-4CC6-A14D-3138A8E8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DDB5C5D-CD35-42B1-9933-8BE795F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E2BA495-4D4B-4017-BA80-59686DDC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74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73FD37-CBF8-49A0-8B2B-95985043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6A3CD3-F054-4859-A21B-2636651A9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30F2D27-612A-43AE-8EAA-E74AF995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98FB49F-EE3C-443A-898B-DBA3757B3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1A6565-82AB-4141-9643-42FF13457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98F08B3-A402-4A5B-9F02-3457218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12B6C4B-F31A-46F8-BDE3-73326333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1E6792A-3CA0-432A-BFDB-82C02AE3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58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BCAE25-A64D-4BFB-AA32-8A0D008C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A193FFE-B528-46AA-BA29-DD30FAB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35EF040-7874-48F6-8FA8-AB13C860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027059-FE9A-407E-9007-209FC84A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7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2F2F0A9-9FC4-42DD-A0E9-AAC4F421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515CF37-2DB4-4F39-88B2-768ACDA5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0D7069-D7AC-4EE8-B34F-5B7EBDE8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570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1CDA29-B088-4B1F-8208-2A293BFB3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F994A3-A51B-46F5-8DFA-3F9FB4A5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0CBD83-4D33-4506-8719-73A9B5D6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87CE763-8E8D-4852-80BB-9C75CACE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71A3E7-9481-43C0-8172-7BE4FEC6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16AD80-A772-4D63-900B-9B3BAC91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F8CC5-EB0E-4E88-BC01-CA873807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0D22CD1-2B8E-46FB-A711-FF7C1006F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4B290A-33F9-41D0-BE81-84FFCFAA9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B15644-3062-4D6F-9E8D-A69DF5C6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A8806E-8E4F-48E6-87E7-95548DD1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02CF326-017C-465B-8540-451CE427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5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3008A5-7916-4F22-BE77-385199D2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DD503B-FBE2-4EE7-BD43-913A91A01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3238E9-A9D8-4648-A74A-13CDB03DE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781225-4BFE-4E84-B54D-F3CB6D8D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13776-C6AB-4717-9F22-AA98DC618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280C8F1-412F-BABE-8CB6-06CAB9F0B64F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F784B27E-4CA5-6F56-02F5-87717ABCF534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10" name="Obraz 9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CF28952D-1B84-A82F-115A-75CCFDB13F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CB534326-9700-8261-B2A5-07A313F211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7293E285-593A-EAE3-4557-8D234869F9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70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files.pl/pl/index.php/Nowy_rynek" TargetMode="External"/><Relationship Id="rId2" Type="http://schemas.openxmlformats.org/officeDocument/2006/relationships/hyperlink" Target="https://mfiles.pl/pl/index.php/Cykl_%C5%BCycia_produkt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taxation_customs/vies/?locale=p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znes.gov.pl/pl/portal/0037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znes.gov.pl/pl/portal/00375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kobp.pl/aktualnosci/aktualnosci-eksportera/przydatne-linki/" TargetMode="External"/><Relationship Id="rId2" Type="http://schemas.openxmlformats.org/officeDocument/2006/relationships/hyperlink" Target="https://www.biznes.gov.pl/pl/opisy-procedur/-/proc/1000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bp.pl/home.aspx?c=/ascx/archa.as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gk.pl/informacje/kursy-walut" TargetMode="External"/><Relationship Id="rId2" Type="http://schemas.openxmlformats.org/officeDocument/2006/relationships/hyperlink" Target="https://www.nbp.pl/Kursy/Kursy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kobp.pl/waluty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wDLOG91TjY&amp;ab_channel=PKOBankPolski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RcCxfviDGg&amp;ab_channel=PKOBankPolski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hyperlink" Target="https://www.youtube.com/watch?v=YTYvEaj6CzY&amp;ab_channel=KUK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s://www.bgk.pl/files/public/Multimedia/ROOT_05_Regwarancje_bankowe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pfr.pl/oferta.html?need=Ekspansja-zagraniczna&amp;possibilities=Promocja-Ekspansja-zagraniczna&amp;availability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5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hyperlink" Target="https://pfr.pl/oferta/finansowe-wspieranie-eksportu.html" TargetMode="Externa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wordwall.net/pl/resource/31964623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ih.gov.pl/moj_biznes_za_granica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files.pl/pl/index.php/Koszt_zmienny" TargetMode="External"/><Relationship Id="rId2" Type="http://schemas.openxmlformats.org/officeDocument/2006/relationships/hyperlink" Target="https://mfiles.pl/pl/index.php/Warto%C5%9B%C4%8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ordwall.net/pl/resource/3196434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E1561B-9E12-49FF-9036-AABD860F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0436"/>
            <a:ext cx="10515600" cy="214487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srgbClr val="C00000"/>
                </a:solidFill>
                <a:cs typeface="Times New Roman" panose="02020603050405020304" pitchFamily="18" charset="0"/>
              </a:rPr>
              <a:t>AKADEMIA BIZNESU</a:t>
            </a:r>
            <a:b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br>
              <a:rPr lang="pl-PL" sz="24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FINANSE</a:t>
            </a:r>
            <a:br>
              <a:rPr lang="pl-PL" sz="2400" dirty="0"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Konstrukcja strategii cenowych </a:t>
            </a:r>
            <a:br>
              <a:rPr lang="pl-PL" sz="2400" dirty="0"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z elementami budżetu ekspertowego na wybrane rynki</a:t>
            </a:r>
            <a:endParaRPr lang="pl-PL" sz="40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5FA767-7523-441A-BF62-960DBDBD4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434906E-BF1C-B010-5BBD-6D14F1CF0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8243F14-6964-1E32-0D7A-3694CD607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373"/>
            <a:ext cx="10515600" cy="4351338"/>
          </a:xfrm>
        </p:spPr>
        <p:txBody>
          <a:bodyPr>
            <a:noAutofit/>
          </a:bodyPr>
          <a:lstStyle/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1" i="0" u="none" strike="noStrike" dirty="0">
                <a:solidFill>
                  <a:srgbClr val="000000"/>
                </a:solidFill>
                <a:effectLst/>
                <a:latin typeface="+mj-lt"/>
              </a:rPr>
              <a:t>Proszę obliczyć  minimalną  cenę sprzedaży 1 litra soku jabłkowego dla klienta w Dubaju wiedząc, że:</a:t>
            </a:r>
            <a:endParaRPr lang="pl-PL" sz="14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koszt produkcji gotowego produktu wynosi 2zł /litr,</a:t>
            </a: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na palecie mieści się 48 zgrzewek soku po 12 szt. w zgrzewce,</a:t>
            </a: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na kontener ładujemy 21 palet </a:t>
            </a: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endParaRPr lang="pl-PL" sz="14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1" i="0" u="none" strike="noStrike" dirty="0">
                <a:solidFill>
                  <a:srgbClr val="000000"/>
                </a:solidFill>
                <a:effectLst/>
                <a:latin typeface="+mj-lt"/>
              </a:rPr>
              <a:t>Pozostałe koszty powstające przy eksporcie towaru:</a:t>
            </a:r>
            <a:endParaRPr lang="pl-PL" sz="1400" b="1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Koszty obsługi celnej 300 PLN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 akredytywy 500 PLN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Koszty dokumentacji i certyfikatów 200 PLN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Koszty transportu 3 000 USD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Kurs USD 4,40 PLN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Koszty ubezpieczenia towaru 2 000 PLN</a:t>
            </a:r>
            <a:endParaRPr lang="pl-PL" sz="1400" b="0" dirty="0">
              <a:effectLst/>
              <a:latin typeface="+mj-lt"/>
            </a:endParaRPr>
          </a:p>
          <a:p>
            <a:pPr algn="just" rtl="0">
              <a:spcBef>
                <a:spcPts val="0"/>
              </a:spcBef>
              <a:spcAft>
                <a:spcPts val="600"/>
              </a:spcAft>
            </a:pPr>
            <a:r>
              <a:rPr lang="pl-PL" sz="1400" b="0" i="0" u="none" strike="noStrike" dirty="0">
                <a:solidFill>
                  <a:srgbClr val="000000"/>
                </a:solidFill>
                <a:effectLst/>
                <a:latin typeface="+mj-lt"/>
              </a:rPr>
              <a:t>- Koszty dodatkowe dostawy 1 000 USD</a:t>
            </a:r>
            <a:endParaRPr lang="pl-PL" sz="1400" b="0" dirty="0">
              <a:effectLst/>
              <a:latin typeface="+mj-lt"/>
            </a:endParaRP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endParaRPr lang="pl-PL" sz="1400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just" rtl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400" b="1" i="0" u="none" strike="noStrike" dirty="0">
                <a:solidFill>
                  <a:srgbClr val="000000"/>
                </a:solidFill>
                <a:effectLst/>
                <a:latin typeface="+mj-lt"/>
              </a:rPr>
              <a:t>Proszę ustalić cenę w przypadku, gdy klient odbiera towar z naszego  magazynu  oraz gdy zamawia z transportem</a:t>
            </a:r>
            <a:endParaRPr lang="pl-PL" sz="1400" b="1" dirty="0">
              <a:effectLst/>
              <a:latin typeface="+mj-lt"/>
            </a:endParaRPr>
          </a:p>
          <a:p>
            <a:pPr marL="0" indent="0">
              <a:spcAft>
                <a:spcPts val="600"/>
              </a:spcAft>
              <a:buNone/>
            </a:pPr>
            <a:br>
              <a:rPr lang="pl-PL" sz="1400" dirty="0">
                <a:latin typeface="+mj-lt"/>
              </a:rPr>
            </a:br>
            <a:endParaRPr lang="pl-PL" sz="1400" b="0" dirty="0">
              <a:effectLst/>
              <a:latin typeface="+mj-lt"/>
            </a:endParaRPr>
          </a:p>
          <a:p>
            <a:pPr marL="0" indent="0">
              <a:spcAft>
                <a:spcPts val="600"/>
              </a:spcAft>
              <a:buNone/>
            </a:pPr>
            <a:br>
              <a:rPr lang="pl-PL" sz="1400" dirty="0">
                <a:latin typeface="+mj-lt"/>
              </a:rPr>
            </a:br>
            <a:endParaRPr lang="pl-PL" sz="1400" dirty="0">
              <a:latin typeface="+mj-lt"/>
            </a:endParaRPr>
          </a:p>
        </p:txBody>
      </p:sp>
      <p:sp>
        <p:nvSpPr>
          <p:cNvPr id="2" name="Tytuł 8">
            <a:extLst>
              <a:ext uri="{FF2B5EF4-FFF2-40B4-BE49-F238E27FC236}">
                <a16:creationId xmlns:a16="http://schemas.microsoft.com/office/drawing/2014/main" id="{4355F6AC-803F-F666-4392-E60D4563A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809" y="1050366"/>
            <a:ext cx="9100382" cy="76857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Ćwiczenie indywidualne</a:t>
            </a:r>
          </a:p>
        </p:txBody>
      </p:sp>
    </p:spTree>
    <p:extLst>
      <p:ext uri="{BB962C8B-B14F-4D97-AF65-F5344CB8AC3E}">
        <p14:creationId xmlns:p14="http://schemas.microsoft.com/office/powerpoint/2010/main" val="2312792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2FBD132-5930-4F9C-9BF9-35BB5A3EDA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673302"/>
              </p:ext>
            </p:extLst>
          </p:nvPr>
        </p:nvGraphicFramePr>
        <p:xfrm>
          <a:off x="698643" y="1199535"/>
          <a:ext cx="11126912" cy="4977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2565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0578" y="2074741"/>
            <a:ext cx="8450843" cy="298914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pl-PL" sz="1800" b="1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Międzynarodowy </a:t>
            </a:r>
            <a:r>
              <a:rPr lang="pl-PL" sz="1800" b="1" u="sng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2" tooltip="Cykl życia produkt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cykl życia produktu</a:t>
            </a:r>
            <a:r>
              <a:rPr lang="pl-PL" sz="1800" b="1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800" b="1" dirty="0">
              <a:solidFill>
                <a:srgbClr val="C0000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Faza produktu innowacyjnego – wprowadzenie produktu na rynek</a:t>
            </a:r>
            <a:endParaRPr lang="pl-PL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Faza produktu dojrzałego</a:t>
            </a:r>
            <a:endParaRPr lang="pl-PL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Faza produktu standaryzowanego</a:t>
            </a:r>
          </a:p>
          <a:p>
            <a:pPr marL="0" lvl="0" indent="0">
              <a:lnSpc>
                <a:spcPct val="120000"/>
              </a:lnSpc>
              <a:spcAft>
                <a:spcPts val="600"/>
              </a:spcAft>
              <a:buNone/>
              <a:tabLst>
                <a:tab pos="457200" algn="l"/>
              </a:tabLst>
            </a:pPr>
            <a:endParaRPr lang="pl-PL" sz="1800" dirty="0">
              <a:solidFill>
                <a:srgbClr val="FF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600"/>
              </a:spcAft>
              <a:buNone/>
              <a:tabLst>
                <a:tab pos="457200" algn="l"/>
              </a:tabLst>
            </a:pPr>
            <a:r>
              <a:rPr lang="pl-PL" sz="1800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Można kierować produkt na </a:t>
            </a:r>
            <a:r>
              <a:rPr lang="pl-PL" sz="1800" u="sng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3" tooltip="Nowy rynek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nowy rynek</a:t>
            </a:r>
            <a:r>
              <a:rPr lang="pl-PL" sz="1800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w każdej fazie </a:t>
            </a:r>
            <a:endParaRPr lang="pl-PL" sz="1800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pl-PL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0885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11F058-1D9B-470A-8C7D-1CAFACCE1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70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Podatkowe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 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aspekty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 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sprzedaży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pl-PL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eksportowej 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13AEE7E-D311-4A9B-9669-4C5620E4A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638" y="3404614"/>
            <a:ext cx="9266723" cy="4877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6D0CEE56-41B0-47E0-95E8-230D77991B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25382" y="1951346"/>
            <a:ext cx="5741236" cy="364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99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EC73E3-D473-489A-8983-0A4E6339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611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Podatki w sprzedaży zagranicznej 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559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600" b="1" dirty="0">
                <a:latin typeface="+mj-lt"/>
              </a:rPr>
              <a:t>Preferencyjna stawka VAT 0 %  dla sprzedaży zagranicznej </a:t>
            </a:r>
          </a:p>
          <a:p>
            <a:pPr marL="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600" b="1" dirty="0">
                <a:latin typeface="+mj-lt"/>
              </a:rPr>
              <a:t>WDT </a:t>
            </a:r>
            <a:r>
              <a:rPr lang="pl-PL" sz="1600" dirty="0">
                <a:latin typeface="+mj-lt"/>
              </a:rPr>
              <a:t>- </a:t>
            </a:r>
            <a:r>
              <a:rPr lang="pl-PL" sz="1600" dirty="0">
                <a:ln>
                  <a:noFill/>
                </a:ln>
                <a:effectLst/>
                <a:latin typeface="+mj-lt"/>
                <a:ea typeface="Arial Unicode MS"/>
                <a:cs typeface="Arial Unicode MS"/>
              </a:rPr>
              <a:t>wywóz towarów z terytorium Polski na terytorium państwa członkowskiego innego niż Polska na rzecz podatnika podatku od wartości dodanej zidentyfikowanego na potrzeby transakcji wewnątrzwspólnotowych na terytorium państwa członkowskiego innego niż Polska.</a:t>
            </a:r>
          </a:p>
          <a:p>
            <a:pPr marL="0"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Podatnik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VAT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czynny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dokonujący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transakcji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WDT,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który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chce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zastosować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stawkę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0%,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powinien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w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pierwszej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kolejności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dokonać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rejestracji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do VAT-UE za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pomocą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druku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VAT-R</a:t>
            </a:r>
            <a:r>
              <a:rPr lang="pl-PL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, 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musi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posiadać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i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podawać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własny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</a:t>
            </a:r>
            <a:r>
              <a:rPr lang="en-US" sz="1600" b="1" dirty="0" err="1">
                <a:solidFill>
                  <a:srgbClr val="C00000"/>
                </a:solidFill>
                <a:effectLst/>
                <a:latin typeface="+mj-lt"/>
                <a:ea typeface="Arial Unicode MS"/>
              </a:rPr>
              <a:t>numer</a:t>
            </a:r>
            <a:r>
              <a:rPr lang="en-US" sz="1600" b="1" dirty="0">
                <a:solidFill>
                  <a:srgbClr val="C00000"/>
                </a:solidFill>
                <a:effectLst/>
                <a:latin typeface="+mj-lt"/>
                <a:ea typeface="Arial Unicode MS"/>
              </a:rPr>
              <a:t> VAT-UE </a:t>
            </a:r>
            <a:endParaRPr lang="pl-PL" sz="1600" b="1" dirty="0">
              <a:solidFill>
                <a:srgbClr val="C00000"/>
              </a:solidFill>
              <a:latin typeface="+mj-lt"/>
              <a:ea typeface="Arial Unicode MS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pl-PL" sz="1600" dirty="0">
              <a:latin typeface="+mj-lt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i="0" u="none" strike="noStrike" dirty="0">
                <a:solidFill>
                  <a:srgbClr val="202124"/>
                </a:solidFill>
                <a:effectLst/>
                <a:latin typeface="+mj-lt"/>
              </a:rPr>
              <a:t>Wyszukiwarka VIES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 w języku polskim znajdująca się pod adresem: </a:t>
            </a:r>
            <a:r>
              <a:rPr lang="pl-PL" sz="1600" i="0" u="sng" strike="noStrike" dirty="0">
                <a:solidFill>
                  <a:srgbClr val="0079BF"/>
                </a:solidFill>
                <a:effectLst/>
                <a:latin typeface="+mj-lt"/>
                <a:hlinkClick r:id="rId2"/>
              </a:rPr>
              <a:t>http://ec.europa.eu/taxation_customs/vies/?locale=pl</a:t>
            </a:r>
            <a:endParaRPr lang="pl-PL" sz="1600" dirty="0">
              <a:effectLst/>
              <a:latin typeface="+mj-lt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br>
              <a:rPr lang="pl-PL" sz="1600" dirty="0">
                <a:latin typeface="+mj-lt"/>
              </a:rPr>
            </a:br>
            <a:endParaRPr lang="pl-PL" sz="16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pl-PL" sz="16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pl-PL" sz="16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pl-PL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1652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EC73E3-D473-489A-8983-0A4E6339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90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Dokumenty niezbędne do zastosowania stawki 0%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4629"/>
            <a:ext cx="10515600" cy="4351338"/>
          </a:xfrm>
        </p:spPr>
        <p:txBody>
          <a:bodyPr>
            <a:normAutofit/>
          </a:bodyPr>
          <a:lstStyle/>
          <a:p>
            <a:pPr mar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i="0" u="none" strike="noStrike" dirty="0">
                <a:solidFill>
                  <a:srgbClr val="202124"/>
                </a:solidFill>
                <a:effectLst/>
                <a:latin typeface="+mj-lt"/>
              </a:rPr>
              <a:t>Dowodami potwierdzającymi WDT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, warunkującymi zastosowanie 0% stawkę VAT, są dokumenty wymienione </a:t>
            </a:r>
            <a:b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</a:b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w art. 42 ust. 3 ustawy o VAT, jeżeli łącznie potwierdzają dostarczenie do nabywcy z kraju członkowskiego UE towarów. Można wśród nich wyróżnić:</a:t>
            </a:r>
            <a:endParaRPr lang="pl-PL" sz="1600" b="0" dirty="0">
              <a:effectLst/>
              <a:latin typeface="+mj-lt"/>
            </a:endParaRPr>
          </a:p>
          <a:p>
            <a:pPr algn="just"/>
            <a:r>
              <a:rPr lang="pl-PL" sz="1600" b="1" i="0" u="none" strike="noStrike" dirty="0">
                <a:solidFill>
                  <a:srgbClr val="202124"/>
                </a:solidFill>
                <a:effectLst/>
                <a:latin typeface="+mj-lt"/>
              </a:rPr>
              <a:t>dokumenty przewozowe otrzymane od przewoźnika (spedytora)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 odpowiedzialnego za wywóz towarów </a:t>
            </a:r>
            <a:b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</a:b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z kraju, z których jednoznacznie wynika, że towary zostały dostarczone do miejsca ich przeznaczenia </a:t>
            </a:r>
            <a:b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</a:b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na terytorium</a:t>
            </a:r>
            <a:r>
              <a:rPr lang="pl-PL" sz="1600" dirty="0">
                <a:latin typeface="+mj-lt"/>
              </a:rPr>
              <a:t> 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państwa członkowskiego UE – w przypadku gdy ich przewóz jest zlecany przewoźnikowi </a:t>
            </a:r>
            <a:b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</a:b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(są to głównie listy przewozowe, np. CMR, CIM);</a:t>
            </a:r>
            <a:endParaRPr lang="pl-PL" sz="1600" dirty="0">
              <a:latin typeface="+mj-lt"/>
            </a:endParaRPr>
          </a:p>
          <a:p>
            <a:pPr algn="just"/>
            <a:r>
              <a:rPr lang="pl-PL" sz="1600" b="1" i="0" u="none" strike="noStrike" dirty="0">
                <a:solidFill>
                  <a:srgbClr val="202124"/>
                </a:solidFill>
                <a:effectLst/>
                <a:latin typeface="+mj-lt"/>
              </a:rPr>
              <a:t>specyfikację poszczególnych sztuk ładunku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 (określającą jego rodzaj, parametry, właściwości, pochodzenie, przeznaczenie itp.); chodzi o konieczność wykazania elementów identyfikujących towar będący przedmiotem dostawy; </a:t>
            </a:r>
          </a:p>
          <a:p>
            <a:pPr algn="just"/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dowodami potwierdzającymi WDT mogą być również </a:t>
            </a:r>
            <a:r>
              <a:rPr lang="pl-PL" sz="1600" b="1" i="0" u="none" strike="noStrike" dirty="0">
                <a:solidFill>
                  <a:srgbClr val="202124"/>
                </a:solidFill>
                <a:effectLst/>
                <a:latin typeface="+mj-lt"/>
              </a:rPr>
              <a:t>inne dokumenty, które wskazują, że dostawa WDT nastąpiła</a:t>
            </a:r>
            <a:r>
              <a:rPr lang="pl-PL" sz="1600" b="0" i="0" u="none" strike="noStrike" dirty="0">
                <a:solidFill>
                  <a:srgbClr val="202124"/>
                </a:solidFill>
                <a:effectLst/>
                <a:latin typeface="+mj-lt"/>
              </a:rPr>
              <a:t>. Dokumenty te powinny jednak zawierać wiarygodną informację, z której wynika, że określony towar został faktycznie dostarczony do nabywcy z państwa członkowskiego UE.</a:t>
            </a:r>
            <a:endParaRPr lang="pl-PL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6422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510" y="1977302"/>
            <a:ext cx="10304980" cy="52252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Eksport</a:t>
            </a:r>
            <a:r>
              <a:rPr lang="pl-PL" sz="1600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 to wywóz towarów z terytorium Polski poza obszar celny, a więc poza terytorium Unii Europejskiej.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dirty="0">
                <a:latin typeface="+mj-lt"/>
                <a:cs typeface="Times New Roman" panose="02020603050405020304" pitchFamily="18" charset="0"/>
              </a:rPr>
              <a:t>Numer EORI </a:t>
            </a:r>
            <a:r>
              <a:rPr lang="pl-PL" sz="1600" dirty="0">
                <a:latin typeface="+mj-lt"/>
                <a:cs typeface="Times New Roman" panose="02020603050405020304" pitchFamily="18" charset="0"/>
              </a:rPr>
              <a:t>– rejestracja eksportera w systemie usług celnych PUESC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Podstawowa dokumentacja w eksporcie:</a:t>
            </a:r>
            <a:endParaRPr lang="pl-PL" sz="1600" b="1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faktura handlowa</a:t>
            </a:r>
            <a:endParaRPr lang="pl-PL" sz="1600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list przewozowy</a:t>
            </a:r>
            <a:endParaRPr lang="pl-PL" sz="1600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faktura za transport i jego organizację</a:t>
            </a:r>
            <a:endParaRPr lang="pl-PL" sz="1600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600" i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packing</a:t>
            </a:r>
            <a:r>
              <a:rPr lang="pl-PL" sz="1600" i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list</a:t>
            </a: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– instrukcja, jak zapakowany jest towar na czas transportu</a:t>
            </a:r>
            <a:endParaRPr lang="pl-PL" sz="1600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inne dokumenty, które będą wymagane ze względu na rodzaj towaru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endParaRPr lang="pl-PL" sz="16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None/>
              <a:tabLst>
                <a:tab pos="457200" algn="l"/>
              </a:tabLst>
            </a:pPr>
            <a:r>
              <a:rPr lang="pl-PL" sz="1600" dirty="0">
                <a:solidFill>
                  <a:srgbClr val="0070C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Więcej informacji pod linkiem </a:t>
            </a: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pl-PL" sz="1600" b="0" i="0" u="none" strike="noStrike" dirty="0" err="1">
                <a:solidFill>
                  <a:srgbClr val="1A1A1A"/>
                </a:solidFill>
                <a:effectLst/>
                <a:latin typeface="+mj-lt"/>
                <a:hlinkClick r:id="rId2"/>
              </a:rPr>
              <a:t>https</a:t>
            </a:r>
            <a:r>
              <a:rPr lang="pl-PL" sz="1600" b="0" i="0" u="none" strike="noStrike" dirty="0">
                <a:solidFill>
                  <a:srgbClr val="1A1A1A"/>
                </a:solidFill>
                <a:effectLst/>
                <a:latin typeface="+mj-lt"/>
                <a:hlinkClick r:id="rId2"/>
              </a:rPr>
              <a:t>://www.biznes.gov.pl/pl/portal/00375</a:t>
            </a:r>
            <a:br>
              <a:rPr lang="pl-PL" sz="1600" dirty="0">
                <a:latin typeface="+mj-lt"/>
              </a:rPr>
            </a:br>
            <a:endParaRPr lang="pl-PL" sz="1600" dirty="0"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6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6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600" dirty="0">
              <a:latin typeface="+mj-lt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5A19953-7A5F-972A-E5FE-33522762A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90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Czym jest eksport?</a:t>
            </a:r>
          </a:p>
        </p:txBody>
      </p:sp>
    </p:spTree>
    <p:extLst>
      <p:ext uri="{BB962C8B-B14F-4D97-AF65-F5344CB8AC3E}">
        <p14:creationId xmlns:p14="http://schemas.microsoft.com/office/powerpoint/2010/main" val="1164204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41B270-789F-4A15-AFE6-81F5A878E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08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Eksport towarów a VAT 0%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2847"/>
            <a:ext cx="10404618" cy="404024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eksport bezpośredni</a:t>
            </a:r>
            <a:r>
              <a:rPr lang="pl-PL" sz="1800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 – dostawa towarów realizowana jest bezpośrednio przez sprzedawcę </a:t>
            </a:r>
            <a:br>
              <a:rPr lang="pl-PL" sz="1800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</a:br>
            <a:r>
              <a:rPr lang="pl-PL" sz="1800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lub firmę transportową, która świadczy usługi na rzecz sprzedawcy;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eksport pośredni</a:t>
            </a:r>
            <a:r>
              <a:rPr lang="pl-PL" sz="1800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 – dostawa towarów realizowana jest przez nabywcę lub firmę transportową, która świadczy usługi na rzecz nabywcy towarów;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Eksport towarów ma miejsce, gdy towary zostają fizycznie wywiezione poza terytorium UE.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  <a:ea typeface="Arial Unicode MS"/>
                <a:cs typeface="Times New Roman" panose="02020603050405020304" pitchFamily="18" charset="0"/>
              </a:rPr>
              <a:t>n</a:t>
            </a:r>
            <a:r>
              <a:rPr lang="pl-PL" sz="1800" b="1" dirty="0">
                <a:ln>
                  <a:noFill/>
                </a:ln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ajważniejszym dokumentem uprawniającym do 0% stawki VAT jest uzyskanie potwierdzenia wywozu towarów poza UE - </a:t>
            </a:r>
            <a:r>
              <a:rPr lang="en-US" sz="1800" b="1" dirty="0" err="1"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komunikat</a:t>
            </a:r>
            <a:r>
              <a:rPr lang="en-US" sz="1800" b="1" dirty="0"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 IE-599</a:t>
            </a:r>
            <a:r>
              <a:rPr lang="pl-PL" sz="1800" b="1" dirty="0">
                <a:latin typeface="+mj-lt"/>
                <a:ea typeface="Arial Unicode MS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Arial Unicode MS"/>
                <a:cs typeface="Times New Roman" panose="02020603050405020304" pitchFamily="18" charset="0"/>
              </a:rPr>
              <a:t>Więcej informacji pod linkiem : </a:t>
            </a:r>
            <a:r>
              <a:rPr lang="pl-PL" sz="1800" b="0" i="0" u="none" strike="noStrike" dirty="0">
                <a:solidFill>
                  <a:schemeClr val="accent1"/>
                </a:solidFill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https://www.biznes.gov.pl/pl/portal/00375</a:t>
            </a:r>
            <a:endParaRPr lang="pl-PL" sz="1800" dirty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Arial Unicode MS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pl-PL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6231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FEBEE9-CBAD-4E89-A884-D5BBDDF58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21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effectLst/>
                <a:ea typeface="Arial Unicode MS"/>
                <a:cs typeface="Times New Roman" panose="02020603050405020304" pitchFamily="18" charset="0"/>
              </a:rPr>
              <a:t>Eksport na zasadach preferencyjnych</a:t>
            </a: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4974" y="2140936"/>
            <a:ext cx="8522051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Towary, o ile tylko mają </a:t>
            </a:r>
            <a:r>
              <a:rPr lang="pl-PL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potwierdzone unijne pochodzenie</a:t>
            </a: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mogą korzystać z zerowych albo obniżonych ceł w państwie, do którego </a:t>
            </a:r>
            <a:r>
              <a:rPr lang="pl-PL" sz="16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są </a:t>
            </a:r>
            <a:r>
              <a:rPr lang="pl-PL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dostarczane.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dirty="0">
                <a:latin typeface="+mj-lt"/>
                <a:cs typeface="Times New Roman" panose="02020603050405020304" pitchFamily="18" charset="0"/>
              </a:rPr>
              <a:t>Umowy o wolnym handlu UE z: Japonią , Singapurem i Wietnamem.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dirty="0" err="1">
                <a:latin typeface="+mj-lt"/>
                <a:cs typeface="Times New Roman" panose="02020603050405020304" pitchFamily="18" charset="0"/>
              </a:rPr>
              <a:t>Certificate</a:t>
            </a:r>
            <a:r>
              <a:rPr lang="pl-PL" sz="1600" dirty="0">
                <a:latin typeface="+mj-lt"/>
                <a:cs typeface="Times New Roman" panose="02020603050405020304" pitchFamily="18" charset="0"/>
              </a:rPr>
              <a:t> of </a:t>
            </a:r>
            <a:r>
              <a:rPr lang="pl-PL" sz="1600" dirty="0" err="1">
                <a:latin typeface="+mj-lt"/>
                <a:cs typeface="Times New Roman" panose="02020603050405020304" pitchFamily="18" charset="0"/>
              </a:rPr>
              <a:t>origin</a:t>
            </a:r>
            <a:r>
              <a:rPr lang="pl-PL" sz="1600" dirty="0">
                <a:latin typeface="+mj-lt"/>
                <a:cs typeface="Times New Roman" panose="02020603050405020304" pitchFamily="18" charset="0"/>
              </a:rPr>
              <a:t> – świadectwo pochodzenia towaru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l-PL" sz="1600" b="1" dirty="0">
                <a:latin typeface="+mj-lt"/>
                <a:ea typeface="Arial Unicode MS"/>
              </a:rPr>
              <a:t>S</a:t>
            </a:r>
            <a:r>
              <a:rPr lang="pl-PL" sz="1600" b="1" dirty="0">
                <a:effectLst/>
                <a:latin typeface="+mj-lt"/>
                <a:ea typeface="Arial Unicode MS"/>
              </a:rPr>
              <a:t>tatus upoważnionego eksportera  - AEO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1600" b="0" i="0" u="none" strike="noStrike" dirty="0">
              <a:solidFill>
                <a:srgbClr val="0070C0"/>
              </a:solidFill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i="0" u="none" strike="noStrike" dirty="0">
                <a:effectLst/>
                <a:latin typeface="+mj-lt"/>
              </a:rPr>
              <a:t>Szersze informację na temat procedur dostępne:</a:t>
            </a:r>
            <a:endParaRPr lang="pl-PL" sz="1600" dirty="0"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i="0" u="sng" strike="noStrike" dirty="0">
                <a:solidFill>
                  <a:srgbClr val="000000"/>
                </a:solidFill>
                <a:effectLst/>
                <a:latin typeface="+mj-lt"/>
                <a:hlinkClick r:id="rId2"/>
              </a:rPr>
              <a:t>https://www.biznes.gov.pl/pl/opisy-procedur/-/proc/10005</a:t>
            </a:r>
            <a:endParaRPr lang="pl-PL" sz="1600" dirty="0">
              <a:effectLst/>
              <a:latin typeface="+mj-lt"/>
            </a:endParaRPr>
          </a:p>
          <a:p>
            <a:pPr algn="just">
              <a:lnSpc>
                <a:spcPct val="100000"/>
              </a:lnSpc>
            </a:pPr>
            <a:endParaRPr lang="pl-PL" sz="1600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i="0" u="none" strike="noStrike" dirty="0">
                <a:effectLst/>
                <a:latin typeface="+mj-lt"/>
              </a:rPr>
              <a:t>Bardzo przydatny link z odnośnikami do instytucji i produktów dla eksporterów: </a:t>
            </a:r>
            <a:endParaRPr lang="pl-PL" sz="1600" dirty="0"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i="0" u="sng" strike="noStrike" dirty="0">
                <a:solidFill>
                  <a:srgbClr val="000000"/>
                </a:solidFill>
                <a:effectLst/>
                <a:latin typeface="+mj-lt"/>
                <a:hlinkClick r:id="rId3"/>
              </a:rPr>
              <a:t>https://www.pkobp.pl//aktualnosci/aktualnosci-eksportera/przydatne-linki/</a:t>
            </a:r>
            <a:endParaRPr lang="pl-PL" sz="1600" dirty="0">
              <a:effectLst/>
              <a:latin typeface="+mj-lt"/>
            </a:endParaRPr>
          </a:p>
          <a:p>
            <a:pPr algn="just">
              <a:lnSpc>
                <a:spcPct val="100000"/>
              </a:lnSpc>
            </a:pPr>
            <a:endParaRPr lang="pl-PL" sz="1600" dirty="0">
              <a:latin typeface="+mj-lt"/>
            </a:endParaRPr>
          </a:p>
          <a:p>
            <a:pPr algn="just">
              <a:lnSpc>
                <a:spcPct val="100000"/>
              </a:lnSpc>
            </a:pPr>
            <a:endParaRPr lang="pl-PL" sz="1600" dirty="0">
              <a:latin typeface="+mj-lt"/>
            </a:endParaRPr>
          </a:p>
          <a:p>
            <a:pPr algn="just">
              <a:lnSpc>
                <a:spcPct val="100000"/>
              </a:lnSpc>
            </a:pPr>
            <a:endParaRPr lang="pl-PL" sz="1600" dirty="0">
              <a:latin typeface="+mj-lt"/>
            </a:endParaRPr>
          </a:p>
          <a:p>
            <a:pPr algn="just">
              <a:lnSpc>
                <a:spcPct val="100000"/>
              </a:lnSpc>
            </a:pPr>
            <a:endParaRPr lang="pl-PL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5203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D6CA3C-686E-473D-ACF9-443571E7C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08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Różnice kursowe i ich wpływ na wynik eksportera</a:t>
            </a:r>
            <a:br>
              <a:rPr lang="pl-PL" sz="2400" dirty="0">
                <a:cs typeface="Times New Roman" panose="02020603050405020304" pitchFamily="18" charset="0"/>
              </a:rPr>
            </a:br>
            <a:endParaRPr lang="pl-PL" sz="2400" dirty="0"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E5AD976D-EC0B-4622-A4AC-CC1FFC32C9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95948" y="1674911"/>
            <a:ext cx="5518542" cy="420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62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866E4B-38E4-4A37-9CE3-3096F8E00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690" y="1027415"/>
            <a:ext cx="10316110" cy="150002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Dzięki szkoleniu dowiesz się:</a:t>
            </a:r>
            <a:br>
              <a:rPr lang="pl-PL" sz="2400" b="1" dirty="0">
                <a:cs typeface="Times New Roman" panose="02020603050405020304" pitchFamily="18" charset="0"/>
              </a:rPr>
            </a:br>
            <a:endParaRPr lang="pl-PL" sz="2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569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000" dirty="0"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>
                <a:latin typeface="+mj-lt"/>
              </a:rPr>
              <a:t> Po co nam </a:t>
            </a:r>
            <a:r>
              <a:rPr lang="pl-PL" sz="2000" b="1" dirty="0">
                <a:solidFill>
                  <a:srgbClr val="B01E28"/>
                </a:solidFill>
                <a:latin typeface="+mj-lt"/>
              </a:rPr>
              <a:t>strategia cenowa </a:t>
            </a:r>
            <a:r>
              <a:rPr lang="pl-PL" sz="2000" dirty="0">
                <a:latin typeface="+mj-lt"/>
              </a:rPr>
              <a:t>i jak ją stworzyć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>
                <a:latin typeface="+mj-lt"/>
              </a:rPr>
              <a:t> Czym różni się </a:t>
            </a:r>
            <a:r>
              <a:rPr lang="pl-PL" sz="2000" b="1" dirty="0">
                <a:solidFill>
                  <a:srgbClr val="B01E28"/>
                </a:solidFill>
                <a:latin typeface="+mj-lt"/>
              </a:rPr>
              <a:t>sprzedaż eksportowa </a:t>
            </a:r>
            <a:r>
              <a:rPr lang="pl-PL" sz="2000" dirty="0">
                <a:latin typeface="+mj-lt"/>
              </a:rPr>
              <a:t>od krajowej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>
                <a:latin typeface="+mj-lt"/>
              </a:rPr>
              <a:t> Jak przygotować się do eksportu  w zakresie </a:t>
            </a:r>
            <a:r>
              <a:rPr lang="pl-PL" sz="2000" b="1" dirty="0">
                <a:solidFill>
                  <a:srgbClr val="B01E28"/>
                </a:solidFill>
                <a:latin typeface="+mj-lt"/>
              </a:rPr>
              <a:t>finansów i podatków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>
                <a:latin typeface="+mj-lt"/>
              </a:rPr>
              <a:t> O co prosić powinieneś poprosić swój </a:t>
            </a:r>
            <a:r>
              <a:rPr lang="pl-PL" sz="2000" b="1" dirty="0">
                <a:solidFill>
                  <a:srgbClr val="B01E28"/>
                </a:solidFill>
                <a:latin typeface="+mj-lt"/>
              </a:rPr>
              <a:t>bank</a:t>
            </a:r>
            <a:r>
              <a:rPr lang="pl-PL" sz="2000" dirty="0">
                <a:latin typeface="+mj-lt"/>
              </a:rPr>
              <a:t> planując sprzedaż zagraniczną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>
                <a:latin typeface="+mj-lt"/>
              </a:rPr>
              <a:t> Jakie instytucje pomogą Ci w </a:t>
            </a:r>
            <a:r>
              <a:rPr lang="pl-PL" sz="2000" b="1" dirty="0">
                <a:solidFill>
                  <a:srgbClr val="B01E28"/>
                </a:solidFill>
                <a:latin typeface="+mj-lt"/>
              </a:rPr>
              <a:t>finansowaniu i zabezpieczeniu transakcji </a:t>
            </a:r>
            <a:r>
              <a:rPr lang="pl-PL" sz="2000" dirty="0">
                <a:latin typeface="+mj-lt"/>
              </a:rPr>
              <a:t>eksportowych</a:t>
            </a:r>
            <a:r>
              <a:rPr lang="pl-PL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807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C16AA25-819E-4E08-A075-BADA58C20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pl-PL" dirty="0"/>
            </a:b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1604"/>
            <a:ext cx="10515600" cy="5508369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pl-PL" sz="1800" b="1" dirty="0">
                <a:effectLst/>
                <a:ea typeface="Arial Unicode MS"/>
                <a:cs typeface="Arial" panose="020B0604020202020204" pitchFamily="34" charset="0"/>
              </a:rPr>
              <a:t>Różnice kursowe</a:t>
            </a: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 powstają w momencie rozliczenia danej transakcji walutowej.</a:t>
            </a:r>
            <a:endParaRPr lang="pl-PL" sz="1800" dirty="0">
              <a:effectLst/>
              <a:ea typeface="Arial Unicode MS"/>
            </a:endParaRPr>
          </a:p>
          <a:p>
            <a:pPr algn="just">
              <a:lnSpc>
                <a:spcPct val="120000"/>
              </a:lnSpc>
            </a:pPr>
            <a:r>
              <a:rPr lang="pl-PL" sz="1800" b="1" dirty="0">
                <a:effectLst/>
                <a:ea typeface="Arial Unicode MS"/>
                <a:cs typeface="Arial" panose="020B0604020202020204" pitchFamily="34" charset="0"/>
              </a:rPr>
              <a:t>Podatkowo </a:t>
            </a: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waluty obce przeliczane są na polskie złote po kursie Narodowego Banku Polskiego </a:t>
            </a:r>
            <a:br>
              <a:rPr lang="pl-PL" sz="1800" dirty="0">
                <a:effectLst/>
                <a:ea typeface="Arial Unicode MS"/>
                <a:cs typeface="Arial" panose="020B0604020202020204" pitchFamily="34" charset="0"/>
              </a:rPr>
            </a:b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z dnia poprzedzającego obowiązek podatkowy.</a:t>
            </a:r>
          </a:p>
          <a:p>
            <a:pPr algn="just">
              <a:lnSpc>
                <a:spcPct val="120000"/>
              </a:lnSpc>
            </a:pP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Walutę obcą na </a:t>
            </a:r>
            <a:r>
              <a:rPr lang="pl-PL" sz="1800" b="1" dirty="0">
                <a:effectLst/>
                <a:ea typeface="Arial Unicode MS"/>
                <a:cs typeface="Arial" panose="020B0604020202020204" pitchFamily="34" charset="0"/>
              </a:rPr>
              <a:t>rachunku bankowym </a:t>
            </a: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przeliczamy po kursie faktycznie zastosowanym, czyli kursie danego banku z daty danej transakcji, o ile kurs ten nie różni się od kursu NBP o więcej niż 5 %.</a:t>
            </a:r>
          </a:p>
          <a:p>
            <a:pPr algn="just">
              <a:lnSpc>
                <a:spcPct val="120000"/>
              </a:lnSpc>
            </a:pPr>
            <a:r>
              <a:rPr lang="pl-PL" sz="1800" dirty="0">
                <a:cs typeface="Arial" panose="020B0604020202020204" pitchFamily="34" charset="0"/>
              </a:rPr>
              <a:t>Przy sprzedaży waluty ,</a:t>
            </a:r>
            <a:r>
              <a:rPr lang="pl-PL" sz="1800" dirty="0">
                <a:effectLst/>
                <a:ea typeface="Times New Roman" panose="02020603050405020304" pitchFamily="18" charset="0"/>
              </a:rPr>
              <a:t>gdy sprzedajemy walutę po cenie wyższej niż ją kupiliśmy powstają 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dodanie różnice kursowe, </a:t>
            </a:r>
            <a:r>
              <a:rPr lang="pl-PL" sz="1800" dirty="0">
                <a:effectLst/>
                <a:ea typeface="Times New Roman" panose="02020603050405020304" pitchFamily="18" charset="0"/>
              </a:rPr>
              <a:t>gdy wartość ta jest niższa powstają </a:t>
            </a:r>
            <a:r>
              <a:rPr lang="pl-PL" sz="1800" b="1" dirty="0">
                <a:effectLst/>
                <a:ea typeface="Times New Roman" panose="02020603050405020304" pitchFamily="18" charset="0"/>
              </a:rPr>
              <a:t>ujemne różnice kursowe.</a:t>
            </a:r>
            <a:endParaRPr lang="pl-PL" sz="1800" b="1" dirty="0">
              <a:effectLst/>
              <a:ea typeface="Arial Unicode MS"/>
            </a:endParaRPr>
          </a:p>
          <a:p>
            <a:pPr algn="just">
              <a:lnSpc>
                <a:spcPct val="120000"/>
              </a:lnSpc>
            </a:pPr>
            <a:r>
              <a:rPr lang="pl-PL" sz="1800" dirty="0">
                <a:effectLst/>
                <a:ea typeface="Times New Roman" panose="02020603050405020304" pitchFamily="18" charset="0"/>
              </a:rPr>
              <a:t>Zysk na uzyskany na obrocie walutami trze</a:t>
            </a:r>
            <a:r>
              <a:rPr lang="pl-PL" sz="1800" dirty="0">
                <a:ea typeface="Times New Roman" panose="02020603050405020304" pitchFamily="18" charset="0"/>
              </a:rPr>
              <a:t>ba doliczyć do dochodu (dodatnie różnice).</a:t>
            </a:r>
          </a:p>
          <a:p>
            <a:pPr algn="just">
              <a:lnSpc>
                <a:spcPct val="120000"/>
              </a:lnSpc>
            </a:pPr>
            <a:r>
              <a:rPr lang="pl-PL" sz="1800" dirty="0">
                <a:effectLst/>
                <a:ea typeface="Times New Roman" panose="02020603050405020304" pitchFamily="18" charset="0"/>
              </a:rPr>
              <a:t>Straty na obrocie walutami stanowią koszty przedsiębiorstwa (ujemne różnice).</a:t>
            </a:r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id="{128FD760-59B8-5455-424E-8FE345EBD122}"/>
              </a:ext>
            </a:extLst>
          </p:cNvPr>
          <p:cNvSpPr txBox="1">
            <a:spLocks/>
          </p:cNvSpPr>
          <p:nvPr/>
        </p:nvSpPr>
        <p:spPr>
          <a:xfrm>
            <a:off x="838200" y="10279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Różnice kursowe a wynik na działalności eksportowej</a:t>
            </a:r>
            <a:br>
              <a:rPr lang="pl-PL" sz="2400" dirty="0">
                <a:cs typeface="Times New Roman" panose="02020603050405020304" pitchFamily="18" charset="0"/>
              </a:rPr>
            </a:br>
            <a:endParaRPr lang="pl-PL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824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51A5DA-6839-449C-A81B-64B3316BC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590" y="1051861"/>
            <a:ext cx="10192820" cy="89385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Różnice kursowe w księgowości i podatkach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1835"/>
            <a:ext cx="10515600" cy="467349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tabLst>
                <a:tab pos="457200" algn="l"/>
              </a:tabLst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Bieżące księgowania w księgach rachunkowych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tabLst>
                <a:tab pos="457200" algn="l"/>
              </a:tabLst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Przepisy o rachunkowości: </a:t>
            </a:r>
            <a:r>
              <a:rPr lang="pl-PL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Księgi rachunkowe prowadzi się w języku polskim i w walucie polskiej</a:t>
            </a:r>
            <a:r>
              <a:rPr lang="pl-PL" sz="20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l-PL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Dowód księgowy opiewający na waluty obce powinien zawierać przeliczenie </a:t>
            </a:r>
            <a:br>
              <a:rPr lang="pl-PL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ich wartości na walutę polską według kursu obowiązującego w dniu przeprowadzenia operacji gospodarczej.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tabLst>
                <a:tab pos="457200" algn="l"/>
              </a:tabLst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Wycena aktywów w walutach obcych na dzień bilansowy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tabLst>
                <a:tab pos="457200" algn="l"/>
              </a:tabLst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Rozliczane różnic kursowych na rozrachunkach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tabLst>
                <a:tab pos="457200" algn="l"/>
              </a:tabLst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Różnice kursowe środków własnych </a:t>
            </a:r>
            <a:endParaRPr lang="pl-PL" sz="2000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pl-PL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5701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7791EB-6377-4DF3-8724-A6D252F37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22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Ryzyko kursowe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7788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l-PL" sz="1800" b="1" dirty="0">
                <a:solidFill>
                  <a:srgbClr val="C00000"/>
                </a:solidFill>
              </a:rPr>
              <a:t>Powstaje, gdy dostajesz należności w innej walucie niż płacisz zobowiązania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1800" b="1" u="sng" dirty="0">
                <a:ea typeface="Arial Unicode MS"/>
              </a:rPr>
              <a:t>B</a:t>
            </a:r>
            <a:r>
              <a:rPr lang="pl-PL" sz="1800" b="1" u="sng" dirty="0">
                <a:effectLst/>
                <a:ea typeface="Arial Unicode MS"/>
              </a:rPr>
              <a:t>ardzo ważne dla eksportera !!! </a:t>
            </a:r>
            <a:endParaRPr lang="pl-PL" sz="1800" u="sng" dirty="0">
              <a:effectLst/>
              <a:ea typeface="Arial Unicode MS"/>
            </a:endParaRP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posiadanie rachunków walutowych,  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możliwości negocjowania wymiany walut,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zawierania transakcji zabezpieczających,  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limit na transakcje pochodne,  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indywidulany dealer w banku,  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effectLst/>
                <a:ea typeface="Arial Unicode MS"/>
              </a:rPr>
              <a:t>platforma do wymiany walut, </a:t>
            </a:r>
          </a:p>
          <a:p>
            <a:pPr>
              <a:lnSpc>
                <a:spcPct val="100000"/>
              </a:lnSpc>
            </a:pPr>
            <a:r>
              <a:rPr lang="pl-PL" sz="1800" dirty="0">
                <a:ln>
                  <a:noFill/>
                </a:ln>
                <a:effectLst/>
                <a:ea typeface="Arial Unicode MS"/>
                <a:cs typeface="Arial Unicode MS"/>
              </a:rPr>
              <a:t>doradca  finansowy i podatkowy. </a:t>
            </a:r>
          </a:p>
          <a:p>
            <a:pPr>
              <a:lnSpc>
                <a:spcPct val="100000"/>
              </a:lnSpc>
            </a:pPr>
            <a:endParaRPr lang="pl-PL" sz="1800" dirty="0"/>
          </a:p>
          <a:p>
            <a:pPr>
              <a:lnSpc>
                <a:spcPct val="100000"/>
              </a:lnSpc>
            </a:pPr>
            <a:endParaRPr lang="pl-PL" sz="1800" dirty="0"/>
          </a:p>
          <a:p>
            <a:pPr>
              <a:lnSpc>
                <a:spcPct val="100000"/>
              </a:lnSpc>
            </a:pP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4125034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E52452-D967-42F1-A818-8E01FDF27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30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Zabezpieczanie ryzyka kursowego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2380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dirty="0">
                <a:solidFill>
                  <a:srgbClr val="C00000"/>
                </a:solidFill>
              </a:rPr>
              <a:t>Konieczne w przypadku kontraktów z długim terminem płatności lub długiego cyklu produkcji </a:t>
            </a:r>
            <a:br>
              <a:rPr lang="pl-PL" sz="1800" dirty="0">
                <a:solidFill>
                  <a:srgbClr val="C00000"/>
                </a:solidFill>
              </a:rPr>
            </a:br>
            <a:r>
              <a:rPr lang="pl-PL" sz="1800" dirty="0">
                <a:solidFill>
                  <a:srgbClr val="C00000"/>
                </a:solidFill>
              </a:rPr>
              <a:t>czy  łańcucha dostaw.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Forward</a:t>
            </a:r>
            <a:r>
              <a:rPr lang="pl-PL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walutowy </a:t>
            </a:r>
            <a:r>
              <a:rPr lang="pl-PL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dotyczy kupna bądź sprzedaży określonej kwoty waluty, w  określonym dniu po </a:t>
            </a:r>
            <a:br>
              <a:rPr lang="pl-PL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 góry określonym kursie wymiany (czyli kursie terminowym, niezmiennym w czasie trwania umowy)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pl-PL" sz="1800" dirty="0">
                <a:cs typeface="Times New Roman" panose="02020603050405020304" pitchFamily="18" charset="0"/>
              </a:rPr>
              <a:t>instrument </a:t>
            </a:r>
            <a:r>
              <a:rPr lang="pl-PL" sz="1800" dirty="0" err="1">
                <a:cs typeface="Times New Roman" panose="02020603050405020304" pitchFamily="18" charset="0"/>
              </a:rPr>
              <a:t>bezkosztowy</a:t>
            </a:r>
            <a:r>
              <a:rPr lang="pl-PL" sz="1800" dirty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pl-PL" sz="1800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cs typeface="Times New Roman" panose="02020603050405020304" pitchFamily="18" charset="0"/>
              </a:rPr>
              <a:t>Opcje walutowe - </a:t>
            </a:r>
            <a:r>
              <a:rPr lang="pl-PL" sz="1800" dirty="0">
                <a:effectLst/>
                <a:ea typeface="Arial Unicode MS"/>
              </a:rPr>
              <a:t>prawo nabywcy otrzymane od wystawcy opcji do dokonania transakcji zakupu </a:t>
            </a:r>
            <a:br>
              <a:rPr lang="pl-PL" sz="1800" dirty="0">
                <a:effectLst/>
                <a:ea typeface="Arial Unicode MS"/>
              </a:rPr>
            </a:br>
            <a:r>
              <a:rPr lang="pl-PL" sz="1800" dirty="0">
                <a:effectLst/>
                <a:ea typeface="Arial Unicode MS"/>
              </a:rPr>
              <a:t>lub sprzedaży określonej waluty za inną walutę, w oznaczonym dniu w przyszłości, po kursie realizacji opcji ustalonym w momencie zawierania transakcji – konieczna zapłata premii </a:t>
            </a:r>
            <a:r>
              <a:rPr lang="pl-PL" sz="1800" dirty="0" err="1">
                <a:effectLst/>
                <a:ea typeface="Arial Unicode MS"/>
              </a:rPr>
              <a:t>opcyjnej</a:t>
            </a:r>
            <a:r>
              <a:rPr lang="pl-PL" sz="1800" dirty="0">
                <a:ea typeface="Arial Unicode MS"/>
              </a:rPr>
              <a:t>.</a:t>
            </a:r>
            <a:endParaRPr lang="pl-PL" sz="1800" b="1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i="0" dirty="0">
                <a:solidFill>
                  <a:srgbClr val="C00000"/>
                </a:solidFill>
                <a:effectLst/>
              </a:rPr>
              <a:t>Ankieta </a:t>
            </a:r>
            <a:r>
              <a:rPr lang="pl-PL" sz="1800" b="1" i="0" dirty="0" err="1">
                <a:solidFill>
                  <a:srgbClr val="C00000"/>
                </a:solidFill>
                <a:effectLst/>
              </a:rPr>
              <a:t>MiFID</a:t>
            </a:r>
            <a:r>
              <a:rPr lang="pl-PL" sz="1800" b="0" i="0" dirty="0">
                <a:solidFill>
                  <a:srgbClr val="C00000"/>
                </a:solidFill>
                <a:effectLst/>
              </a:rPr>
              <a:t> </a:t>
            </a:r>
            <a:r>
              <a:rPr lang="pl-PL" sz="1800" i="0" dirty="0">
                <a:solidFill>
                  <a:srgbClr val="C00000"/>
                </a:solidFill>
                <a:effectLst/>
              </a:rPr>
              <a:t>jest przygotowana na podstawie regulacji Unii Europejskiej, która ma pomóc Ci </a:t>
            </a:r>
            <a:br>
              <a:rPr lang="pl-PL" sz="1800" i="0" dirty="0">
                <a:solidFill>
                  <a:srgbClr val="C00000"/>
                </a:solidFill>
                <a:effectLst/>
              </a:rPr>
            </a:br>
            <a:r>
              <a:rPr lang="pl-PL" sz="1800" i="0" dirty="0">
                <a:solidFill>
                  <a:srgbClr val="C00000"/>
                </a:solidFill>
                <a:effectLst/>
              </a:rPr>
              <a:t>w podejmowaniu właściwych decyzji inwestycyjnych</a:t>
            </a:r>
            <a:r>
              <a:rPr lang="pl-PL" sz="1800" b="0" i="0" dirty="0">
                <a:solidFill>
                  <a:srgbClr val="C00000"/>
                </a:solidFill>
                <a:effectLst/>
              </a:rPr>
              <a:t>.</a:t>
            </a:r>
            <a:endParaRPr lang="pl-PL" sz="18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289624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E52452-D967-42F1-A818-8E01FDF27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4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Ćwiczenie z wyliczania różnic kursowych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endParaRPr lang="pl-PL" sz="1800" dirty="0">
              <a:latin typeface="+mj-lt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0" u="none" strike="noStrike" dirty="0">
                <a:solidFill>
                  <a:srgbClr val="0070C0"/>
                </a:solidFill>
                <a:effectLst/>
                <a:latin typeface="+mj-lt"/>
              </a:rPr>
              <a:t>Proszę policzyć  różnice kursową dla poniższej transakcji w USD:  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j-lt"/>
              </a:rPr>
              <a:t> </a:t>
            </a:r>
            <a:endParaRPr lang="pl-PL" sz="1800" b="0" dirty="0">
              <a:effectLst/>
              <a:latin typeface="+mj-lt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1" u="none" strike="noStrike" dirty="0">
                <a:solidFill>
                  <a:srgbClr val="000000"/>
                </a:solidFill>
                <a:effectLst/>
                <a:latin typeface="+mj-lt"/>
              </a:rPr>
              <a:t>W dniu 28 lutego została wystawiona kontrahentowi faktura sprzedaży na wartość 10 000 USD   proszę policzyć różnice kursowe dla tej transakcji w przypadku </a:t>
            </a:r>
            <a:endParaRPr lang="pl-PL" sz="1800" b="0" dirty="0">
              <a:effectLst/>
              <a:latin typeface="+mj-lt"/>
            </a:endParaRP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1" u="none" strike="noStrike" dirty="0">
                <a:solidFill>
                  <a:srgbClr val="000000"/>
                </a:solidFill>
                <a:effectLst/>
                <a:latin typeface="+mj-lt"/>
              </a:rPr>
              <a:t>przedpłaty, która wpłynęła na nasz rachunek bankowy dzień przed wystawieniem faktury 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1" u="none" strike="noStrike" dirty="0">
                <a:solidFill>
                  <a:srgbClr val="000000"/>
                </a:solidFill>
                <a:effectLst/>
                <a:latin typeface="+mj-lt"/>
              </a:rPr>
              <a:t>faktoringu, dzięki któremu środki wpłynęły na nasze konto 3 dni po wystawieniu faktury </a:t>
            </a:r>
          </a:p>
          <a:p>
            <a:pPr fontAlgn="base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1" u="none" strike="noStrike" dirty="0">
                <a:solidFill>
                  <a:srgbClr val="000000"/>
                </a:solidFill>
                <a:effectLst/>
                <a:latin typeface="+mj-lt"/>
              </a:rPr>
              <a:t>płatności odroczonej w wyniku np. </a:t>
            </a:r>
            <a:r>
              <a:rPr lang="pl-PL" sz="1800" b="0" i="1" u="none" strike="noStrike" dirty="0" err="1">
                <a:solidFill>
                  <a:srgbClr val="000000"/>
                </a:solidFill>
                <a:effectLst/>
                <a:latin typeface="+mj-lt"/>
              </a:rPr>
              <a:t>incaso</a:t>
            </a:r>
            <a:r>
              <a:rPr lang="pl-PL" sz="1800" b="0" i="1" u="none" strike="noStrike" dirty="0">
                <a:solidFill>
                  <a:srgbClr val="000000"/>
                </a:solidFill>
                <a:effectLst/>
                <a:latin typeface="+mj-lt"/>
              </a:rPr>
              <a:t>, gdzie środki dostaliśmy na konto 60 dni od daty faktury 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dirty="0">
                <a:effectLst/>
                <a:latin typeface="+mj-lt"/>
              </a:rPr>
              <a:t> 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0" u="none" strike="noStrike" dirty="0">
                <a:solidFill>
                  <a:schemeClr val="accent1"/>
                </a:solidFill>
                <a:effectLst/>
                <a:latin typeface="+mj-lt"/>
              </a:rPr>
              <a:t>Kursy do przeliczenia tej transakcji proszę odszukać na stronach internetowych NPB</a:t>
            </a:r>
            <a:endParaRPr lang="pl-PL" sz="1800" b="0" dirty="0">
              <a:solidFill>
                <a:schemeClr val="accent1"/>
              </a:solidFill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0" u="sng" strike="noStrike" dirty="0">
                <a:solidFill>
                  <a:schemeClr val="accent1"/>
                </a:solidFill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https://www.nbp.pl/home.aspx?c=/ascx/archa.ascx</a:t>
            </a:r>
            <a:r>
              <a:rPr lang="pl-PL" sz="1800" b="0" i="0" u="none" strike="noStrike" dirty="0">
                <a:solidFill>
                  <a:schemeClr val="accent1"/>
                </a:solidFill>
                <a:effectLst/>
                <a:latin typeface="+mj-lt"/>
              </a:rPr>
              <a:t>  </a:t>
            </a:r>
            <a:br>
              <a:rPr lang="pl-PL" sz="1800" dirty="0">
                <a:latin typeface="+mj-lt"/>
              </a:rPr>
            </a:br>
            <a:endParaRPr lang="pl-PL" sz="18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pl-PL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7591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589A34B-1631-4DB6-B981-BF7D52EDC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84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Instrumenty finansowe w transakcjach zagranicznych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000" dirty="0"/>
          </a:p>
          <a:p>
            <a:endParaRPr lang="pl-PL" sz="2000" dirty="0"/>
          </a:p>
          <a:p>
            <a:endParaRPr lang="pl-PL" sz="2000" dirty="0"/>
          </a:p>
        </p:txBody>
      </p:sp>
      <p:pic>
        <p:nvPicPr>
          <p:cNvPr id="6" name="Symbol zastępczy zawartości 15">
            <a:extLst>
              <a:ext uri="{FF2B5EF4-FFF2-40B4-BE49-F238E27FC236}">
                <a16:creationId xmlns:a16="http://schemas.microsoft.com/office/drawing/2014/main" id="{E06A04AC-C766-4785-85D1-B5B83AF3D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565" y="1825625"/>
            <a:ext cx="5370867" cy="385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984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5B4D-79FA-544B-AD9B-FE4578AE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453" y="850049"/>
            <a:ext cx="10203094" cy="76784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Waluty obce wymieniane w polskich bankach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825FC9E-3678-483E-9FD3-69067ABBF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97240"/>
              </p:ext>
            </p:extLst>
          </p:nvPr>
        </p:nvGraphicFramePr>
        <p:xfrm>
          <a:off x="2466225" y="1597951"/>
          <a:ext cx="7140540" cy="4410000"/>
        </p:xfrm>
        <a:graphic>
          <a:graphicData uri="http://schemas.openxmlformats.org/drawingml/2006/table">
            <a:tbl>
              <a:tblPr/>
              <a:tblGrid>
                <a:gridCol w="2380180">
                  <a:extLst>
                    <a:ext uri="{9D8B030D-6E8A-4147-A177-3AD203B41FA5}">
                      <a16:colId xmlns:a16="http://schemas.microsoft.com/office/drawing/2014/main" val="4127374924"/>
                    </a:ext>
                  </a:extLst>
                </a:gridCol>
                <a:gridCol w="2380180">
                  <a:extLst>
                    <a:ext uri="{9D8B030D-6E8A-4147-A177-3AD203B41FA5}">
                      <a16:colId xmlns:a16="http://schemas.microsoft.com/office/drawing/2014/main" val="3701281674"/>
                    </a:ext>
                  </a:extLst>
                </a:gridCol>
                <a:gridCol w="2380180">
                  <a:extLst>
                    <a:ext uri="{9D8B030D-6E8A-4147-A177-3AD203B41FA5}">
                      <a16:colId xmlns:a16="http://schemas.microsoft.com/office/drawing/2014/main" val="1663539252"/>
                    </a:ext>
                  </a:extLst>
                </a:gridCol>
              </a:tblGrid>
              <a:tr h="126000">
                <a:tc>
                  <a:txBody>
                    <a:bodyPr/>
                    <a:lstStyle/>
                    <a:p>
                      <a:pPr algn="ctr"/>
                      <a:r>
                        <a:rPr lang="pl-PL" sz="7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Nazwa waluty</a:t>
                      </a:r>
                      <a:endParaRPr lang="pl-PL" sz="7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152E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52E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2E5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7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Kod waluty</a:t>
                      </a:r>
                      <a:endParaRPr lang="pl-PL" sz="7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52E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2E5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7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Kurs średni</a:t>
                      </a:r>
                      <a:endParaRPr lang="pl-PL" sz="70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52E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52E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2E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031445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bat (Tajlandia)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THB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0,1270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5117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amerykański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USD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4,2703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355590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australijski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AUD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3,1870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57671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Hongkongu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HKD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0,5449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609740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kanadyjski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CAD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3,3913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75705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nowozelandzki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NZD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2,9289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244023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dolar singapurski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SGD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3,1329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59816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euro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EUR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4,6405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216596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forint (Węgry)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100 HUF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1,2302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13230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frank szwajcarski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CHF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4,5663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377192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funt szterling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GBP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5,5702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99268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hrywna (Ukraina)</a:t>
                      </a:r>
                      <a:r>
                        <a:rPr lang="pl-PL" sz="700" baseline="30000">
                          <a:effectLst/>
                          <a:latin typeface="Arial" panose="020B0604020202020204" pitchFamily="34" charset="0"/>
                        </a:rPr>
                        <a:t>*)</a:t>
                      </a:r>
                      <a:endParaRPr lang="pl-PL" sz="7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 UAH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0,1467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126842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jen (Japonia)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100 JPY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3,4408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760648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korona czeska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 CZK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0,1894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79922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korona duńska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DKK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0,6240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180796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korona islandzka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100 ISK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3,3005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34964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korona norweska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NOK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0,4868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3916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korona szwedzka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SEK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0,4515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954569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kuna (Chorwacja)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 HRK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0,6139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641487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lej rumuński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 RON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0,9388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414189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lew (Bułgaria)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BGN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2,3727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660814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lira turecka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TRY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0,2895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66193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nowy izraelski szekel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ILS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1,3241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431554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peso chilijskie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100 CLP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0,5298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053713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peso filipińskie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PHP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0,0828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391298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peso meksykańskie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MXN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0,2120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186495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rand (Republika Południowej Afryki)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ZAR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0,2900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465173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real (Brazylia)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BRL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0,8984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264733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ringgit (Malezja)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MYR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1,0115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575960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rupia indonezyjska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10000 IDR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2,9734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02635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rupia indyjska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100 INR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5,6241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231295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won południowokoreański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100 KRW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0,3482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608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yuan renminbi (Chiny)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CNY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0,6711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767356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l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SDR (MFW)</a:t>
                      </a:r>
                    </a:p>
                  </a:txBody>
                  <a:tcPr marL="12834" marR="12834" marT="5134" marB="5134" anchor="ctr">
                    <a:lnL>
                      <a:noFill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>
                          <a:effectLst/>
                          <a:latin typeface="Arial" panose="020B0604020202020204" pitchFamily="34" charset="0"/>
                        </a:rPr>
                        <a:t>1 XDR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700" dirty="0">
                          <a:effectLst/>
                          <a:latin typeface="Arial" panose="020B0604020202020204" pitchFamily="34" charset="0"/>
                        </a:rPr>
                        <a:t>5,8329</a:t>
                      </a:r>
                    </a:p>
                  </a:txBody>
                  <a:tcPr marL="12834" marR="12834" marT="5134" marB="5134" anchor="ctr">
                    <a:lnL w="6350" cap="flat" cmpd="sng" algn="ctr">
                      <a:solidFill>
                        <a:srgbClr val="C8C8C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515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309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5B4D-79FA-544B-AD9B-FE4578AE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706" y="1021572"/>
            <a:ext cx="10203094" cy="76784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Ćwiczenie z kursów walut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D8B4A-0D52-FA4D-80F4-6F15E0E37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95" y="2175369"/>
            <a:ext cx="10634609" cy="4381850"/>
          </a:xfrm>
        </p:spPr>
        <p:txBody>
          <a:bodyPr>
            <a:normAutofit/>
          </a:bodyPr>
          <a:lstStyle/>
          <a:p>
            <a:pPr indent="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1" i="0" u="none" strike="noStrike" dirty="0">
                <a:solidFill>
                  <a:srgbClr val="000000"/>
                </a:solidFill>
                <a:effectLst/>
                <a:latin typeface="+mj-lt"/>
              </a:rPr>
              <a:t>Znajdź w Internecie i pobierz aktualne tabele kursowe </a:t>
            </a:r>
            <a:endParaRPr lang="pl-PL" sz="1800" b="1" dirty="0">
              <a:effectLst/>
              <a:latin typeface="+mj-lt"/>
            </a:endParaRPr>
          </a:p>
          <a:p>
            <a:pPr marL="5143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j-lt"/>
              </a:rPr>
              <a:t>Bank NBP  - </a:t>
            </a:r>
            <a:r>
              <a:rPr lang="pl-PL" sz="1800" b="0" i="0" u="sng" strike="noStrike" dirty="0">
                <a:solidFill>
                  <a:srgbClr val="1155CC"/>
                </a:solidFill>
                <a:effectLst/>
                <a:latin typeface="+mj-lt"/>
                <a:hlinkClick r:id="rId2"/>
              </a:rPr>
              <a:t>https://www.nbp.pl/Kursy/KursyA.html</a:t>
            </a:r>
            <a:endParaRPr lang="pl-PL" sz="1800" dirty="0">
              <a:latin typeface="+mj-lt"/>
            </a:endParaRPr>
          </a:p>
          <a:p>
            <a:pPr marL="5143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j-lt"/>
              </a:rPr>
              <a:t>Bank BGK, - </a:t>
            </a:r>
            <a:r>
              <a:rPr lang="pl-PL" sz="1800" b="0" i="0" u="sng" strike="noStrike" dirty="0">
                <a:solidFill>
                  <a:srgbClr val="1155CC"/>
                </a:solidFill>
                <a:effectLst/>
                <a:latin typeface="+mj-lt"/>
                <a:hlinkClick r:id="rId3"/>
              </a:rPr>
              <a:t>https://www.bgk.pl/informacje/kursy-walut</a:t>
            </a:r>
            <a:endParaRPr lang="pl-PL" sz="1800" dirty="0">
              <a:latin typeface="+mj-lt"/>
            </a:endParaRPr>
          </a:p>
          <a:p>
            <a:pPr marL="5143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j-lt"/>
              </a:rPr>
              <a:t>Bank PKO BP, - </a:t>
            </a:r>
            <a:r>
              <a:rPr lang="pl-PL" sz="1800" b="0" i="0" u="sng" strike="noStrike" dirty="0">
                <a:solidFill>
                  <a:srgbClr val="1155CC"/>
                </a:solidFill>
                <a:effectLst/>
                <a:latin typeface="+mj-lt"/>
                <a:hlinkClick r:id="rId4"/>
              </a:rPr>
              <a:t>https://www.pkobp.pl/waluty/</a:t>
            </a:r>
            <a:endParaRPr lang="pl-PL" sz="1800" dirty="0">
              <a:latin typeface="+mj-lt"/>
            </a:endParaRPr>
          </a:p>
          <a:p>
            <a:pPr marL="5143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75000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j-lt"/>
              </a:rPr>
              <a:t>Twój wiodący bank</a:t>
            </a:r>
            <a:endParaRPr lang="pl-PL" sz="1800" b="0" dirty="0">
              <a:effectLst/>
              <a:latin typeface="+mj-lt"/>
            </a:endParaRPr>
          </a:p>
          <a:p>
            <a:pPr indent="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br>
              <a:rPr lang="pl-PL" sz="1800" b="0" dirty="0">
                <a:effectLst/>
                <a:latin typeface="+mj-lt"/>
              </a:rPr>
            </a:br>
            <a:r>
              <a:rPr lang="pl-PL" sz="1800" b="1" i="0" u="none" strike="noStrike" dirty="0">
                <a:solidFill>
                  <a:srgbClr val="000000"/>
                </a:solidFill>
                <a:effectLst/>
                <a:latin typeface="+mj-lt"/>
              </a:rPr>
              <a:t>Sprawdź, które ze światowych walut możesz wymienić w swoim banku.</a:t>
            </a:r>
            <a:endParaRPr lang="pl-PL" sz="1800" b="1" dirty="0">
              <a:effectLst/>
              <a:latin typeface="+mj-lt"/>
            </a:endParaRPr>
          </a:p>
          <a:p>
            <a:pPr marL="0" indent="0">
              <a:buNone/>
            </a:pPr>
            <a:br>
              <a:rPr lang="pl-PL" sz="1800" b="1" dirty="0">
                <a:latin typeface="+mj-lt"/>
              </a:rPr>
            </a:br>
            <a:endParaRPr lang="pl-PL" sz="1800" b="1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pl-PL" sz="1800" dirty="0">
              <a:latin typeface="+mj-lt"/>
            </a:endParaRPr>
          </a:p>
          <a:p>
            <a:pPr marL="0" indent="0">
              <a:buNone/>
            </a:pPr>
            <a:endParaRPr lang="en-IE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8406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6DEE1-DAEF-1D4D-8A4B-006C38AA2F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IE" sz="3600" b="1" u="sng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754865-3578-FD4A-9AE8-7D491AF21407}"/>
              </a:ext>
            </a:extLst>
          </p:cNvPr>
          <p:cNvSpPr txBox="1"/>
          <p:nvPr/>
        </p:nvSpPr>
        <p:spPr>
          <a:xfrm>
            <a:off x="1242323" y="2495226"/>
            <a:ext cx="9680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pl-PL" dirty="0">
                <a:latin typeface="+mj-lt"/>
                <a:cs typeface="Times New Roman" panose="02020603050405020304" pitchFamily="18" charset="0"/>
              </a:rPr>
              <a:t>Departamenty Finansowania w bankach polskich posiadają liczne instrumenty pozwalające na zabezpieczenia płatności zagranicznych.</a:t>
            </a:r>
          </a:p>
          <a:p>
            <a:pPr algn="ctr"/>
            <a:endParaRPr lang="en-IE" u="sng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FE45F55-B7E7-1073-72B9-4D562D388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103" y="1097668"/>
            <a:ext cx="10203094" cy="767841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Zabezpieczenie transakcji eksportowych przez instytucje bankowe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089AA16B-9263-143C-CC7D-CF4174F10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565" y="3695555"/>
            <a:ext cx="3450835" cy="19431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9B23EA5A-84DF-46B4-EBF1-1520FA7C8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73" y="3775307"/>
            <a:ext cx="2361726" cy="178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47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FDC1963-BFCC-284F-93F5-0B0284575AD0}"/>
              </a:ext>
            </a:extLst>
          </p:cNvPr>
          <p:cNvSpPr txBox="1"/>
          <p:nvPr/>
        </p:nvSpPr>
        <p:spPr>
          <a:xfrm>
            <a:off x="2990730" y="1205263"/>
            <a:ext cx="597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latin typeface="+mj-lt"/>
                <a:cs typeface="Times New Roman" panose="02020603050405020304" pitchFamily="18" charset="0"/>
              </a:rPr>
              <a:t>Akredytywa</a:t>
            </a:r>
            <a:endParaRPr lang="en-IE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133F8EED-AF27-46E4-B912-EB7D18C41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793269"/>
            <a:ext cx="10278438" cy="426090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Akredytywa dokumentowa jest pisemnym, jednostronnym i </a:t>
            </a:r>
            <a:r>
              <a:rPr lang="pl-PL" sz="1800" b="0" i="0" u="sng" strike="noStrike" baseline="0" dirty="0"/>
              <a:t>nieodwołalnym zobowiązaniem banku</a:t>
            </a:r>
            <a:r>
              <a:rPr lang="pl-PL" sz="1800" b="0" i="0" u="none" strike="noStrike" baseline="0" dirty="0"/>
              <a:t>, który ją otworzył na zlecenie importera, do zapłacenia eksporterowi określonej sumy pieniężnej.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Zapłata następuje </a:t>
            </a:r>
            <a:r>
              <a:rPr lang="pl-PL" sz="1800" b="0" i="0" u="sng" strike="noStrike" baseline="0" dirty="0"/>
              <a:t>pod warunkiem udowodnienia</a:t>
            </a:r>
            <a:r>
              <a:rPr lang="pl-PL" sz="1800" b="0" i="0" strike="noStrike" baseline="0" dirty="0"/>
              <a:t> </a:t>
            </a:r>
            <a:r>
              <a:rPr lang="pl-PL" sz="1800" b="0" i="0" u="none" strike="noStrike" baseline="0" dirty="0"/>
              <a:t>przez beneficjenta, za pośrednictwem przedłożonych przez niego dokumentów, że zostały dopełnione wszystkie warunki, od których akredytywa uzależnia zapłatę oraz pod warunkiem przedstawienia tych dokumentów w terminie ważności akredytywy.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Wykorzystywana jako forma zabezpieczenia i rozliczenia transakcji handlowej, w sytuacji, </a:t>
            </a:r>
            <a:br>
              <a:rPr lang="pl-PL" sz="1800" b="0" i="0" u="none" strike="noStrike" baseline="0" dirty="0"/>
            </a:br>
            <a:r>
              <a:rPr lang="pl-PL" sz="1800" b="0" i="0" u="none" strike="noStrike" baseline="0" dirty="0"/>
              <a:t>gdy kontrahenci mają do siebie </a:t>
            </a:r>
            <a:r>
              <a:rPr lang="pl-PL" sz="1800" b="0" i="0" u="sng" strike="noStrike" baseline="0" dirty="0"/>
              <a:t>ograniczone zaufanie</a:t>
            </a:r>
            <a:r>
              <a:rPr lang="pl-PL" sz="1800" b="0" i="0" u="none" strike="noStrike" baseline="0" dirty="0"/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Zabezpiecza przed </a:t>
            </a:r>
            <a:r>
              <a:rPr lang="pl-PL" sz="1800" b="0" i="0" u="sng" strike="noStrike" baseline="0" dirty="0"/>
              <a:t>ryzykiem</a:t>
            </a:r>
            <a:r>
              <a:rPr lang="pl-PL" sz="1800" b="0" i="0" u="none" strike="noStrike" baseline="0" dirty="0"/>
              <a:t> niewłaściwej realizacji kontraktu przez eksportera (beneficjenta akredytywy) oraz brakiem bądź </a:t>
            </a:r>
            <a:r>
              <a:rPr lang="pl-PL" sz="1800" b="0" i="0" u="sng" strike="noStrike" baseline="0" dirty="0"/>
              <a:t>opóźnieniem płatności</a:t>
            </a:r>
            <a:r>
              <a:rPr lang="pl-PL" sz="1800" b="0" i="0" strike="noStrike" baseline="0" dirty="0"/>
              <a:t> </a:t>
            </a:r>
            <a:r>
              <a:rPr lang="pl-PL" sz="1800" b="0" i="0" u="none" strike="noStrike" baseline="0" dirty="0"/>
              <a:t>przez importera (zleceniodawcę akredytywy).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307849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>
            <a:extLst>
              <a:ext uri="{FF2B5EF4-FFF2-40B4-BE49-F238E27FC236}">
                <a16:creationId xmlns:a16="http://schemas.microsoft.com/office/drawing/2014/main" id="{D27AA9AB-07D6-41C4-8A1F-916AAB407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079" y="942780"/>
            <a:ext cx="10663842" cy="1060450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Strategia cenowa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to nieodzowny element zarządzania </a:t>
            </a:r>
          </a:p>
        </p:txBody>
      </p:sp>
      <p:pic>
        <p:nvPicPr>
          <p:cNvPr id="12" name="Symbol zastępczy obrazu 11">
            <a:extLst>
              <a:ext uri="{FF2B5EF4-FFF2-40B4-BE49-F238E27FC236}">
                <a16:creationId xmlns:a16="http://schemas.microsoft.com/office/drawing/2014/main" id="{70A6C48F-131E-4CC3-A355-9D1E9E65F6C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340" r="9340"/>
          <a:stretch>
            <a:fillRect/>
          </a:stretch>
        </p:blipFill>
        <p:spPr>
          <a:xfrm>
            <a:off x="764080" y="2220962"/>
            <a:ext cx="4678592" cy="3694258"/>
          </a:xfr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9" y="3537866"/>
            <a:ext cx="5139691" cy="1060450"/>
          </a:xfrm>
        </p:spPr>
        <p:txBody>
          <a:bodyPr>
            <a:noAutofit/>
          </a:bodyPr>
          <a:lstStyle/>
          <a:p>
            <a:pPr algn="just"/>
            <a:r>
              <a:rPr lang="pl-PL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Strategia cenowa</a:t>
            </a:r>
            <a:r>
              <a:rPr lang="pl-PL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musi być dostosowana do aktualnych możliwości finansowych </a:t>
            </a:r>
            <a:br>
              <a:rPr lang="pl-PL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oczekiwań klientów oraz sytuacji na rynku.</a:t>
            </a:r>
            <a:endParaRPr lang="pl-PL" sz="2000" dirty="0">
              <a:solidFill>
                <a:schemeClr val="accent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03714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324EF74-9178-B54F-8A4B-FA2F10A82574}"/>
              </a:ext>
            </a:extLst>
          </p:cNvPr>
          <p:cNvSpPr txBox="1"/>
          <p:nvPr/>
        </p:nvSpPr>
        <p:spPr>
          <a:xfrm>
            <a:off x="2158349" y="1195717"/>
            <a:ext cx="7875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latin typeface="+mj-lt"/>
                <a:cs typeface="Times New Roman" panose="02020603050405020304" pitchFamily="18" charset="0"/>
              </a:rPr>
              <a:t>Akredytywa potwierdzona </a:t>
            </a:r>
            <a:endParaRPr lang="en-IE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73626045-8098-4A82-A229-6CCCB57A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37" y="2323815"/>
            <a:ext cx="10429126" cy="399982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1" dirty="0">
                <a:solidFill>
                  <a:srgbClr val="C00000"/>
                </a:solidFill>
              </a:rPr>
              <a:t>Potwierdzenie akredytywy to podjęcie przez bank awizujący zobowiązania zapłaty </a:t>
            </a:r>
            <a:endParaRPr lang="pl-PL" sz="1800" b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dirty="0"/>
              <a:t>Stosujemy, gdy mamy: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wątpliwości dotyczące kondycji finansowej kraju i/lub banku otwierającego;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dirty="0"/>
              <a:t>r</a:t>
            </a:r>
            <a:r>
              <a:rPr lang="pl-PL" sz="1800" b="0" i="0" u="none" strike="noStrike" baseline="0" dirty="0"/>
              <a:t>yzyko polityczne i prawne;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długi termin dostawy;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0" i="0" u="none" strike="noStrike" baseline="0" dirty="0"/>
              <a:t>znaczna wartość towaru z punktu widzenia sprzedającego.</a:t>
            </a:r>
          </a:p>
        </p:txBody>
      </p:sp>
    </p:spTree>
    <p:extLst>
      <p:ext uri="{BB962C8B-B14F-4D97-AF65-F5344CB8AC3E}">
        <p14:creationId xmlns:p14="http://schemas.microsoft.com/office/powerpoint/2010/main" val="35948417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06C0-4C6F-904C-97FA-ADE6AF393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21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Korzyści wynikające z akredytywy </a:t>
            </a:r>
            <a:br>
              <a:rPr lang="pl-PL" sz="2400" b="1" u="sng" dirty="0">
                <a:cs typeface="Times New Roman" panose="02020603050405020304" pitchFamily="18" charset="0"/>
              </a:rPr>
            </a:b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57B0D-9BEC-A745-8D7C-CEEBC83A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685" y="2322958"/>
            <a:ext cx="10110627" cy="359595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0" i="0" u="none" strike="noStrike" baseline="0" dirty="0"/>
              <a:t>Pewność otrzymania zapłaty za dostarczony towar  w uzgodnionej dacie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0" i="0" u="none" strike="noStrike" baseline="0" dirty="0"/>
              <a:t>Ograniczenie ryzyka prawnego i politycznego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0" i="0" u="none" strike="noStrike" baseline="0" dirty="0"/>
              <a:t>Atrakcyjność oferty – odroczona płatność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0" i="0" u="none" strike="noStrike" baseline="0" dirty="0"/>
              <a:t>Warunki akredytywy nie mogą być anulowane lub zmienione bez zgody eksportera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0" i="0" u="none" strike="noStrike" baseline="0" dirty="0"/>
              <a:t>Możliwość zdyskontowania należności z akredytywy</a:t>
            </a:r>
          </a:p>
          <a:p>
            <a:pPr marL="0" indent="0" algn="l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sz="1600" b="1" i="0" u="none" strike="noStrike" baseline="0" dirty="0">
                <a:solidFill>
                  <a:srgbClr val="C00000"/>
                </a:solidFill>
              </a:rPr>
              <a:t>Należy pamiętać, że dokumenty, które nie spełniają warunków akredytywy mogą zostać odrzucone </a:t>
            </a:r>
            <a:br>
              <a:rPr lang="pl-PL" sz="1600" b="1" i="0" u="none" strike="noStrike" baseline="0" dirty="0">
                <a:solidFill>
                  <a:srgbClr val="C00000"/>
                </a:solidFill>
              </a:rPr>
            </a:br>
            <a:r>
              <a:rPr lang="pl-PL" sz="1600" b="1" i="0" u="none" strike="noStrike" baseline="0" dirty="0">
                <a:solidFill>
                  <a:srgbClr val="C00000"/>
                </a:solidFill>
              </a:rPr>
              <a:t>co skutkuje odmową zapłaty.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b="0" i="0" u="none" strike="noStrike" dirty="0">
              <a:solidFill>
                <a:srgbClr val="0070C0"/>
              </a:solidFill>
              <a:effectLst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i="0" u="none" strike="noStrike" dirty="0">
                <a:solidFill>
                  <a:schemeClr val="accent1"/>
                </a:solidFill>
                <a:effectLst/>
              </a:rPr>
              <a:t>Dokładny schemat akredytywy możecie Państwo obejrzeć</a:t>
            </a:r>
            <a:endParaRPr lang="pl-PL" sz="1600" dirty="0">
              <a:solidFill>
                <a:schemeClr val="accent1"/>
              </a:solidFill>
              <a:effectLst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i="0" u="sng" strike="noStrike" dirty="0">
                <a:solidFill>
                  <a:schemeClr val="accent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https://www.youtube.com/watch?v=LwDLOG91TjY&amp;ab_channel=PKOBankPolski</a:t>
            </a:r>
            <a:endParaRPr lang="pl-PL" sz="1600" dirty="0">
              <a:solidFill>
                <a:schemeClr val="accent1"/>
              </a:solidFill>
              <a:effectLst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br>
              <a:rPr lang="pl-PL" sz="1600" dirty="0"/>
            </a:br>
            <a:endParaRPr lang="en-IE" sz="1600" b="1" dirty="0"/>
          </a:p>
        </p:txBody>
      </p:sp>
    </p:spTree>
    <p:extLst>
      <p:ext uri="{BB962C8B-B14F-4D97-AF65-F5344CB8AC3E}">
        <p14:creationId xmlns:p14="http://schemas.microsoft.com/office/powerpoint/2010/main" val="30873955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D8A7-CA20-5047-91CC-5A57D3ABB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131" y="819172"/>
            <a:ext cx="8895735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 err="1">
                <a:cs typeface="Times New Roman" panose="02020603050405020304" pitchFamily="18" charset="0"/>
              </a:rPr>
              <a:t>Incaso</a:t>
            </a:r>
            <a:r>
              <a:rPr lang="pl-PL" sz="2400" b="1" dirty="0">
                <a:cs typeface="Times New Roman" panose="02020603050405020304" pitchFamily="18" charset="0"/>
              </a:rPr>
              <a:t> dokumentowe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157785C5-F296-400F-9AA2-6AA8FB379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65261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b="0" i="0" u="none" strike="noStrike" baseline="0" dirty="0"/>
              <a:t>Inkaso jest </a:t>
            </a:r>
            <a:r>
              <a:rPr lang="pl-PL" sz="2000" b="0" i="0" u="none" strike="noStrike" baseline="0" dirty="0">
                <a:solidFill>
                  <a:srgbClr val="B01E28"/>
                </a:solidFill>
              </a:rPr>
              <a:t>uwarunkowaną formą rozliczenia </a:t>
            </a:r>
            <a:r>
              <a:rPr lang="pl-PL" sz="2000" b="0" i="0" u="none" strike="noStrike" baseline="0" dirty="0"/>
              <a:t>transakcji handlowej polegającą na wydaniu importerowi dokumentów handlowych przez bank pośredniczący w zamian za dokonanie zapłaty albo wystawienie lub akcept weksla z odroczonym terminem zapłaty.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b="0" i="0" u="none" strike="noStrike" baseline="0" dirty="0"/>
              <a:t> Inkaso eksportowe skierowane jest do eksporterów, którzy mają </a:t>
            </a:r>
            <a:r>
              <a:rPr lang="pl-PL" sz="2000" b="0" i="0" u="none" strike="noStrike" baseline="0" dirty="0">
                <a:solidFill>
                  <a:srgbClr val="B01E28"/>
                </a:solidFill>
              </a:rPr>
              <a:t>ograniczone zaufanie </a:t>
            </a:r>
            <a:br>
              <a:rPr lang="pl-PL" sz="2000" b="0" i="0" u="none" strike="noStrike" baseline="0" dirty="0">
                <a:solidFill>
                  <a:srgbClr val="B01E28"/>
                </a:solidFill>
              </a:rPr>
            </a:br>
            <a:r>
              <a:rPr lang="pl-PL" sz="2000" b="0" i="0" u="none" strike="noStrike" baseline="0" dirty="0"/>
              <a:t>do swojego kontrahenta (importera).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b="0" i="0" u="none" strike="noStrike" baseline="0" dirty="0"/>
              <a:t> Inkaso powoduje </a:t>
            </a:r>
            <a:r>
              <a:rPr lang="pl-PL" sz="2000" b="0" i="0" u="none" strike="noStrike" baseline="0" dirty="0">
                <a:solidFill>
                  <a:srgbClr val="B01E28"/>
                </a:solidFill>
              </a:rPr>
              <a:t>włączenie banków </a:t>
            </a:r>
            <a:r>
              <a:rPr lang="pl-PL" sz="2000" b="0" i="0" u="none" strike="noStrike" baseline="0" dirty="0"/>
              <a:t>w proces związany z przekazaniem od eksportera do importera dokumentów handlowych lub dokumentów finansowych (weksli) </a:t>
            </a:r>
            <a:br>
              <a:rPr lang="pl-PL" sz="2000" b="0" i="0" u="none" strike="noStrike" baseline="0" dirty="0"/>
            </a:br>
            <a:r>
              <a:rPr lang="pl-PL" sz="2000" b="0" i="0" u="none" strike="noStrike" baseline="0" dirty="0"/>
              <a:t>oraz w proces rozliczenia transakcji handlowej.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b="0" i="0" u="none" strike="noStrike" baseline="0" dirty="0"/>
              <a:t>W inkasie strony zajmują się wyłącznie </a:t>
            </a:r>
            <a:r>
              <a:rPr lang="pl-PL" sz="2000" b="0" i="0" u="none" strike="noStrike" baseline="0" dirty="0">
                <a:solidFill>
                  <a:srgbClr val="B01E28"/>
                </a:solidFill>
              </a:rPr>
              <a:t>dokumentami</a:t>
            </a:r>
            <a:r>
              <a:rPr lang="pl-PL" sz="2000" b="0" i="0" u="none" strike="noStrike" baseline="0" dirty="0"/>
              <a:t> a nie towarami.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dirty="0"/>
              <a:t>Wniosek o wypłatę środków z  inkaso </a:t>
            </a:r>
            <a:r>
              <a:rPr lang="pl-PL" sz="2000" dirty="0">
                <a:solidFill>
                  <a:srgbClr val="B01E28"/>
                </a:solidFill>
              </a:rPr>
              <a:t>składa eksporter </a:t>
            </a:r>
            <a:r>
              <a:rPr lang="pl-PL" sz="2000" dirty="0"/>
              <a:t>w swoim banku. </a:t>
            </a:r>
          </a:p>
        </p:txBody>
      </p:sp>
    </p:spTree>
    <p:extLst>
      <p:ext uri="{BB962C8B-B14F-4D97-AF65-F5344CB8AC3E}">
        <p14:creationId xmlns:p14="http://schemas.microsoft.com/office/powerpoint/2010/main" val="2134840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AF943-B08B-B84F-A3D2-865B5FC5A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9474" y="752310"/>
            <a:ext cx="9053052" cy="1325563"/>
          </a:xfrm>
        </p:spPr>
        <p:txBody>
          <a:bodyPr>
            <a:normAutofit/>
          </a:bodyPr>
          <a:lstStyle/>
          <a:p>
            <a:pPr algn="ctr"/>
            <a:br>
              <a:rPr lang="pl-PL" sz="2400" b="1" dirty="0"/>
            </a:br>
            <a:r>
              <a:rPr lang="pl-PL" sz="2400" b="1" dirty="0">
                <a:cs typeface="Times New Roman" panose="02020603050405020304" pitchFamily="18" charset="0"/>
              </a:rPr>
              <a:t>Standardowe dokumenty płatności 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25584-CF39-0746-B1E1-F86F75899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37" y="2077873"/>
            <a:ext cx="7568227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1" dirty="0">
                <a:solidFill>
                  <a:srgbClr val="0070C0"/>
                </a:solidFill>
                <a:latin typeface="+mj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</a:rPr>
              <a:t>Przedpłata - </a:t>
            </a:r>
            <a:r>
              <a:rPr lang="pl-PL" sz="1800" b="1" dirty="0">
                <a:effectLst/>
                <a:latin typeface="+mj-lt"/>
                <a:ea typeface="Times New Roman" panose="02020603050405020304" pitchFamily="18" charset="0"/>
              </a:rPr>
              <a:t>Full </a:t>
            </a:r>
            <a:r>
              <a:rPr lang="pl-PL" sz="1800" b="1" dirty="0" err="1">
                <a:effectLst/>
                <a:latin typeface="+mj-lt"/>
                <a:ea typeface="Times New Roman" panose="02020603050405020304" pitchFamily="18" charset="0"/>
              </a:rPr>
              <a:t>Pre</a:t>
            </a:r>
            <a:r>
              <a:rPr lang="pl-PL" sz="1800" b="1" dirty="0"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pl-PL" sz="1800" b="1" dirty="0" err="1">
                <a:effectLst/>
                <a:latin typeface="+mj-lt"/>
                <a:ea typeface="Times New Roman" panose="02020603050405020304" pitchFamily="18" charset="0"/>
              </a:rPr>
              <a:t>payment</a:t>
            </a:r>
            <a:r>
              <a:rPr lang="pl-PL" sz="1800" b="1" dirty="0">
                <a:latin typeface="+mj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dirty="0">
                <a:latin typeface="+mj-lt"/>
              </a:rPr>
              <a:t>Polecenie zapłaty  </a:t>
            </a:r>
            <a:r>
              <a:rPr lang="pl-PL" sz="1800" b="1" dirty="0">
                <a:latin typeface="+mj-lt"/>
              </a:rPr>
              <a:t>SWIFT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</a:rPr>
              <a:t>SEPA – </a:t>
            </a:r>
            <a:r>
              <a:rPr lang="pl-PL" sz="1800" dirty="0">
                <a:latin typeface="+mj-lt"/>
              </a:rPr>
              <a:t>najtańszy przelew w EUR – niezbędny numer IBAN odbiorcy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</a:rPr>
              <a:t>Przelew zagraniczny </a:t>
            </a:r>
            <a:r>
              <a:rPr lang="pl-PL" sz="1800" dirty="0">
                <a:latin typeface="+mj-lt"/>
              </a:rPr>
              <a:t>standardowy ( w dowolnej walucie )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</a:rPr>
              <a:t>EXPRES  - </a:t>
            </a:r>
            <a:r>
              <a:rPr lang="pl-PL" sz="1800" dirty="0">
                <a:latin typeface="+mj-lt"/>
              </a:rPr>
              <a:t>szybki przelew w dowolnej walucie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sz="1800" b="1" dirty="0">
                <a:latin typeface="+mj-lt"/>
              </a:rPr>
              <a:t>TARGET 2  - </a:t>
            </a:r>
            <a:r>
              <a:rPr lang="pl-PL" sz="1800" dirty="0">
                <a:latin typeface="+mj-lt"/>
              </a:rPr>
              <a:t>najszybszy przelew w EUR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-"/>
            </a:pPr>
            <a:endParaRPr lang="pl-PL" sz="1800" b="1" dirty="0">
              <a:solidFill>
                <a:srgbClr val="0070C0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dirty="0">
                <a:solidFill>
                  <a:srgbClr val="B01E28"/>
                </a:solidFill>
                <a:latin typeface="+mj-lt"/>
              </a:rPr>
              <a:t>Ograniczenie płatności gotówką między przedsiębiorcami </a:t>
            </a:r>
            <a:br>
              <a:rPr lang="pl-PL" sz="1800" dirty="0">
                <a:solidFill>
                  <a:srgbClr val="B01E28"/>
                </a:solidFill>
                <a:latin typeface="+mj-lt"/>
              </a:rPr>
            </a:br>
            <a:r>
              <a:rPr lang="pl-PL" sz="1800" dirty="0">
                <a:solidFill>
                  <a:srgbClr val="B01E28"/>
                </a:solidFill>
                <a:latin typeface="+mj-lt"/>
              </a:rPr>
              <a:t>do równowartości 15 000  PLN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1" dirty="0">
                <a:solidFill>
                  <a:srgbClr val="0070C0"/>
                </a:solidFill>
                <a:latin typeface="+mj-lt"/>
              </a:rPr>
              <a:t> </a:t>
            </a:r>
            <a:endParaRPr lang="en-IE" sz="18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486853E5-FF01-433B-A0A6-327C2AE96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738" y="2785163"/>
            <a:ext cx="3998806" cy="266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490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AF943-B08B-B84F-A3D2-865B5FC5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pl-PL" sz="3600" b="1">
                <a:latin typeface="Amasis MT Pro Medium" panose="02040604050005020304" pitchFamily="18" charset="-18"/>
              </a:rPr>
            </a:br>
            <a:endParaRPr lang="en-IE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25584-CF39-0746-B1E1-F86F75899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1800" b="1">
                <a:latin typeface="Amasis MT Pro Medium" panose="02040604050005020304" pitchFamily="18" charset="-18"/>
              </a:rPr>
              <a:t> </a:t>
            </a:r>
          </a:p>
          <a:p>
            <a:pPr marL="0" indent="0">
              <a:buNone/>
            </a:pPr>
            <a:r>
              <a:rPr lang="pl-PL" sz="1800" b="1">
                <a:latin typeface="Amasis MT Pro Medium" panose="02040604050005020304" pitchFamily="18" charset="-18"/>
              </a:rPr>
              <a:t>  </a:t>
            </a:r>
            <a:endParaRPr lang="en-IE" sz="1800" b="1">
              <a:latin typeface="Amasis MT Pro Medium" panose="02040604050005020304" pitchFamily="18" charset="-18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4995A16A-5156-419A-9E93-A69113E35B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29351" y="2091396"/>
            <a:ext cx="6133298" cy="3692755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37FA51A0-64D1-4CB6-92FE-E226CE6AD469}"/>
              </a:ext>
            </a:extLst>
          </p:cNvPr>
          <p:cNvSpPr txBox="1"/>
          <p:nvPr/>
        </p:nvSpPr>
        <p:spPr>
          <a:xfrm>
            <a:off x="876300" y="1277654"/>
            <a:ext cx="10439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latin typeface="+mj-lt"/>
                <a:cs typeface="Times New Roman" panose="02020603050405020304" pitchFamily="18" charset="0"/>
              </a:rPr>
              <a:t>Rola i koszty ubezpieczeń w transakcjach zagranicznych </a:t>
            </a:r>
            <a:endParaRPr lang="pl-PL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43396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6562-B5F4-7A4E-924D-420F67109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257" y="1433505"/>
            <a:ext cx="10367481" cy="597114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Faktoring finasowanie i zabezpieczenie  transakcji </a:t>
            </a:r>
            <a:br>
              <a:rPr lang="pl-PL" sz="2400" b="1" dirty="0">
                <a:cs typeface="Times New Roman" panose="02020603050405020304" pitchFamily="18" charset="0"/>
              </a:rPr>
            </a:b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AC37E-01E9-A643-8DC8-3F85AC5FB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517" y="2220920"/>
            <a:ext cx="9574963" cy="489563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/>
              <a:t>polega na wykupieniu</a:t>
            </a:r>
            <a:r>
              <a:rPr lang="pl-PL" sz="1800" dirty="0">
                <a:effectLst/>
                <a:ea typeface="Arial Unicode MS"/>
                <a:cs typeface="Segoe UI" panose="020B0502040204020203" pitchFamily="34" charset="0"/>
              </a:rPr>
              <a:t> przez faktora należności z tytułu sprzedaży towarów lub usług </a:t>
            </a:r>
            <a:br>
              <a:rPr lang="pl-PL" sz="1800" dirty="0">
                <a:effectLst/>
                <a:ea typeface="Arial Unicode MS"/>
                <a:cs typeface="Segoe UI" panose="020B0502040204020203" pitchFamily="34" charset="0"/>
              </a:rPr>
            </a:br>
            <a:r>
              <a:rPr lang="pl-PL" sz="1800" dirty="0">
                <a:effectLst/>
                <a:ea typeface="Arial Unicode MS"/>
                <a:cs typeface="Segoe UI" panose="020B0502040204020203" pitchFamily="34" charset="0"/>
              </a:rPr>
              <a:t>od przedsiębiorstwa (faktoranta);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ea typeface="Arial Unicode MS"/>
                <a:cs typeface="Segoe UI" panose="020B0502040204020203" pitchFamily="34" charset="0"/>
              </a:rPr>
              <a:t>daje możliwość uzyskania środków finansowych zaraz po wystawieniu faktury;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ea typeface="Times New Roman" panose="02020603050405020304" pitchFamily="18" charset="0"/>
                <a:cs typeface="Segoe UI" panose="020B0502040204020203" pitchFamily="34" charset="0"/>
              </a:rPr>
              <a:t>pozwala na uwolnienie środków zamrożonych w niezapłaconych fakturach;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a typeface="Times New Roman" panose="02020603050405020304" pitchFamily="18" charset="0"/>
                <a:cs typeface="Segoe UI" panose="020B0502040204020203" pitchFamily="34" charset="0"/>
              </a:rPr>
              <a:t>daje </a:t>
            </a:r>
            <a:r>
              <a:rPr lang="pl-PL" sz="1800" dirty="0">
                <a:effectLst/>
                <a:ea typeface="Times New Roman" panose="02020603050405020304" pitchFamily="18" charset="0"/>
                <a:cs typeface="Segoe UI" panose="020B0502040204020203" pitchFamily="34" charset="0"/>
              </a:rPr>
              <a:t>optymalizację procesu zarządzania portfelem należności;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a typeface="Times New Roman" panose="02020603050405020304" pitchFamily="18" charset="0"/>
                <a:cs typeface="Segoe UI" panose="020B0502040204020203" pitchFamily="34" charset="0"/>
              </a:rPr>
              <a:t>z</a:t>
            </a:r>
            <a:r>
              <a:rPr lang="pl-PL" sz="1800" dirty="0">
                <a:effectLst/>
                <a:ea typeface="Times New Roman" panose="02020603050405020304" pitchFamily="18" charset="0"/>
                <a:cs typeface="Segoe UI" panose="020B0502040204020203" pitchFamily="34" charset="0"/>
              </a:rPr>
              <a:t>apewnia weryfikację wiarygodności kontrahentów przez faktora;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zapewnia płynność finansową nawet przy bardzo długich terminach płatności;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a typeface="Arial Unicode MS"/>
                <a:cs typeface="Arial" panose="020B0604020202020204" pitchFamily="34" charset="0"/>
              </a:rPr>
              <a:t>faktoring walutowy – zabezpiecza  przed ryzykiem kursowym, ma niższe oprocentowanie; </a:t>
            </a:r>
            <a:endParaRPr lang="pl-PL" sz="1800" dirty="0">
              <a:effectLst/>
              <a:ea typeface="Arial Unicode MS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ea typeface="Arial Unicode MS"/>
                <a:cs typeface="Arial" panose="020B0604020202020204" pitchFamily="34" charset="0"/>
              </a:rPr>
              <a:t>instytucje oferująca usługi faktoringowe</a:t>
            </a:r>
            <a:r>
              <a:rPr lang="pl-PL" sz="1800" dirty="0">
                <a:ea typeface="Arial Unicode MS"/>
                <a:cs typeface="Segoe UI" panose="020B0502040204020203" pitchFamily="34" charset="0"/>
              </a:rPr>
              <a:t> – banki, firmy ubezpieczeniowe i faktoringowe.</a:t>
            </a:r>
            <a:endParaRPr lang="pl-PL" sz="1800" dirty="0">
              <a:effectLst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363585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434B8-2C21-A042-9087-62890839D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978" y="860164"/>
            <a:ext cx="9112044" cy="914008"/>
          </a:xfrm>
        </p:spPr>
        <p:txBody>
          <a:bodyPr>
            <a:normAutofit/>
          </a:bodyPr>
          <a:lstStyle/>
          <a:p>
            <a:pPr algn="ctr"/>
            <a:br>
              <a:rPr lang="en-IE" sz="2400" b="1" u="sng" dirty="0"/>
            </a:br>
            <a:r>
              <a:rPr lang="pl-PL" sz="2400" b="1" dirty="0">
                <a:cs typeface="Times New Roman" panose="02020603050405020304" pitchFamily="18" charset="0"/>
              </a:rPr>
              <a:t>Ubezpieczenie kredytów eksportowych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068A5-2BEA-4E41-9626-AE9EB7B36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9943"/>
            <a:ext cx="10515600" cy="486481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dirty="0">
                <a:latin typeface="+mj-lt"/>
              </a:rPr>
              <a:t>alternatywa dla akredytywy czy inkaso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dirty="0">
                <a:latin typeface="+mj-lt"/>
              </a:rPr>
              <a:t>wspomaganie i zabezpieczenie handel międzynarodowy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dirty="0">
                <a:latin typeface="+mj-lt"/>
              </a:rPr>
              <a:t>ochrona firmy przed strata spowodowaną brakiem zapłaty za dostarczony towar </a:t>
            </a:r>
            <a:br>
              <a:rPr lang="pl-PL" sz="2000" dirty="0">
                <a:latin typeface="+mj-lt"/>
              </a:rPr>
            </a:br>
            <a:r>
              <a:rPr lang="pl-PL" sz="2000" dirty="0">
                <a:latin typeface="+mj-lt"/>
              </a:rPr>
              <a:t>lub wykonaną usługę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25" dirty="0">
                <a:effectLst/>
                <a:latin typeface="+mj-lt"/>
                <a:ea typeface="Arial Unicode MS"/>
              </a:rPr>
              <a:t>k</a:t>
            </a:r>
            <a:r>
              <a:rPr lang="pl-PL" sz="2000" spc="15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ompleksowa ochrona przed ryzykiem niewypłacalności lub upadłości kontrahenta</a:t>
            </a:r>
            <a:r>
              <a:rPr lang="pl-PL" sz="2000" spc="15" dirty="0">
                <a:effectLst/>
                <a:latin typeface="+mj-lt"/>
                <a:ea typeface="Arial Unicode MS"/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15" dirty="0">
                <a:effectLst/>
                <a:latin typeface="+mj-lt"/>
                <a:ea typeface="Arial Unicode MS"/>
              </a:rPr>
              <a:t>p</a:t>
            </a:r>
            <a:r>
              <a:rPr lang="pl-PL" sz="2000" spc="15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oczucie bezpieczeństwa przy nawiązywaniu nowych relacji handlowych</a:t>
            </a:r>
            <a:endParaRPr lang="pl-PL" sz="2000" spc="15" dirty="0">
              <a:effectLst/>
              <a:latin typeface="+mj-lt"/>
              <a:ea typeface="Arial Unicode MS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15" dirty="0">
                <a:effectLst/>
                <a:latin typeface="+mj-lt"/>
                <a:ea typeface="Arial Unicode MS"/>
              </a:rPr>
              <a:t>z</a:t>
            </a:r>
            <a:r>
              <a:rPr lang="pl-PL" sz="2000" spc="15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apewnienie płynności finansowej w sytuacji braku płatności od kontrahenta.</a:t>
            </a:r>
            <a:endParaRPr lang="pl-PL" sz="2000" dirty="0">
              <a:effectLst/>
              <a:latin typeface="+mj-lt"/>
              <a:ea typeface="Arial Unicode MS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40" dirty="0">
                <a:latin typeface="+mj-lt"/>
              </a:rPr>
              <a:t>ubezpieczenie  produkcji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40" dirty="0">
                <a:latin typeface="+mj-lt"/>
              </a:rPr>
              <a:t>ubezpieczenie transakcji handlowej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2000" spc="40" dirty="0">
                <a:latin typeface="+mj-lt"/>
              </a:rPr>
              <a:t>ubezpieczenie od ryzyka politycznego i wypadków losowych </a:t>
            </a:r>
            <a:endParaRPr lang="pl-PL" sz="2000" dirty="0">
              <a:latin typeface="+mj-lt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2000" dirty="0">
              <a:solidFill>
                <a:schemeClr val="accent1"/>
              </a:solidFill>
              <a:latin typeface="+mj-lt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I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5000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E6A7-7608-294A-B912-F2E7B6B5F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619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Ubezpieczenie transakcji – etapy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4982FC-E068-2743-96F0-B979667AF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625" y="2071488"/>
            <a:ext cx="8824749" cy="461465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dirty="0">
                <a:latin typeface="+mj-lt"/>
              </a:rPr>
              <a:t>Analiza importerów pod kontem sytuacji ekonomiczno- finansowej 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l-PL" sz="1800" dirty="0">
                <a:latin typeface="+mj-lt"/>
              </a:rPr>
              <a:t>Przyznanie limitu ubezpieczeniowego na każdego kontrahenta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l-PL" sz="1800" dirty="0">
                <a:latin typeface="+mj-lt"/>
              </a:rPr>
              <a:t>Monitorowanie i raportowanie kondycji finansowej firmy 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l-PL" sz="1800" dirty="0">
                <a:latin typeface="+mj-lt"/>
              </a:rPr>
              <a:t>Zgłoszenie do windykacji – w przypadku braku zapłaty w terminie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l-PL" sz="1800" dirty="0">
                <a:latin typeface="+mj-lt"/>
              </a:rPr>
              <a:t>Wypłata odszkodowania w przypadku braku efektów windykacji </a:t>
            </a:r>
            <a:br>
              <a:rPr lang="pl-PL" sz="1800" dirty="0">
                <a:latin typeface="+mj-lt"/>
              </a:rPr>
            </a:br>
            <a:r>
              <a:rPr lang="pl-PL" sz="1800" dirty="0">
                <a:latin typeface="+mj-lt"/>
              </a:rPr>
              <a:t>oraz dostarczenia wymaganych dokumentów potwierdzających zasadność długu 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pl-PL" sz="1800" dirty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dirty="0">
                <a:solidFill>
                  <a:schemeClr val="accent1"/>
                </a:solidFill>
                <a:latin typeface="+mj-lt"/>
              </a:rPr>
              <a:t>Polecam do obejrzenia – jak zweryfikować kontrahenta zagranicznego?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0" u="sng" strike="noStrike" dirty="0">
                <a:solidFill>
                  <a:schemeClr val="accent1"/>
                </a:solidFill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https://www.youtube.com/watch?v=ERcCxfviDGg&amp;ab_channel=PKOBankPolski</a:t>
            </a:r>
            <a:endParaRPr lang="pl-PL" sz="1800" dirty="0">
              <a:solidFill>
                <a:schemeClr val="accent1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IE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02102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2AFEF-44D9-0445-90D1-9174636A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867" y="851269"/>
            <a:ext cx="9819968" cy="1470436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Gdzie ubezpieczyć?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66635-4975-954E-BCD7-93BCE7CE8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586" y="2103695"/>
            <a:ext cx="10448827" cy="310777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pl-PL" sz="1800" dirty="0">
                <a:latin typeface="+mj-lt"/>
              </a:rPr>
              <a:t>Brokerzy ubezpieczeniowi </a:t>
            </a:r>
            <a:endParaRPr lang="en-IE" sz="18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pl-PL" sz="1800" dirty="0" err="1">
                <a:latin typeface="+mj-lt"/>
              </a:rPr>
              <a:t>Euler</a:t>
            </a:r>
            <a:r>
              <a:rPr lang="pl-PL" sz="1800" dirty="0">
                <a:latin typeface="+mj-lt"/>
              </a:rPr>
              <a:t> Hermes, </a:t>
            </a:r>
            <a:r>
              <a:rPr lang="pl-PL" sz="1800" dirty="0" err="1">
                <a:latin typeface="+mj-lt"/>
              </a:rPr>
              <a:t>Coface</a:t>
            </a:r>
            <a:r>
              <a:rPr lang="pl-PL" sz="1800" dirty="0">
                <a:latin typeface="+mj-lt"/>
              </a:rPr>
              <a:t>, </a:t>
            </a:r>
            <a:r>
              <a:rPr lang="pl-PL" sz="1800" dirty="0" err="1">
                <a:latin typeface="+mj-lt"/>
              </a:rPr>
              <a:t>Atradius</a:t>
            </a:r>
            <a:r>
              <a:rPr lang="pl-PL" sz="1800" dirty="0">
                <a:latin typeface="+mj-lt"/>
              </a:rPr>
              <a:t> - komercyjni międzynarodowi ubezpieczyciele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pl-PL" sz="1800" dirty="0">
                <a:latin typeface="+mj-lt"/>
              </a:rPr>
              <a:t>KUKE - </a:t>
            </a:r>
            <a:r>
              <a:rPr lang="pl-PL" sz="1800" b="0" i="0" dirty="0">
                <a:effectLst/>
                <a:latin typeface="+mj-lt"/>
              </a:rPr>
              <a:t>Korporacja Ubezpieczeń Kredytów Eksportowych 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pl-PL" sz="1800" dirty="0">
                <a:latin typeface="+mj-lt"/>
              </a:rPr>
              <a:t>Rządowa „Polisa bez granic”  - gwarancja Skarbu Państwa, 160 krajów, bezpłatna windykacja</a:t>
            </a:r>
            <a:endParaRPr lang="pl-PL" sz="1800" b="0" i="0" u="sng" strike="noStrike" dirty="0">
              <a:solidFill>
                <a:srgbClr val="000000"/>
              </a:solidFill>
              <a:effectLst/>
              <a:latin typeface="+mj-lt"/>
              <a:hlinkClick r:id="rId2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800" b="0" i="0" u="sng" strike="noStrike" dirty="0">
              <a:solidFill>
                <a:srgbClr val="000000"/>
              </a:solidFill>
              <a:effectLst/>
              <a:latin typeface="+mj-lt"/>
              <a:hlinkClick r:id="rId2"/>
            </a:endParaRPr>
          </a:p>
          <a:p>
            <a:pPr marL="0" indent="0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0" i="0" u="sng" strike="noStrike" dirty="0">
                <a:solidFill>
                  <a:srgbClr val="000000"/>
                </a:solidFill>
                <a:effectLst/>
                <a:latin typeface="+mj-lt"/>
                <a:hlinkClick r:id="rId2"/>
              </a:rPr>
              <a:t>https://www.youtube.com/watch?v=YTYvEaj6CzY&amp;ab_channel=KUKE</a:t>
            </a:r>
            <a:br>
              <a:rPr lang="pl-PL" sz="1800" dirty="0">
                <a:latin typeface="+mj-lt"/>
              </a:rPr>
            </a:br>
            <a:endParaRPr lang="pl-PL" sz="1800" dirty="0">
              <a:latin typeface="+mj-lt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IE" sz="18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B666EE04-D75B-186E-2C18-1FF715173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936" y="5046583"/>
            <a:ext cx="2646314" cy="625701"/>
          </a:xfrm>
          <a:prstGeom prst="rect">
            <a:avLst/>
          </a:prstGeom>
        </p:spPr>
      </p:pic>
      <p:pic>
        <p:nvPicPr>
          <p:cNvPr id="5" name="Obraz 4" descr="Obraz zawierający Czcionka, logo, Grafika, tekst&#10;&#10;Opis wygenerowany automatycznie">
            <a:extLst>
              <a:ext uri="{FF2B5EF4-FFF2-40B4-BE49-F238E27FC236}">
                <a16:creationId xmlns:a16="http://schemas.microsoft.com/office/drawing/2014/main" id="{9FC0FC72-82B0-19E2-5E98-1AE28FD8F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91" y="4939083"/>
            <a:ext cx="2581218" cy="840702"/>
          </a:xfrm>
          <a:prstGeom prst="rect">
            <a:avLst/>
          </a:prstGeom>
        </p:spPr>
      </p:pic>
      <p:pic>
        <p:nvPicPr>
          <p:cNvPr id="6" name="Obraz 5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EA2B3CA6-9931-903F-497B-9F0F7A6DA5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343" y="4860151"/>
            <a:ext cx="2148006" cy="99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853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06664-39EF-3340-866F-BD091045B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223" y="682273"/>
            <a:ext cx="9023554" cy="141186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Gwarancja bankowa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E9373-A9F9-7A41-9A54-B15CD0017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77" y="2176350"/>
            <a:ext cx="8079527" cy="385280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</a:rPr>
              <a:t>umowa zawierana między gwarantem (bankiem) a beneficjentem gwarancji (wierzycielem)</a:t>
            </a:r>
          </a:p>
          <a:p>
            <a:pPr>
              <a:lnSpc>
                <a:spcPct val="100000"/>
              </a:lnSpc>
            </a:pPr>
            <a:r>
              <a:rPr lang="pl-PL" sz="1600" dirty="0">
                <a:effectLst/>
                <a:latin typeface="+mj-lt"/>
                <a:ea typeface="Times New Roman" panose="02020603050405020304" pitchFamily="18" charset="0"/>
              </a:rPr>
              <a:t>ryzyko niewypłacalności kontrahenta zostaje przeniesione na gwaranta.</a:t>
            </a:r>
          </a:p>
          <a:p>
            <a:pPr>
              <a:lnSpc>
                <a:spcPct val="100000"/>
              </a:lnSpc>
            </a:pPr>
            <a:r>
              <a:rPr lang="pl-PL" sz="1600" dirty="0">
                <a:latin typeface="+mj-lt"/>
                <a:ea typeface="Times New Roman" panose="02020603050405020304" pitchFamily="18" charset="0"/>
              </a:rPr>
              <a:t>poprawia wiarygodność</a:t>
            </a:r>
          </a:p>
          <a:p>
            <a:pPr>
              <a:lnSpc>
                <a:spcPct val="100000"/>
              </a:lnSpc>
            </a:pPr>
            <a:r>
              <a:rPr lang="pl-PL" sz="1600" dirty="0">
                <a:latin typeface="+mj-lt"/>
                <a:ea typeface="Times New Roman" panose="02020603050405020304" pitchFamily="18" charset="0"/>
              </a:rPr>
              <a:t>zabezpiecza kredyt</a:t>
            </a:r>
          </a:p>
          <a:p>
            <a:pPr>
              <a:lnSpc>
                <a:spcPct val="100000"/>
              </a:lnSpc>
            </a:pPr>
            <a:r>
              <a:rPr lang="pl-PL" sz="1600" dirty="0">
                <a:latin typeface="+mj-lt"/>
                <a:ea typeface="Times New Roman" panose="02020603050405020304" pitchFamily="18" charset="0"/>
              </a:rPr>
              <a:t>zastępuje wadium w przetargach inwestycyjnych 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buNone/>
            </a:pPr>
            <a:endParaRPr lang="pl-PL" sz="1600" b="0" i="1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600" b="0" i="1" u="none" strike="noStrike" dirty="0">
                <a:solidFill>
                  <a:srgbClr val="000000"/>
                </a:solidFill>
                <a:effectLst/>
                <a:latin typeface="+mj-lt"/>
              </a:rPr>
              <a:t>BKG na temat Gwarancji dla eksporterów:</a:t>
            </a:r>
            <a:endParaRPr lang="pl-PL" sz="1600" b="0" dirty="0"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600" i="0" u="sng" strike="noStrike" dirty="0">
                <a:solidFill>
                  <a:schemeClr val="accent1"/>
                </a:solidFill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https://www.bgk.pl/files/public/Multimedia/ROOT_05_Regwarancje_bankowe.mp4</a:t>
            </a:r>
            <a:endParaRPr lang="pl-PL" sz="1600" dirty="0">
              <a:solidFill>
                <a:schemeClr val="accent1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br>
              <a:rPr lang="pl-PL" sz="1600" dirty="0">
                <a:solidFill>
                  <a:srgbClr val="575757"/>
                </a:solidFill>
                <a:effectLst/>
                <a:latin typeface="+mj-lt"/>
                <a:ea typeface="Times New Roman" panose="02020603050405020304" pitchFamily="18" charset="0"/>
              </a:rPr>
            </a:br>
            <a:r>
              <a:rPr lang="pl-PL" sz="1600" b="1" dirty="0">
                <a:solidFill>
                  <a:srgbClr val="C00000"/>
                </a:solidFill>
                <a:effectLst/>
                <a:latin typeface="+mj-lt"/>
                <a:ea typeface="Times New Roman" panose="02020603050405020304" pitchFamily="18" charset="0"/>
              </a:rPr>
              <a:t>BGK  - gwarancja na zabezpieczenie kredytów w ramach </a:t>
            </a:r>
            <a:r>
              <a:rPr lang="pl-PL" sz="1600" b="1" i="1" u="sng" dirty="0">
                <a:solidFill>
                  <a:srgbClr val="C00000"/>
                </a:solidFill>
                <a:latin typeface="+mj-lt"/>
              </a:rPr>
              <a:t>Pomocy de </a:t>
            </a:r>
            <a:r>
              <a:rPr lang="pl-PL" sz="1600" b="1" i="1" u="sng" dirty="0" err="1">
                <a:solidFill>
                  <a:srgbClr val="C00000"/>
                </a:solidFill>
                <a:latin typeface="+mj-lt"/>
              </a:rPr>
              <a:t>minimis</a:t>
            </a:r>
            <a:r>
              <a:rPr lang="pl-PL" sz="1600" b="1" i="1" u="sng" dirty="0">
                <a:solidFill>
                  <a:srgbClr val="C00000"/>
                </a:solidFill>
                <a:latin typeface="+mj-lt"/>
              </a:rPr>
              <a:t> </a:t>
            </a:r>
            <a:endParaRPr lang="en-IE" sz="1600" b="1" i="1" u="sng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6" name="Obraz 5" descr="Obraz zawierający tekst, budynek, zewnętrzne, znak&#10;&#10;Opis wygenerowany automatycznie">
            <a:extLst>
              <a:ext uri="{FF2B5EF4-FFF2-40B4-BE49-F238E27FC236}">
                <a16:creationId xmlns:a16="http://schemas.microsoft.com/office/drawing/2014/main" id="{948E01FE-884E-4DEA-B126-0E861B087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549" y="2816590"/>
            <a:ext cx="3586177" cy="257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39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8">
            <a:extLst>
              <a:ext uri="{FF2B5EF4-FFF2-40B4-BE49-F238E27FC236}">
                <a16:creationId xmlns:a16="http://schemas.microsoft.com/office/drawing/2014/main" id="{98D08163-A133-42EB-F79A-CD46A6177E07}"/>
              </a:ext>
            </a:extLst>
          </p:cNvPr>
          <p:cNvSpPr txBox="1">
            <a:spLocks/>
          </p:cNvSpPr>
          <p:nvPr/>
        </p:nvSpPr>
        <p:spPr>
          <a:xfrm>
            <a:off x="838200" y="994410"/>
            <a:ext cx="10515600" cy="760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Rodzaje strategii cenowych 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3D7B49BF-E2CA-09ED-1638-13CD51A48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285533"/>
              </p:ext>
            </p:extLst>
          </p:nvPr>
        </p:nvGraphicFramePr>
        <p:xfrm>
          <a:off x="966000" y="2111721"/>
          <a:ext cx="10260000" cy="36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110003482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1294501482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39698089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4042704044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1169728932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/>
                      <a:endParaRPr lang="pl-PL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CENA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002959"/>
                  </a:ext>
                </a:extLst>
              </a:tr>
              <a:tr h="720000">
                <a:tc rowSpan="4"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JAKOŚĆ</a:t>
                      </a:r>
                    </a:p>
                  </a:txBody>
                  <a:tcPr vert="vert27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Wysoka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Średnia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Niska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688220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Wysoka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najwyższej jakości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wysokiej wartości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superokazji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223691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Średnia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przeładowania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średniej wartości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średniej okazji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690406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/>
                        <a:t>Niska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zdzierstwa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pozornej oszczędności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Strategia oszczędności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724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1426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557176-281D-1AAA-4030-658E5A285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750" y="3203622"/>
            <a:ext cx="7810500" cy="4507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dirty="0" err="1">
                <a:latin typeface="+mn-lt"/>
              </a:rPr>
              <a:t>Logistyka</a:t>
            </a:r>
            <a:r>
              <a:rPr lang="en-US" sz="2400" b="1" dirty="0">
                <a:latin typeface="+mn-lt"/>
              </a:rPr>
              <a:t> a </a:t>
            </a:r>
            <a:r>
              <a:rPr lang="en-US" sz="2400" b="1" dirty="0" err="1">
                <a:latin typeface="+mn-lt"/>
              </a:rPr>
              <a:t>strategia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cenowa</a:t>
            </a:r>
            <a:r>
              <a:rPr lang="en-US" sz="2400" b="1" dirty="0">
                <a:latin typeface="+mn-lt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E9373-A9F9-7A41-9A54-B15CD0017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9375" y="4214191"/>
            <a:ext cx="6953250" cy="13609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23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F4A6A-0173-924A-A752-85D30D594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Wpływ logistyki na konstrukcje strategii cenowych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17" name="Symbol zastępczy zawartości 16">
            <a:extLst>
              <a:ext uri="{FF2B5EF4-FFF2-40B4-BE49-F238E27FC236}">
                <a16:creationId xmlns:a16="http://schemas.microsoft.com/office/drawing/2014/main" id="{98872D39-9869-41C2-B507-7F2FF0B033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70539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03562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5082-45A9-8A46-A8B9-2E0552B25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Możliwości pozyskania wsparcia finansowego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dla eksporterów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pic>
        <p:nvPicPr>
          <p:cNvPr id="7" name="Obraz 6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3C9681AF-0728-12E0-EEE7-E8FDFC944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81" y="4911846"/>
            <a:ext cx="2318202" cy="1165819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C6820C5-F770-4546-9D4C-F1E6B0D35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6600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1" i="0" dirty="0">
                <a:solidFill>
                  <a:srgbClr val="202124"/>
                </a:solidFill>
                <a:effectLst/>
                <a:cs typeface="Times New Roman" panose="02020603050405020304" pitchFamily="18" charset="0"/>
              </a:rPr>
              <a:t>Wsparcie z Polskiego Funduszu Rozwoju</a:t>
            </a:r>
            <a:endParaRPr lang="pl-PL" sz="1800" b="0" i="0" dirty="0">
              <a:solidFill>
                <a:srgbClr val="202124"/>
              </a:solidFill>
              <a:effectLst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1800" b="0" i="0" dirty="0">
                <a:solidFill>
                  <a:srgbClr val="202124"/>
                </a:solidFill>
                <a:effectLst/>
              </a:rPr>
              <a:t>Bank Gospodarstwa Krajowego (BGK)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1800" b="0" i="0" dirty="0">
                <a:solidFill>
                  <a:srgbClr val="202124"/>
                </a:solidFill>
                <a:effectLst/>
              </a:rPr>
              <a:t>Korporacja Ubezpieczeń Kredytów</a:t>
            </a:r>
            <a:r>
              <a:rPr lang="pl-PL" sz="1800" i="0" dirty="0">
                <a:solidFill>
                  <a:srgbClr val="202124"/>
                </a:solidFill>
                <a:effectLst/>
              </a:rPr>
              <a:t> Eksportowych </a:t>
            </a:r>
            <a:r>
              <a:rPr lang="pl-PL" sz="1800" b="0" i="0" dirty="0">
                <a:solidFill>
                  <a:srgbClr val="202124"/>
                </a:solidFill>
                <a:effectLst/>
              </a:rPr>
              <a:t>(KUKE)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1800" b="0" i="0" dirty="0">
                <a:solidFill>
                  <a:srgbClr val="202124"/>
                </a:solidFill>
                <a:effectLst/>
              </a:rPr>
              <a:t>Polska Agencja Inwestycji i Handlu (PAIH)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1800" b="0" i="0" dirty="0">
                <a:solidFill>
                  <a:srgbClr val="202124"/>
                </a:solidFill>
                <a:effectLst/>
              </a:rPr>
              <a:t>Polska Agencja Rozwoju Przedsiębiorczości (PARP)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l-PL" sz="1800" dirty="0">
              <a:solidFill>
                <a:srgbClr val="202124"/>
              </a:solidFill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1800" b="0" i="0" dirty="0">
                <a:solidFill>
                  <a:srgbClr val="202124"/>
                </a:solidFill>
                <a:effectLst/>
              </a:rPr>
              <a:t>Zapoznaj się z pełną oferta wsparcia na: </a:t>
            </a:r>
            <a:r>
              <a:rPr lang="pl-PL" sz="1800" b="0" i="0" dirty="0">
                <a:solidFill>
                  <a:srgbClr val="202124"/>
                </a:solidFill>
                <a:effectLst/>
                <a:hlinkClick r:id="rId3"/>
              </a:rPr>
              <a:t>Oferta Grupy PFR</a:t>
            </a:r>
            <a:endParaRPr lang="pl-PL" sz="1800" b="0" i="0" dirty="0">
              <a:solidFill>
                <a:srgbClr val="202124"/>
              </a:solidFill>
              <a:effectLst/>
            </a:endParaRPr>
          </a:p>
        </p:txBody>
      </p:sp>
      <p:pic>
        <p:nvPicPr>
          <p:cNvPr id="4" name="Obraz 3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B581939C-B8C7-614A-6EA9-C90F3CA2D7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00" y="4831407"/>
            <a:ext cx="1543705" cy="1165818"/>
          </a:xfrm>
          <a:prstGeom prst="rect">
            <a:avLst/>
          </a:prstGeom>
        </p:spPr>
      </p:pic>
      <p:pic>
        <p:nvPicPr>
          <p:cNvPr id="9" name="Obraz 8" descr="Obraz zawierający Czcionka, tekst, logo, Grafika&#10;&#10;Opis wygenerowany automatycznie">
            <a:extLst>
              <a:ext uri="{FF2B5EF4-FFF2-40B4-BE49-F238E27FC236}">
                <a16:creationId xmlns:a16="http://schemas.microsoft.com/office/drawing/2014/main" id="{6257E37B-3D36-71B0-EA8C-ECAD960B61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884" y="5063011"/>
            <a:ext cx="1806580" cy="1014654"/>
          </a:xfrm>
          <a:prstGeom prst="rect">
            <a:avLst/>
          </a:prstGeom>
        </p:spPr>
      </p:pic>
      <p:pic>
        <p:nvPicPr>
          <p:cNvPr id="11" name="Obraz 10" descr="Obraz zawierający Czcionka, tekst, logo, Grafika&#10;&#10;Opis wygenerowany automatycznie">
            <a:extLst>
              <a:ext uri="{FF2B5EF4-FFF2-40B4-BE49-F238E27FC236}">
                <a16:creationId xmlns:a16="http://schemas.microsoft.com/office/drawing/2014/main" id="{D498CEDD-C17F-1A47-43E8-21008EFD3E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7" y="5242187"/>
            <a:ext cx="1616080" cy="65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235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43D94-6748-414C-B8C3-EB817008C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521" y="2252542"/>
            <a:ext cx="6193220" cy="454435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0" i="0" dirty="0">
                <a:solidFill>
                  <a:srgbClr val="2C2C2D"/>
                </a:solidFill>
                <a:effectLst/>
                <a:latin typeface="+mj-lt"/>
              </a:rPr>
              <a:t>Jeżeli eksportujesz towary lub usługi na rynki zagraniczne, </a:t>
            </a:r>
            <a:br>
              <a:rPr lang="pl-PL" sz="1600" b="0" i="0" dirty="0">
                <a:solidFill>
                  <a:srgbClr val="2C2C2D"/>
                </a:solidFill>
                <a:effectLst/>
                <a:latin typeface="+mj-lt"/>
              </a:rPr>
            </a:br>
            <a:r>
              <a:rPr lang="pl-PL" sz="1600" b="0" i="0" dirty="0">
                <a:solidFill>
                  <a:srgbClr val="2C2C2D"/>
                </a:solidFill>
                <a:effectLst/>
                <a:latin typeface="+mj-lt"/>
              </a:rPr>
              <a:t>w tym na tzw. rynki podwyższonego ryzyka możesz skorzystać </a:t>
            </a:r>
            <a:br>
              <a:rPr lang="pl-PL" sz="1600" b="0" i="0" dirty="0">
                <a:solidFill>
                  <a:srgbClr val="2C2C2D"/>
                </a:solidFill>
                <a:effectLst/>
                <a:latin typeface="+mj-lt"/>
              </a:rPr>
            </a:br>
            <a:r>
              <a:rPr lang="pl-PL" sz="1600" b="0" i="0" dirty="0">
                <a:solidFill>
                  <a:srgbClr val="2C2C2D"/>
                </a:solidFill>
                <a:effectLst/>
                <a:latin typeface="+mj-lt"/>
              </a:rPr>
              <a:t>z </a:t>
            </a:r>
            <a:r>
              <a:rPr lang="pl-PL" sz="1600" b="1" i="0" dirty="0">
                <a:solidFill>
                  <a:srgbClr val="2C2C2D"/>
                </a:solidFill>
                <a:effectLst/>
                <a:latin typeface="+mj-lt"/>
              </a:rPr>
              <a:t>dostępnych w BGK instrumentów finansowego wsparcia eksportu: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gwarancji bankowych,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akredytyw (dyskonto, potwierdzenie, </a:t>
            </a:r>
            <a:r>
              <a:rPr lang="pl-PL" sz="1600" b="0" i="0" dirty="0" err="1">
                <a:solidFill>
                  <a:srgbClr val="000000"/>
                </a:solidFill>
                <a:effectLst/>
                <a:latin typeface="+mj-lt"/>
              </a:rPr>
              <a:t>postfinansowanie</a:t>
            </a: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),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wykupu wierzytelności z kontraktów eksportowych,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kredytu dla banku nabywcy,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kredytu dla nabywcy,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b="0" i="0" dirty="0">
                <a:solidFill>
                  <a:srgbClr val="000000"/>
                </a:solidFill>
                <a:effectLst/>
                <a:latin typeface="+mj-lt"/>
              </a:rPr>
              <a:t>prefinansowania eksportu.</a:t>
            </a: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b="0" i="0" u="none" strike="noStrike" dirty="0">
              <a:solidFill>
                <a:srgbClr val="1A1A1A"/>
              </a:solidFill>
              <a:effectLst/>
              <a:latin typeface="+mj-lt"/>
            </a:endParaRPr>
          </a:p>
          <a:p>
            <a:pPr marL="0" indent="0" algn="just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0" i="0" u="none" strike="noStrike" dirty="0">
                <a:solidFill>
                  <a:srgbClr val="1A1A1A"/>
                </a:solidFill>
                <a:effectLst/>
                <a:latin typeface="+mj-lt"/>
              </a:rPr>
              <a:t>Przeczytaj </a:t>
            </a:r>
            <a:r>
              <a:rPr lang="pl-PL" sz="1600" b="0" i="0" u="sng" strike="noStrike" dirty="0">
                <a:solidFill>
                  <a:srgbClr val="0063C1"/>
                </a:solidFill>
                <a:effectLst/>
                <a:latin typeface="+mj-lt"/>
                <a:hlinkClick r:id="rId2"/>
              </a:rPr>
              <a:t>więcej o programie BGK</a:t>
            </a:r>
            <a:endParaRPr lang="pl-PL" sz="1600" b="0" dirty="0">
              <a:effectLst/>
              <a:latin typeface="+mj-lt"/>
            </a:endParaRPr>
          </a:p>
        </p:txBody>
      </p:sp>
      <p:pic>
        <p:nvPicPr>
          <p:cNvPr id="7" name="Symbol zastępczy zawartości 6" descr="Obraz zawierający droga, autostrada&#10;&#10;Opis wygenerowany automatycznie">
            <a:extLst>
              <a:ext uri="{FF2B5EF4-FFF2-40B4-BE49-F238E27FC236}">
                <a16:creationId xmlns:a16="http://schemas.microsoft.com/office/drawing/2014/main" id="{F2D78909-F4D0-4154-97E8-27C20807D2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24215" y="2896825"/>
            <a:ext cx="4691304" cy="2344511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E5ECEEA-B50B-7073-7520-58058DA40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Możliwości pozyskania wsparcia finansowego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b="1" dirty="0">
                <a:cs typeface="Times New Roman" panose="02020603050405020304" pitchFamily="18" charset="0"/>
              </a:rPr>
              <a:t>dla eksporterów 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070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7525D-9289-2B4D-819A-F03D0814D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0887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l-PL" sz="2800" dirty="0">
                <a:effectLst/>
                <a:latin typeface="Amasis MT Pro Medium" panose="02040604050005020304" pitchFamily="18" charset="-18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IE" sz="2800" dirty="0">
              <a:latin typeface="Amasis MT Pro Medium" panose="02040604050005020304" pitchFamily="18" charset="-1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47E8E-A2E6-3248-A2A8-736100A5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1563"/>
            <a:ext cx="10370426" cy="1989056"/>
          </a:xfrm>
        </p:spPr>
        <p:txBody>
          <a:bodyPr>
            <a:normAutofit/>
          </a:bodyPr>
          <a:lstStyle/>
          <a:p>
            <a:pPr algn="just"/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Prowadzenie odrębnej polityki cenowej przedsiębiorstwa na rynkach zagranicznych.</a:t>
            </a:r>
          </a:p>
          <a:p>
            <a:pPr algn="just"/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Pod uwagę bierze specyfikę poszczególnych rynków zagranicznych.</a:t>
            </a:r>
          </a:p>
          <a:p>
            <a:pPr algn="just"/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Strategia globalna -  procesy internacjonalizacji zacierają różnice między poszczególnymi rynkami.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algn="just"/>
            <a:endParaRPr lang="pl-PL" sz="1800" dirty="0">
              <a:solidFill>
                <a:schemeClr val="accent1"/>
              </a:solidFill>
              <a:effectLst/>
              <a:latin typeface="+mj-lt"/>
              <a:ea typeface="Arial Unicode MS"/>
            </a:endParaRPr>
          </a:p>
          <a:p>
            <a:pPr algn="just"/>
            <a:endParaRPr lang="pl-PL" sz="1800" dirty="0">
              <a:solidFill>
                <a:schemeClr val="accent1"/>
              </a:solidFill>
              <a:effectLst/>
              <a:latin typeface="+mj-lt"/>
              <a:ea typeface="Arial Unicode MS"/>
            </a:endParaRPr>
          </a:p>
          <a:p>
            <a:pPr algn="just"/>
            <a:endParaRPr lang="pl-PL" sz="1800" cap="all" dirty="0">
              <a:latin typeface="+mj-lt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BD8242F-D45D-43B8-9884-52BBD89815E8}"/>
              </a:ext>
            </a:extLst>
          </p:cNvPr>
          <p:cNvSpPr txBox="1"/>
          <p:nvPr/>
        </p:nvSpPr>
        <p:spPr>
          <a:xfrm>
            <a:off x="1754450" y="1516620"/>
            <a:ext cx="86831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effectLst/>
                <a:latin typeface="+mj-lt"/>
                <a:cs typeface="Times New Roman" panose="02020603050405020304" pitchFamily="18" charset="0"/>
              </a:rPr>
              <a:t>Różnice w konstrukcji strategii cenowych </a:t>
            </a:r>
            <a:br>
              <a:rPr lang="pl-PL" sz="2400" b="1" dirty="0">
                <a:effectLst/>
                <a:latin typeface="+mj-lt"/>
                <a:cs typeface="Times New Roman" panose="02020603050405020304" pitchFamily="18" charset="0"/>
              </a:rPr>
            </a:br>
            <a:r>
              <a:rPr lang="pl-PL" sz="2400" b="1" dirty="0">
                <a:effectLst/>
                <a:latin typeface="+mj-lt"/>
                <a:cs typeface="Times New Roman" panose="02020603050405020304" pitchFamily="18" charset="0"/>
              </a:rPr>
              <a:t>w zależności od rynku docelowego</a:t>
            </a:r>
            <a:endParaRPr lang="pl-PL" sz="24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8086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7525D-9289-2B4D-819A-F03D0814D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50887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pl-PL" sz="2800" dirty="0">
                <a:effectLst/>
                <a:latin typeface="Amasis MT Pro Medium" panose="02040604050005020304" pitchFamily="18" charset="-18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IE" sz="2800" dirty="0">
              <a:latin typeface="Amasis MT Pro Medium" panose="02040604050005020304" pitchFamily="18" charset="-1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47E8E-A2E6-3248-A2A8-736100A5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624" y="2178773"/>
            <a:ext cx="7476752" cy="449298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Forma działania na rynku międzynarodowym,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latin typeface="+mj-lt"/>
                <a:ea typeface="Arial Unicode MS"/>
              </a:rPr>
              <a:t>Stopa inflacji 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Kursy walut - zarówno w kraju eksportera, jak i importera,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Z</a:t>
            </a:r>
            <a:r>
              <a:rPr lang="en-US" sz="1800" dirty="0" err="1">
                <a:effectLst/>
                <a:latin typeface="+mj-lt"/>
                <a:ea typeface="Times New Roman" panose="02020603050405020304" pitchFamily="18" charset="0"/>
              </a:rPr>
              <a:t>jawiska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 importu równoległego,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Formy płatności w handlu zagranicznym,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Przepisy w różnych krajach odnoszące się do swobody cenowej,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I</a:t>
            </a:r>
            <a:r>
              <a:rPr lang="en-US" sz="1800" dirty="0" err="1">
                <a:effectLst/>
                <a:latin typeface="+mj-lt"/>
                <a:ea typeface="Times New Roman" panose="02020603050405020304" pitchFamily="18" charset="0"/>
              </a:rPr>
              <a:t>ntensywność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 konkurencji,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Stosunek nabywców do produktów importowanych,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S</a:t>
            </a:r>
            <a:r>
              <a:rPr lang="en-US" sz="1800" dirty="0" err="1">
                <a:effectLst/>
                <a:latin typeface="+mj-lt"/>
                <a:ea typeface="Times New Roman" panose="02020603050405020304" pitchFamily="18" charset="0"/>
              </a:rPr>
              <a:t>topień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 popytu na dany produkt</a:t>
            </a:r>
            <a:r>
              <a:rPr lang="pl-PL" sz="1800" dirty="0">
                <a:effectLst/>
                <a:latin typeface="+mj-lt"/>
                <a:ea typeface="Times New Roman" panose="02020603050405020304" pitchFamily="18" charset="0"/>
              </a:rPr>
              <a:t>.</a:t>
            </a:r>
            <a:endParaRPr lang="pl-PL" sz="1800" dirty="0">
              <a:effectLst/>
              <a:latin typeface="+mj-lt"/>
              <a:ea typeface="Arial Unicode M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>
              <a:solidFill>
                <a:schemeClr val="accent1"/>
              </a:solidFill>
              <a:effectLst/>
              <a:latin typeface="+mj-lt"/>
              <a:ea typeface="Arial Unicode M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dirty="0">
              <a:solidFill>
                <a:schemeClr val="accent1"/>
              </a:solidFill>
              <a:effectLst/>
              <a:latin typeface="+mj-lt"/>
              <a:ea typeface="Arial Unicode MS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pl-PL" sz="1800" cap="all" dirty="0">
              <a:latin typeface="+mj-lt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BD8242F-D45D-43B8-9884-52BBD89815E8}"/>
              </a:ext>
            </a:extLst>
          </p:cNvPr>
          <p:cNvSpPr txBox="1"/>
          <p:nvPr/>
        </p:nvSpPr>
        <p:spPr>
          <a:xfrm>
            <a:off x="1596471" y="1321572"/>
            <a:ext cx="87875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>
              <a:buSzPts val="1000"/>
              <a:buNone/>
              <a:tabLst>
                <a:tab pos="457200" algn="l"/>
              </a:tabLst>
            </a:pPr>
            <a:r>
              <a:rPr lang="pl-PL" sz="2400" b="1" dirty="0">
                <a:effectLst/>
                <a:ea typeface="Arial Unicode MS"/>
                <a:cs typeface="Times New Roman" panose="02020603050405020304" pitchFamily="18" charset="0"/>
              </a:rPr>
              <a:t>Rynek docelowy a strategia cenowa </a:t>
            </a:r>
          </a:p>
        </p:txBody>
      </p:sp>
    </p:spTree>
    <p:extLst>
      <p:ext uri="{BB962C8B-B14F-4D97-AF65-F5344CB8AC3E}">
        <p14:creationId xmlns:p14="http://schemas.microsoft.com/office/powerpoint/2010/main" val="21850385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CC593CAD-A895-4B70-9602-2808E59B1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pl-PL" sz="8000" dirty="0">
                <a:latin typeface="Amasis MT Pro Medium" panose="02040604050005020304" pitchFamily="18" charset="-18"/>
              </a:rPr>
            </a:br>
            <a:br>
              <a:rPr lang="pl-PL" sz="8000" dirty="0">
                <a:latin typeface="Amasis MT Pro Medium" panose="02040604050005020304" pitchFamily="18" charset="-18"/>
              </a:rPr>
            </a:br>
            <a:br>
              <a:rPr lang="pl-PL" sz="8000" dirty="0">
                <a:latin typeface="Amasis MT Pro Medium" panose="02040604050005020304" pitchFamily="18" charset="-18"/>
              </a:rPr>
            </a:br>
            <a:endParaRPr lang="pl-PL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F65D847-266A-4D17-82BF-29FC5A414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288" y="1411357"/>
            <a:ext cx="10593512" cy="4429005"/>
          </a:xfrm>
        </p:spPr>
        <p:txBody>
          <a:bodyPr>
            <a:normAutofit/>
          </a:bodyPr>
          <a:lstStyle/>
          <a:p>
            <a:endParaRPr lang="pl-PL" sz="1600" dirty="0"/>
          </a:p>
          <a:p>
            <a:endParaRPr lang="pl-PL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DC895B4-8F17-41B3-2F0E-857A38D5D81F}"/>
              </a:ext>
            </a:extLst>
          </p:cNvPr>
          <p:cNvSpPr txBox="1">
            <a:spLocks/>
          </p:cNvSpPr>
          <p:nvPr/>
        </p:nvSpPr>
        <p:spPr>
          <a:xfrm>
            <a:off x="838200" y="15462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>
                <a:cs typeface="Times New Roman" panose="02020603050405020304" pitchFamily="18" charset="0"/>
              </a:rPr>
              <a:t>Test samooceny wiadomości pozyskanych w trakcie szkolenia 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D6643CB-77DF-6C39-4C28-C7A5051E400B}"/>
              </a:ext>
            </a:extLst>
          </p:cNvPr>
          <p:cNvSpPr txBox="1">
            <a:spLocks/>
          </p:cNvSpPr>
          <p:nvPr/>
        </p:nvSpPr>
        <p:spPr>
          <a:xfrm>
            <a:off x="2186940" y="30703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pl-PL" sz="20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Zaloguj się na platformę: </a:t>
            </a:r>
            <a:br>
              <a:rPr lang="pl-PL" sz="2000" dirty="0">
                <a:latin typeface="+mj-lt"/>
                <a:cs typeface="Times New Roman" panose="02020603050405020304" pitchFamily="18" charset="0"/>
              </a:rPr>
            </a:br>
            <a:r>
              <a:rPr lang="pl-PL" sz="2000" dirty="0">
                <a:latin typeface="+mj-lt"/>
                <a:hlinkClick r:id="rId2"/>
              </a:rPr>
              <a:t>https://wordwall.net/pl/resource/31964623</a:t>
            </a:r>
            <a:r>
              <a:rPr lang="pl-PL" sz="2000" dirty="0">
                <a:latin typeface="+mj-lt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Obraz 7" descr="Obraz zawierający wzór, kwadrat, sztuka, Symetria&#10;&#10;Opis wygenerowany automatycznie">
            <a:extLst>
              <a:ext uri="{FF2B5EF4-FFF2-40B4-BE49-F238E27FC236}">
                <a16:creationId xmlns:a16="http://schemas.microsoft.com/office/drawing/2014/main" id="{8C41E11C-CEDB-A976-B331-A61EC5E52D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59" y="2871786"/>
            <a:ext cx="1968063" cy="196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91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cs typeface="Times New Roman" panose="02020603050405020304" pitchFamily="18" charset="0"/>
              </a:rPr>
              <a:t>Dziękuję za uwagę!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33FF3787-B690-2581-EECB-21C3067A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5DFDEB0-CD3B-146C-0CA0-7BFE34402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11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EE6442-A6D8-40D5-B18B-1FE67CEC6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971" y="1152580"/>
            <a:ext cx="11125200" cy="48383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sz="1500" b="1" dirty="0">
                <a:solidFill>
                  <a:schemeClr val="tx1"/>
                </a:solidFill>
                <a:effectLst/>
              </a:rPr>
              <a:t>ZASTRZEŻENIE</a:t>
            </a:r>
          </a:p>
          <a:p>
            <a:pPr algn="just">
              <a:lnSpc>
                <a:spcPct val="120000"/>
              </a:lnSpc>
            </a:pPr>
            <a:endParaRPr lang="pl-PL" sz="500" dirty="0">
              <a:solidFill>
                <a:schemeClr val="tx1"/>
              </a:solidFill>
              <a:effectLst/>
            </a:endParaRP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Polska Agencja Inwestycji i Handlu S.A. (PAIH) udostępnia powyższy materiał nieodpłatnie jako efekty projektu „Mój biznes za granicą - model wsparcia instytucjonalnego MŚP w obszarze umiędzynarodowienia oferty firm i rozpoczęcia działalności na rynkach międzynarodowych” w ramach Programu Operacyjnego Wiedza Edukacja Rozwój 2014-2020; Oś priorytetowa: IV. Innowacje społeczne i współpraca ponadnarodowa; Działanie 4.3 Współpraca ponadnarodowa.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Niniejszy materiał jest elementem programu edukacyjnego skierowanego do przedsiębiorców planujących rozpocząć ekspansję zagraniczną, w tym tych niemających w pełni sprecyzowanego potencjału eksportowego.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Należy zauważyć, iż stanowi on jedynie ramy merytoryczne zagadnień uznanych za kluczowe w kontekście przygotowania do prowadzenia działalności eksportowej i korzystanie z niego, szczególnie w przypadku realizacji szkoleń, wymaga każdorazowej weryfikacji i aktualizacji treści przez eksperta prowadzącego poszczególne moduły szkoleniowe oraz ewentualnego dostosowania do branży/specyfiki firm stanowiących potencjalnych odbiorców szkolenia.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Zgodnie z rekomendacją PAIH, ekspertem prowadzącym szkolenie powinien być praktyk specjalizujący się w danym zakresie tematycznym.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PAIH nie ponosi odpowiedzialności z tytułu jakiejkolwiek szkody bezpośredniej lub pośredniej jakiegokolwiek rodzaju, w tym szkody za utratę zysków, wynikłej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 całkowitego lub częściowego wykorzystania informacji udostępnionych przez PAIH w niniejszym materiale. W związku z tym, każdy odbiorca tych informacji powinien sprawdzić przydatność i poprawność wyżej wymienionych informacji zgodnie z ich przeznaczeniem i korzystać z tych informacji na własną odpowiedzialność. PAIH oraz jej pracownicy nie ponoszą w żadnym wypadku odpowiedzialności za jakąkolwiek decyzję lub działanie podjęte w oparciu o wyżej wymienione informacje, ani za jakiekolwiek konsekwencje wynikające z decyzji podjętych w oparciu o te informacje.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Udostępnione w wersji elektronicznej publikacje dostępne na stronach internetowych PAIH (m.in. </a:t>
            </a:r>
            <a:r>
              <a:rPr lang="pl-PL" sz="1500" dirty="0">
                <a:solidFill>
                  <a:schemeClr val="tx1"/>
                </a:solidFill>
                <a:effectLst/>
                <a:hlinkClick r:id="rId2"/>
              </a:rPr>
              <a:t>https://www.paih.gov.pl/moj_biznes_za_granica</a:t>
            </a:r>
            <a:r>
              <a:rPr lang="pl-PL" sz="1500" dirty="0">
                <a:solidFill>
                  <a:schemeClr val="tx1"/>
                </a:solidFill>
                <a:effectLst/>
              </a:rPr>
              <a:t>) mogą być wykorzystywane tylko w celach edukacyjnych. W przypadku korzystania z materiału w celu realizacji szkoleń, należy uwzględnić w informacji o szkoleniu, że jest ono efektem projektu „Mój biznes za granicą”.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Utrwalenie (sporządzenie egzemplarza, w celu jego publikacji), zwielokrotnienie, wprowadzenie do obrotu, wypożyczenie lub udostępnienie zwielokrotnionych egzemplarzy jest niedozwolone bez podpisania stosownej umowy udzielenia sublicencji przez PAIH.</a:t>
            </a:r>
          </a:p>
          <a:p>
            <a:pPr algn="just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7585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>
            <a:extLst>
              <a:ext uri="{FF2B5EF4-FFF2-40B4-BE49-F238E27FC236}">
                <a16:creationId xmlns:a16="http://schemas.microsoft.com/office/drawing/2014/main" id="{D27AA9AB-07D6-41C4-8A1F-916AAB407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624" y="1040490"/>
            <a:ext cx="7542749" cy="105377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Zasady tworzenia strategii cenowych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1283" y="2296238"/>
            <a:ext cx="9209429" cy="3741988"/>
          </a:xfrm>
        </p:spPr>
        <p:txBody>
          <a:bodyPr>
            <a:noAutofit/>
          </a:bodyPr>
          <a:lstStyle/>
          <a:p>
            <a:pPr marL="0" indent="0" algn="just">
              <a:buNone/>
              <a:tabLst>
                <a:tab pos="457200" algn="l"/>
              </a:tabLst>
            </a:pPr>
            <a:r>
              <a:rPr lang="pl-PL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Kosztowa – </a:t>
            </a: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założeniem jest, że cena produktu powinna pokrywać koszty wyprodukowania oraz sprzedaży.</a:t>
            </a:r>
            <a:endParaRPr lang="pl-PL" sz="2000" dirty="0">
              <a:effectLst/>
              <a:ea typeface="Arial Unicode MS"/>
              <a:cs typeface="Times New Roman" panose="02020603050405020304" pitchFamily="18" charset="0"/>
            </a:endParaRPr>
          </a:p>
          <a:p>
            <a:pPr marL="0" indent="0" algn="just">
              <a:buNone/>
              <a:tabLst>
                <a:tab pos="457200" algn="l"/>
              </a:tabLst>
            </a:pPr>
            <a:r>
              <a:rPr lang="pl-PL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Popytowa</a:t>
            </a: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– polega na oszacowaniu wartości wygenerowanej przez nabywców </a:t>
            </a:r>
            <a:b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oraz ich chęci zapłacenia za produkt.</a:t>
            </a:r>
            <a:endParaRPr lang="pl-PL" sz="2000" dirty="0">
              <a:effectLst/>
              <a:ea typeface="Arial Unicode MS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Analiza cen konkurencji </a:t>
            </a: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– pozwala to, na ustalenie przedziału, </a:t>
            </a:r>
            <a:b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gdzie górną </a:t>
            </a:r>
            <a:r>
              <a:rPr lang="pl-PL" sz="20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 tooltip="Wartość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wartość</a:t>
            </a: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ustalamy na podstawie wartości produktu, a dolną granicę poprzez jednostkowy </a:t>
            </a:r>
            <a:r>
              <a:rPr lang="pl-PL" sz="20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 tooltip="Koszt zmienn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koszt zmienny</a:t>
            </a:r>
            <a:r>
              <a:rPr lang="pl-PL" sz="20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pl-PL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2000" cap="all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4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>
            <a:extLst>
              <a:ext uri="{FF2B5EF4-FFF2-40B4-BE49-F238E27FC236}">
                <a16:creationId xmlns:a16="http://schemas.microsoft.com/office/drawing/2014/main" id="{D27AA9AB-07D6-41C4-8A1F-916AAB407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809" y="1327838"/>
            <a:ext cx="9100382" cy="768577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Czym różni się sprzedaż eksportowa od krajowej?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AD9CA46-7A0B-F089-F6F5-E829C782B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5808" y="3265835"/>
            <a:ext cx="5848221" cy="1469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Ćwiczenie interaktywne: </a:t>
            </a:r>
          </a:p>
          <a:p>
            <a:pPr marL="0" indent="0">
              <a:buNone/>
            </a:pPr>
            <a:r>
              <a:rPr lang="pl-PL" sz="2000" dirty="0">
                <a:hlinkClick r:id="rId2"/>
              </a:rPr>
              <a:t>https://wordwall.net/pl/resource/31964349</a:t>
            </a:r>
            <a:r>
              <a:rPr lang="pl-PL" sz="2000" dirty="0"/>
              <a:t> </a:t>
            </a:r>
          </a:p>
        </p:txBody>
      </p:sp>
      <p:pic>
        <p:nvPicPr>
          <p:cNvPr id="8" name="Grafika 7" descr="Znak zapytania z wypełnieniem pełnym">
            <a:extLst>
              <a:ext uri="{FF2B5EF4-FFF2-40B4-BE49-F238E27FC236}">
                <a16:creationId xmlns:a16="http://schemas.microsoft.com/office/drawing/2014/main" id="{FE7F435E-C36F-6101-7DCE-7BBE0D4A77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08146" y="2486222"/>
            <a:ext cx="2363776" cy="236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8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6EB2F31D-016B-454A-B0DC-ECE63E124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28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Sprzedaż krajowa a sprzedaż eksportowa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D24273D-9DAE-4535-8B89-F32D6AAB9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256"/>
            <a:ext cx="7372186" cy="4481726"/>
          </a:xfrm>
        </p:spPr>
        <p:txBody>
          <a:bodyPr>
            <a:normAutofit/>
          </a:bodyPr>
          <a:lstStyle/>
          <a:p>
            <a:r>
              <a:rPr lang="pl-PL" sz="1600" dirty="0"/>
              <a:t>odbiór towaru / usługi na terytorium Polski </a:t>
            </a:r>
          </a:p>
          <a:p>
            <a:r>
              <a:rPr lang="pl-PL" sz="1600" dirty="0"/>
              <a:t> klient to  firma polska </a:t>
            </a:r>
          </a:p>
          <a:p>
            <a:r>
              <a:rPr lang="pl-PL" sz="1600" dirty="0"/>
              <a:t>rozliczenia transakcji w PLN</a:t>
            </a:r>
          </a:p>
          <a:p>
            <a:r>
              <a:rPr lang="pl-PL" sz="1600" dirty="0"/>
              <a:t>dokumenty w j. polskim</a:t>
            </a:r>
          </a:p>
          <a:p>
            <a:r>
              <a:rPr lang="pl-PL" sz="1600" dirty="0"/>
              <a:t>transport lądowy , najczęściej samochodowy </a:t>
            </a:r>
          </a:p>
          <a:p>
            <a:r>
              <a:rPr lang="pl-PL" sz="1600" dirty="0"/>
              <a:t>sprzedaż opodatkowana VAT</a:t>
            </a:r>
          </a:p>
          <a:p>
            <a:r>
              <a:rPr lang="pl-PL" sz="1600" dirty="0"/>
              <a:t>brak dodatkowych wymagań dokumentowych </a:t>
            </a:r>
          </a:p>
          <a:p>
            <a:r>
              <a:rPr lang="pl-PL" sz="1600" dirty="0"/>
              <a:t>łatwy bezpośredni kontakt z klientem </a:t>
            </a:r>
          </a:p>
          <a:p>
            <a:r>
              <a:rPr lang="pl-PL" sz="1600" dirty="0"/>
              <a:t>umowy w j. polskim , zgodnie z polskim prawem </a:t>
            </a:r>
          </a:p>
          <a:p>
            <a:endParaRPr lang="pl-PL" sz="1600" dirty="0"/>
          </a:p>
          <a:p>
            <a:endParaRPr lang="pl-PL" sz="1600" dirty="0"/>
          </a:p>
          <a:p>
            <a:endParaRPr lang="pl-PL" sz="1600" dirty="0"/>
          </a:p>
          <a:p>
            <a:endParaRPr lang="pl-PL" sz="1600" dirty="0"/>
          </a:p>
          <a:p>
            <a:endParaRPr lang="pl-PL" sz="1600" dirty="0"/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67A936DB-0A41-4F34-9351-F16734362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1950" y="1990256"/>
            <a:ext cx="5158652" cy="4625565"/>
          </a:xfrm>
        </p:spPr>
        <p:txBody>
          <a:bodyPr>
            <a:noAutofit/>
          </a:bodyPr>
          <a:lstStyle/>
          <a:p>
            <a:r>
              <a:rPr lang="pl-PL" sz="1600" dirty="0"/>
              <a:t>odbiór towaru /usługi poza terytorium Polski </a:t>
            </a:r>
          </a:p>
          <a:p>
            <a:r>
              <a:rPr lang="pl-PL" sz="1600" dirty="0"/>
              <a:t>klient to firma zagraniczna</a:t>
            </a:r>
          </a:p>
          <a:p>
            <a:r>
              <a:rPr lang="pl-PL" sz="1600" dirty="0"/>
              <a:t>rozliczenia transakcji w walucie obcej </a:t>
            </a:r>
          </a:p>
          <a:p>
            <a:r>
              <a:rPr lang="pl-PL" sz="1600" dirty="0"/>
              <a:t>dokumenty w j. obcym</a:t>
            </a:r>
          </a:p>
          <a:p>
            <a:r>
              <a:rPr lang="pl-PL" sz="1600" dirty="0"/>
              <a:t>transport lądowy - TIR, kolej, morski -  kontenerowy, lotniczy     </a:t>
            </a:r>
          </a:p>
          <a:p>
            <a:r>
              <a:rPr lang="pl-PL" sz="1600" dirty="0"/>
              <a:t>sprzedaż opodatkowana 0% </a:t>
            </a:r>
          </a:p>
          <a:p>
            <a:r>
              <a:rPr lang="pl-PL" sz="1600" dirty="0"/>
              <a:t>wymagana dokumentacja eksportowa</a:t>
            </a:r>
          </a:p>
          <a:p>
            <a:r>
              <a:rPr lang="pl-PL" sz="1600" dirty="0"/>
              <a:t> ograniczony bezpośredni kontakt  z klientem</a:t>
            </a:r>
          </a:p>
          <a:p>
            <a:r>
              <a:rPr lang="pl-PL" sz="1600" dirty="0"/>
              <a:t>umowy dwujęzyczne , dostosowane do wymagań rynków obcych </a:t>
            </a:r>
          </a:p>
          <a:p>
            <a:pPr>
              <a:buFontTx/>
              <a:buChar char="-"/>
            </a:pPr>
            <a:endParaRPr lang="pl-PL" sz="1600" dirty="0"/>
          </a:p>
          <a:p>
            <a:pPr marL="0" indent="0">
              <a:buNone/>
            </a:pPr>
            <a:r>
              <a:rPr lang="pl-PL" sz="1600" dirty="0"/>
              <a:t>               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32ADAD3B-CADD-E6D6-71AE-A36E4C08EC06}"/>
              </a:ext>
            </a:extLst>
          </p:cNvPr>
          <p:cNvCxnSpPr>
            <a:cxnSpLocks/>
          </p:cNvCxnSpPr>
          <p:nvPr/>
        </p:nvCxnSpPr>
        <p:spPr>
          <a:xfrm>
            <a:off x="6077082" y="1866637"/>
            <a:ext cx="0" cy="3859399"/>
          </a:xfrm>
          <a:prstGeom prst="line">
            <a:avLst/>
          </a:prstGeom>
          <a:ln w="28575">
            <a:solidFill>
              <a:srgbClr val="B0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227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6F5AB88-B0AE-4296-A795-81552A540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605" y="873942"/>
            <a:ext cx="8696785" cy="98008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Elementy składowe wartości eksportowanego produktu </a:t>
            </a:r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5F34F584-9AC1-47E3-875F-8AF9B33F69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6504223"/>
              </p:ext>
            </p:extLst>
          </p:nvPr>
        </p:nvGraphicFramePr>
        <p:xfrm>
          <a:off x="1236783" y="1793159"/>
          <a:ext cx="9718431" cy="406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8229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5F34F584-9AC1-47E3-875F-8AF9B33F69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269387"/>
              </p:ext>
            </p:extLst>
          </p:nvPr>
        </p:nvGraphicFramePr>
        <p:xfrm>
          <a:off x="1381827" y="1629198"/>
          <a:ext cx="9428345" cy="3888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15032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PAIH</Template>
  <TotalTime>6098</TotalTime>
  <Words>3479</Words>
  <Application>Microsoft Office PowerPoint</Application>
  <PresentationFormat>Panoramiczny</PresentationFormat>
  <Paragraphs>473</Paragraphs>
  <Slides>48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48</vt:i4>
      </vt:variant>
    </vt:vector>
  </HeadingPairs>
  <TitlesOfParts>
    <vt:vector size="54" baseType="lpstr">
      <vt:lpstr>Amasis MT Pro Medium</vt:lpstr>
      <vt:lpstr>Arial</vt:lpstr>
      <vt:lpstr>Calibri</vt:lpstr>
      <vt:lpstr>Times New Roman</vt:lpstr>
      <vt:lpstr>Wingdings</vt:lpstr>
      <vt:lpstr>Motyw pakietu Office</vt:lpstr>
      <vt:lpstr>AKADEMIA BIZNESU  FINANSE Konstrukcja strategii cenowych  z elementami budżetu ekspertowego na wybrane rynki</vt:lpstr>
      <vt:lpstr>Dzięki szkoleniu dowiesz się: </vt:lpstr>
      <vt:lpstr>Strategia cenowa  to nieodzowny element zarządzania </vt:lpstr>
      <vt:lpstr>Prezentacja programu PowerPoint</vt:lpstr>
      <vt:lpstr>Zasady tworzenia strategii cenowych </vt:lpstr>
      <vt:lpstr>Czym różni się sprzedaż eksportowa od krajowej?</vt:lpstr>
      <vt:lpstr>Sprzedaż krajowa a sprzedaż eksportowa</vt:lpstr>
      <vt:lpstr>Elementy składowe wartości eksportowanego produktu </vt:lpstr>
      <vt:lpstr>Prezentacja programu PowerPoint</vt:lpstr>
      <vt:lpstr>Ćwiczenie indywidualne</vt:lpstr>
      <vt:lpstr>Prezentacja programu PowerPoint</vt:lpstr>
      <vt:lpstr>Prezentacja programu PowerPoint</vt:lpstr>
      <vt:lpstr>Podatkowe  aspekty  sprzedaży eksportowej </vt:lpstr>
      <vt:lpstr>Podatki w sprzedaży zagranicznej </vt:lpstr>
      <vt:lpstr>Dokumenty niezbędne do zastosowania stawki 0% </vt:lpstr>
      <vt:lpstr>Czym jest eksport?</vt:lpstr>
      <vt:lpstr>Eksport towarów a VAT 0%</vt:lpstr>
      <vt:lpstr>Eksport na zasadach preferencyjnych</vt:lpstr>
      <vt:lpstr>Różnice kursowe i ich wpływ na wynik eksportera </vt:lpstr>
      <vt:lpstr> </vt:lpstr>
      <vt:lpstr>Różnice kursowe w księgowości i podatkach </vt:lpstr>
      <vt:lpstr>Ryzyko kursowe </vt:lpstr>
      <vt:lpstr>Zabezpieczanie ryzyka kursowego </vt:lpstr>
      <vt:lpstr>Ćwiczenie z wyliczania różnic kursowych </vt:lpstr>
      <vt:lpstr>Instrumenty finansowe w transakcjach zagranicznych </vt:lpstr>
      <vt:lpstr>Waluty obce wymieniane w polskich bankach </vt:lpstr>
      <vt:lpstr>Ćwiczenie z kursów walut </vt:lpstr>
      <vt:lpstr>Zabezpieczenie transakcji eksportowych przez instytucje bankowe</vt:lpstr>
      <vt:lpstr>Prezentacja programu PowerPoint</vt:lpstr>
      <vt:lpstr>Prezentacja programu PowerPoint</vt:lpstr>
      <vt:lpstr>Korzyści wynikające z akredytywy  </vt:lpstr>
      <vt:lpstr>Incaso dokumentowe</vt:lpstr>
      <vt:lpstr> Standardowe dokumenty płatności </vt:lpstr>
      <vt:lpstr> </vt:lpstr>
      <vt:lpstr>Faktoring finasowanie i zabezpieczenie  transakcji  </vt:lpstr>
      <vt:lpstr> Ubezpieczenie kredytów eksportowych </vt:lpstr>
      <vt:lpstr>Ubezpieczenie transakcji – etapy </vt:lpstr>
      <vt:lpstr>Gdzie ubezpieczyć?</vt:lpstr>
      <vt:lpstr>Gwarancja bankowa</vt:lpstr>
      <vt:lpstr>Logistyka a strategia cenowa </vt:lpstr>
      <vt:lpstr>Wpływ logistyki na konstrukcje strategii cenowych </vt:lpstr>
      <vt:lpstr> Możliwości pozyskania wsparcia finansowego  dla eksporterów </vt:lpstr>
      <vt:lpstr> Możliwości pozyskania wsparcia finansowego  dla eksporterów </vt:lpstr>
      <vt:lpstr> </vt:lpstr>
      <vt:lpstr> </vt:lpstr>
      <vt:lpstr>   </vt:lpstr>
      <vt:lpstr>Dziękuję za uwagę!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 eksportowa produktów i usług wraz  z elementami modelu biznesowego</dc:title>
  <dc:creator>Danuta Sulowska</dc:creator>
  <cp:lastModifiedBy>Katarzyna Antosik</cp:lastModifiedBy>
  <cp:revision>70</cp:revision>
  <dcterms:modified xsi:type="dcterms:W3CDTF">2024-01-24T10:51:32Z</dcterms:modified>
</cp:coreProperties>
</file>