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311" r:id="rId3"/>
    <p:sldId id="312" r:id="rId4"/>
    <p:sldId id="313" r:id="rId5"/>
    <p:sldId id="334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5" r:id="rId14"/>
    <p:sldId id="264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328" r:id="rId23"/>
    <p:sldId id="314" r:id="rId24"/>
    <p:sldId id="273" r:id="rId25"/>
    <p:sldId id="281" r:id="rId26"/>
    <p:sldId id="275" r:id="rId27"/>
    <p:sldId id="276" r:id="rId28"/>
    <p:sldId id="280" r:id="rId29"/>
    <p:sldId id="277" r:id="rId30"/>
    <p:sldId id="278" r:id="rId31"/>
    <p:sldId id="279" r:id="rId32"/>
    <p:sldId id="315" r:id="rId33"/>
    <p:sldId id="282" r:id="rId34"/>
    <p:sldId id="335" r:id="rId35"/>
    <p:sldId id="284" r:id="rId36"/>
    <p:sldId id="285" r:id="rId37"/>
    <p:sldId id="286" r:id="rId38"/>
    <p:sldId id="287" r:id="rId39"/>
    <p:sldId id="324" r:id="rId40"/>
    <p:sldId id="325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329" r:id="rId51"/>
    <p:sldId id="297" r:id="rId52"/>
    <p:sldId id="298" r:id="rId53"/>
    <p:sldId id="299" r:id="rId54"/>
    <p:sldId id="300" r:id="rId55"/>
    <p:sldId id="322" r:id="rId56"/>
    <p:sldId id="301" r:id="rId57"/>
    <p:sldId id="303" r:id="rId58"/>
    <p:sldId id="336" r:id="rId59"/>
    <p:sldId id="302" r:id="rId60"/>
    <p:sldId id="305" r:id="rId61"/>
    <p:sldId id="321" r:id="rId62"/>
    <p:sldId id="306" r:id="rId63"/>
    <p:sldId id="307" r:id="rId64"/>
    <p:sldId id="308" r:id="rId65"/>
    <p:sldId id="309" r:id="rId66"/>
    <p:sldId id="310" r:id="rId67"/>
    <p:sldId id="326" r:id="rId68"/>
    <p:sldId id="283" r:id="rId69"/>
    <p:sldId id="333" r:id="rId7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DB74B3-A1F0-743C-8767-28194DC52D27}" name="Ewelina Badziak" initials="EB" userId="S::ewelina.badziak@paih.gov.pl::f116c803-58d8-412c-bd40-a365c019de0a" providerId="AD"/>
  <p188:author id="{80DF77E0-A333-6C6E-5933-610979911ED1}" name="Agnieszka Rembisz" initials="AR" userId="S::rembiagn@openworldsolutions.onmicrosoft.com::5d6acc32-9055-4f60-a8c4-164d381f3f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B45"/>
    <a:srgbClr val="B01E28"/>
    <a:srgbClr val="A4A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1" autoAdjust="0"/>
    <p:restoredTop sz="88758" autoAdjust="0"/>
  </p:normalViewPr>
  <p:slideViewPr>
    <p:cSldViewPr snapToGrid="0">
      <p:cViewPr varScale="1">
        <p:scale>
          <a:sx n="70" d="100"/>
          <a:sy n="70" d="100"/>
        </p:scale>
        <p:origin x="137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microsoft.com/office/2018/10/relationships/authors" Target="author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2FEA-16CA-4F6D-84D5-BDF2A786CC8D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ABCF-6A1A-45EC-80D2-26FDF38610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22BC7-6EB7-8749-96F5-2F743F560AF2}" type="slidenum">
              <a:rPr lang="en-IE" smtClean="0"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193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E66CE0-849B-48AF-87D8-18429C57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2BD66EA-F185-4610-8FC5-0C700F600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020C22-CB95-4CBC-B76B-3ED06FA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E7393D-44A2-4267-B135-9E85B585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D99EFC-D16E-4C11-8BAE-756287FF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787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A8DE9F-7A19-4AFF-81CA-069A2C5B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9054347-F5D9-4C6B-97DD-A61C12BEA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F49138-76E6-4AB5-836D-268528EB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87B0A0-F6DB-4364-B3F9-7CDE8E1E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F753518-9EB9-4E06-95B5-63D8F64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01CA438-103E-4D56-983F-3AC804555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6B1B03-A985-4BCA-9EED-3644AAEBF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7960E-DC90-491D-869F-3F06C55D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C868CF-CA88-4B14-9A7A-B0654DE6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076D92-D21F-471F-8314-A95197F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97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1AC-F2E9-4D19-AF44-369CEE85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19C4-B3DE-49CC-A39B-3A235517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48776F-2D14-4715-940E-7FC1AC7A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86BDDA-DB41-4F8E-B0ED-22196DA8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732940-D27E-4D07-9DED-ECB5988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920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B5049F-9812-4119-9579-ACBA25768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9C599A-23C0-4ED6-AC49-0529E77D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91F2C0-8F90-4D74-AB78-8A27126B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A99CD7-E82B-4EB8-8F29-D61D4BFC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371E0-F2B9-4BBD-8199-B3BA7490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CE990BC-725E-9B59-0D4A-6A8859FCBB69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7F7DA6E1-654C-C640-57F6-4C63182C2349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8" name="Obraz 7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3AB6FC4E-7658-0A81-3910-D5F6180819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0F752312-7FCB-12A3-210F-F1EE5D4723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3D4E8A84-64AC-09C4-AA4F-F803226F41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611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39DBDD-ED27-4EBF-B27C-EC0C53A5E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607D73-FDEE-460A-BD63-D00DBAD47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74FB42-27B0-4AA6-A3A3-CAD71BF1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419FE4A-AE2F-4CC6-A14D-3138A8E8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DDB5C5D-CD35-42B1-9933-8BE795F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E2BA495-4D4B-4017-BA80-59686DDC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74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73FD37-CBF8-49A0-8B2B-95985043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6A3CD3-F054-4859-A21B-2636651A9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30F2D27-612A-43AE-8EAA-E74AF995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98FB49F-EE3C-443A-898B-DBA3757B3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1A6565-82AB-4141-9643-42FF13457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98F08B3-A402-4A5B-9F02-3457218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12B6C4B-F31A-46F8-BDE3-73326333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1E6792A-3CA0-432A-BFDB-82C02AE3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58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BCAE25-A64D-4BFB-AA32-8A0D008C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A193FFE-B528-46AA-BA29-DD30FAB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35EF040-7874-48F6-8FA8-AB13C860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027059-FE9A-407E-9007-209FC84A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7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2F2F0A9-9FC4-42DD-A0E9-AAC4F421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515CF37-2DB4-4F39-88B2-768ACDA5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0D7069-D7AC-4EE8-B34F-5B7EBDE8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570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1CDA29-B088-4B1F-8208-2A293BFB3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F994A3-A51B-46F5-8DFA-3F9FB4A5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0CBD83-4D33-4506-8719-73A9B5D6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87CE763-8E8D-4852-80BB-9C75CACE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71A3E7-9481-43C0-8172-7BE4FEC6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16AD80-A772-4D63-900B-9B3BAC91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F8CC5-EB0E-4E88-BC01-CA873807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0D22CD1-2B8E-46FB-A711-FF7C1006F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4B290A-33F9-41D0-BE81-84FFCFAA9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B15644-3062-4D6F-9E8D-A69DF5C6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A8806E-8E4F-48E6-87E7-95548DD1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02CF326-017C-465B-8540-451CE427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5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3008A5-7916-4F22-BE77-385199D2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DD503B-FBE2-4EE7-BD43-913A91A01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3238E9-A9D8-4648-A74A-13CDB03DE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781225-4BFE-4E84-B54D-F3CB6D8D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13776-C6AB-4717-9F22-AA98DC618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280C8F1-412F-BABE-8CB6-06CAB9F0B64F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F8ADECD4-BC4D-2472-103A-23330BFA22BD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10" name="Obraz 9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DCBF0D18-0470-CD11-3563-B0FF20B575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11E8151C-D642-B253-45B4-6ED6249002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56491096-C699-D3DA-DD48-10D20E5C6C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70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hyperlink" Target="https://wordwall.net/pl/resource/32098797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europa.eu/youreurope/business/dealing-with-customers/consumer-contracts-guarantees/defective-products/index_pl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hyperlink" Target="https://wordwall.net/resource/32104931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hyperlink" Target="https://warszawa.jewish.org.pl/kosher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ordwall.net/resource/3210518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s://wordwall.net/resourceajax/qr?resourceType=activity&amp;id=32105183&amp;imagetype=png&amp;pixels=410" TargetMode="Externa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ih.gov.pl/moj_biznes_za_granica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E1561B-9E12-49FF-9036-AABD860F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34186"/>
            <a:ext cx="10515600" cy="214487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srgbClr val="C00000"/>
                </a:solidFill>
                <a:cs typeface="Times New Roman" panose="02020603050405020304" pitchFamily="18" charset="0"/>
              </a:rPr>
              <a:t>AKADEMIA BIZNESU</a:t>
            </a:r>
            <a:b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br>
              <a:rPr lang="pl-PL" sz="24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Aspekty formalno-prawne wyjścia na rynki zagraniczne</a:t>
            </a:r>
            <a:br>
              <a:rPr lang="pl-PL" sz="2400" dirty="0">
                <a:cs typeface="Times New Roman" panose="02020603050405020304" pitchFamily="18" charset="0"/>
              </a:rPr>
            </a:br>
            <a:endParaRPr lang="pl-PL" sz="40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5FA767-7523-441A-BF62-960DBDBD4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434906E-BF1C-B010-5BBD-6D14F1CF0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D8A7-CA20-5047-91CC-5A57D3ABB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72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Zawieranie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umów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0A204-118B-C34B-97A5-010B6AE92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1631" y="2604293"/>
            <a:ext cx="8948737" cy="4351338"/>
          </a:xfrm>
        </p:spPr>
        <p:txBody>
          <a:bodyPr>
            <a:normAutofit/>
          </a:bodyPr>
          <a:lstStyle/>
          <a:p>
            <a:pPr algn="just"/>
            <a:r>
              <a:rPr lang="en-IE" sz="1800" b="1" dirty="0" err="1">
                <a:latin typeface="+mj-lt"/>
              </a:rPr>
              <a:t>Siły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przyrody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dirty="0">
                <a:latin typeface="+mj-lt"/>
              </a:rPr>
              <a:t>(np. </a:t>
            </a:r>
            <a:r>
              <a:rPr lang="pl-PL" sz="1800" dirty="0">
                <a:latin typeface="+mj-lt"/>
              </a:rPr>
              <a:t>p</a:t>
            </a:r>
            <a:r>
              <a:rPr lang="en-IE" sz="1800" dirty="0" err="1">
                <a:latin typeface="+mj-lt"/>
              </a:rPr>
              <a:t>owódź</a:t>
            </a:r>
            <a:r>
              <a:rPr lang="en-IE" sz="1800" dirty="0">
                <a:latin typeface="+mj-lt"/>
              </a:rPr>
              <a:t>, </a:t>
            </a:r>
            <a:r>
              <a:rPr lang="en-IE" sz="1800" dirty="0" err="1">
                <a:latin typeface="+mj-lt"/>
              </a:rPr>
              <a:t>trzęsienie</a:t>
            </a:r>
            <a:r>
              <a:rPr lang="en-IE" sz="1800" dirty="0">
                <a:latin typeface="+mj-lt"/>
              </a:rPr>
              <a:t> </a:t>
            </a:r>
            <a:r>
              <a:rPr lang="en-IE" sz="1800" dirty="0" err="1">
                <a:latin typeface="+mj-lt"/>
              </a:rPr>
              <a:t>ziemi</a:t>
            </a:r>
            <a:r>
              <a:rPr lang="en-IE" sz="1800" dirty="0">
                <a:latin typeface="+mj-lt"/>
              </a:rPr>
              <a:t>, </a:t>
            </a:r>
            <a:r>
              <a:rPr lang="en-IE" sz="1800" dirty="0" err="1">
                <a:latin typeface="+mj-lt"/>
              </a:rPr>
              <a:t>susza</a:t>
            </a:r>
            <a:r>
              <a:rPr lang="en-IE" sz="1800" dirty="0">
                <a:latin typeface="+mj-lt"/>
              </a:rPr>
              <a:t>, </a:t>
            </a:r>
            <a:r>
              <a:rPr lang="en-IE" sz="1800" dirty="0" err="1">
                <a:latin typeface="+mj-lt"/>
              </a:rPr>
              <a:t>wybuch</a:t>
            </a:r>
            <a:r>
              <a:rPr lang="en-IE" sz="1800" dirty="0">
                <a:latin typeface="+mj-lt"/>
              </a:rPr>
              <a:t> </a:t>
            </a:r>
            <a:r>
              <a:rPr lang="en-IE" sz="1800" dirty="0" err="1">
                <a:latin typeface="+mj-lt"/>
              </a:rPr>
              <a:t>wulkanu</a:t>
            </a:r>
            <a:r>
              <a:rPr lang="en-IE" sz="1800" dirty="0">
                <a:latin typeface="+mj-lt"/>
              </a:rPr>
              <a:t>)</a:t>
            </a:r>
          </a:p>
          <a:p>
            <a:pPr algn="just"/>
            <a:r>
              <a:rPr lang="en-IE" sz="1800" b="1" dirty="0" err="1">
                <a:latin typeface="+mj-lt"/>
              </a:rPr>
              <a:t>Działania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wojenne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lub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działalność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sił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zbrojnych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dirty="0">
                <a:latin typeface="+mj-lt"/>
              </a:rPr>
              <a:t>(w </a:t>
            </a:r>
            <a:r>
              <a:rPr lang="en-IE" sz="1800" dirty="0" err="1">
                <a:latin typeface="+mj-lt"/>
              </a:rPr>
              <a:t>tym</a:t>
            </a:r>
            <a:r>
              <a:rPr lang="en-IE" sz="1800" dirty="0">
                <a:latin typeface="+mj-lt"/>
              </a:rPr>
              <a:t> </a:t>
            </a:r>
            <a:r>
              <a:rPr lang="en-IE" sz="1800" dirty="0" err="1">
                <a:latin typeface="+mj-lt"/>
              </a:rPr>
              <a:t>akty</a:t>
            </a:r>
            <a:r>
              <a:rPr lang="en-IE" sz="1800" dirty="0">
                <a:latin typeface="+mj-lt"/>
              </a:rPr>
              <a:t> </a:t>
            </a:r>
            <a:r>
              <a:rPr lang="en-IE" sz="1800" dirty="0" err="1">
                <a:latin typeface="+mj-lt"/>
              </a:rPr>
              <a:t>terrorystyczne</a:t>
            </a:r>
            <a:r>
              <a:rPr lang="en-IE" sz="1800" dirty="0">
                <a:latin typeface="+mj-lt"/>
              </a:rPr>
              <a:t>)</a:t>
            </a:r>
          </a:p>
          <a:p>
            <a:pPr algn="just"/>
            <a:r>
              <a:rPr lang="en-IE" sz="1800" b="1" dirty="0" err="1">
                <a:latin typeface="+mj-lt"/>
              </a:rPr>
              <a:t>Działania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władz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państwowych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wykluczające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możliwość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przeciwstawienia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się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im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przez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b="1" dirty="0" err="1">
                <a:latin typeface="+mj-lt"/>
              </a:rPr>
              <a:t>jednostkę</a:t>
            </a:r>
            <a:r>
              <a:rPr lang="en-IE" sz="1800" b="1" dirty="0">
                <a:latin typeface="+mj-lt"/>
              </a:rPr>
              <a:t> </a:t>
            </a:r>
            <a:r>
              <a:rPr lang="en-IE" sz="1800" dirty="0">
                <a:latin typeface="+mj-lt"/>
              </a:rPr>
              <a:t>(np. </a:t>
            </a:r>
            <a:r>
              <a:rPr lang="pl-PL" sz="1800" dirty="0">
                <a:latin typeface="+mj-lt"/>
              </a:rPr>
              <a:t>s</a:t>
            </a:r>
            <a:r>
              <a:rPr lang="en-IE" sz="1800" dirty="0">
                <a:latin typeface="+mj-lt"/>
              </a:rPr>
              <a:t>tan </a:t>
            </a:r>
            <a:r>
              <a:rPr lang="en-IE" sz="1800" dirty="0" err="1">
                <a:latin typeface="+mj-lt"/>
              </a:rPr>
              <a:t>wojenny</a:t>
            </a:r>
            <a:r>
              <a:rPr lang="en-IE" sz="1800" dirty="0">
                <a:latin typeface="+mj-lt"/>
              </a:rPr>
              <a:t>, </a:t>
            </a:r>
            <a:r>
              <a:rPr lang="en-IE" sz="1800" dirty="0" err="1">
                <a:latin typeface="+mj-lt"/>
              </a:rPr>
              <a:t>blokady</a:t>
            </a:r>
            <a:r>
              <a:rPr lang="en-IE" sz="1800" dirty="0">
                <a:latin typeface="+mj-lt"/>
              </a:rPr>
              <a:t> </a:t>
            </a:r>
            <a:r>
              <a:rPr lang="en-IE" sz="1800" dirty="0" err="1">
                <a:latin typeface="+mj-lt"/>
              </a:rPr>
              <a:t>granic</a:t>
            </a:r>
            <a:r>
              <a:rPr lang="en-IE" sz="1800" dirty="0">
                <a:latin typeface="+mj-lt"/>
              </a:rPr>
              <a:t>, embargo, </a:t>
            </a:r>
            <a:r>
              <a:rPr lang="en-IE" sz="1800" dirty="0" err="1">
                <a:latin typeface="+mj-lt"/>
              </a:rPr>
              <a:t>wywłaszczenie</a:t>
            </a:r>
            <a:r>
              <a:rPr lang="en-IE" sz="1800" dirty="0">
                <a:latin typeface="+mj-lt"/>
              </a:rPr>
              <a:t>)</a:t>
            </a:r>
          </a:p>
          <a:p>
            <a:pPr algn="just"/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Zdarzenie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skutkujące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wystąpieniem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siły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wyższej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nie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może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być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spowodowane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działaniem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którejkolwiek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 ze </a:t>
            </a:r>
            <a:r>
              <a:rPr lang="en-IE" sz="1800" u="sng" dirty="0" err="1">
                <a:solidFill>
                  <a:srgbClr val="B01E28"/>
                </a:solidFill>
                <a:latin typeface="+mj-lt"/>
              </a:rPr>
              <a:t>stron</a:t>
            </a:r>
            <a:r>
              <a:rPr lang="en-IE" sz="1800" u="sng" dirty="0">
                <a:solidFill>
                  <a:srgbClr val="B01E28"/>
                </a:solidFill>
                <a:latin typeface="+mj-lt"/>
              </a:rPr>
              <a:t>! </a:t>
            </a:r>
          </a:p>
          <a:p>
            <a:endParaRPr lang="en-I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4840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25584-CF39-0746-B1E1-F86F75899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302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E" sz="2000" b="1" dirty="0" err="1">
                <a:solidFill>
                  <a:srgbClr val="B01E28"/>
                </a:solidFill>
              </a:rPr>
              <a:t>Prawidłowo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sporządzona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klauzula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siły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wyższej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otrzymuje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br>
              <a:rPr lang="pl-PL" sz="2000" b="1" dirty="0">
                <a:solidFill>
                  <a:srgbClr val="B01E28"/>
                </a:solidFill>
              </a:rPr>
            </a:br>
            <a:r>
              <a:rPr lang="en-IE" sz="2000" b="1" dirty="0">
                <a:solidFill>
                  <a:srgbClr val="B01E28"/>
                </a:solidFill>
              </a:rPr>
              <a:t>w </a:t>
            </a:r>
            <a:r>
              <a:rPr lang="en-IE" sz="2000" b="1" dirty="0" err="1">
                <a:solidFill>
                  <a:srgbClr val="B01E28"/>
                </a:solidFill>
              </a:rPr>
              <a:t>pewnych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przypadkach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pierwszeństwo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przed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zapisami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ustawowymi</a:t>
            </a:r>
            <a:r>
              <a:rPr lang="en-IE" sz="2000" b="1" dirty="0">
                <a:solidFill>
                  <a:srgbClr val="B01E28"/>
                </a:solidFill>
              </a:rPr>
              <a:t>!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54E63D-C188-FB3F-135F-3363FCDB2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72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Zawieranie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umów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B1CDD61-7823-C955-AB9A-AA2D6A538508}"/>
              </a:ext>
            </a:extLst>
          </p:cNvPr>
          <p:cNvSpPr/>
          <p:nvPr/>
        </p:nvSpPr>
        <p:spPr>
          <a:xfrm>
            <a:off x="4638675" y="3253860"/>
            <a:ext cx="2914650" cy="264687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01E28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539490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C892F-425A-5244-8495-DC7F6E308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86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000" b="1" dirty="0" err="1">
                <a:cs typeface="Times New Roman" panose="02020603050405020304" pitchFamily="18" charset="0"/>
              </a:rPr>
              <a:t>Siła</a:t>
            </a:r>
            <a:r>
              <a:rPr lang="en-IE" sz="2000" b="1" dirty="0">
                <a:cs typeface="Times New Roman" panose="02020603050405020304" pitchFamily="18" charset="0"/>
              </a:rPr>
              <a:t> </a:t>
            </a:r>
            <a:r>
              <a:rPr lang="en-IE" sz="2000" b="1" dirty="0" err="1">
                <a:cs typeface="Times New Roman" panose="02020603050405020304" pitchFamily="18" charset="0"/>
              </a:rPr>
              <a:t>wyższa</a:t>
            </a:r>
            <a:r>
              <a:rPr lang="en-IE" sz="2000" b="1" dirty="0">
                <a:cs typeface="Times New Roman" panose="02020603050405020304" pitchFamily="18" charset="0"/>
              </a:rPr>
              <a:t> – </a:t>
            </a:r>
            <a:r>
              <a:rPr lang="en-IE" sz="20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000" b="1" dirty="0">
                <a:cs typeface="Times New Roman" panose="02020603050405020304" pitchFamily="18" charset="0"/>
              </a:rPr>
              <a:t> </a:t>
            </a:r>
            <a:r>
              <a:rPr lang="en-IE" sz="2000" b="1" dirty="0" err="1">
                <a:cs typeface="Times New Roman" panose="02020603050405020304" pitchFamily="18" charset="0"/>
              </a:rPr>
              <a:t>kontraktowa</a:t>
            </a:r>
            <a:endParaRPr lang="en-IE" sz="20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88B02-1D83-0347-BD55-DCFC81317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425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800" u="sng" dirty="0">
                <a:solidFill>
                  <a:srgbClr val="B01E28"/>
                </a:solidFill>
                <a:cs typeface="Times New Roman" panose="02020603050405020304" pitchFamily="18" charset="0"/>
              </a:rPr>
              <a:t>Zapisy Kodeksu cywilnego nie odnoszą się bezpośrednio do pojęcia siły wyżej. </a:t>
            </a:r>
          </a:p>
          <a:p>
            <a:pPr marL="0" indent="0" algn="just">
              <a:buNone/>
            </a:pPr>
            <a:r>
              <a:rPr lang="pl-PL" sz="1800" dirty="0">
                <a:cs typeface="Times New Roman" panose="02020603050405020304" pitchFamily="18" charset="0"/>
              </a:rPr>
              <a:t>Przepis art. 471:</a:t>
            </a:r>
          </a:p>
          <a:p>
            <a:pPr marL="0" indent="0" algn="just">
              <a:buNone/>
            </a:pPr>
            <a:r>
              <a:rPr lang="pl-PL" sz="1800" dirty="0">
                <a:cs typeface="Times New Roman" panose="02020603050405020304" pitchFamily="18" charset="0"/>
              </a:rPr>
              <a:t>dłużnik obowiązany jest do naprawienia szkody wynikłej z niewykonania lub nienależytego wykonania zobowiązania, chyba że niewykonanie lub nienależyte wykonanie jest następstwem okoliczności, </a:t>
            </a:r>
            <a:br>
              <a:rPr lang="pl-PL" sz="1800" dirty="0"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za które dłużnik odpowiedzialności nie ponosi. </a:t>
            </a:r>
          </a:p>
          <a:p>
            <a:pPr marL="0" indent="0" algn="just">
              <a:buNone/>
            </a:pPr>
            <a:r>
              <a:rPr lang="pl-PL" sz="1800" dirty="0">
                <a:cs typeface="Times New Roman" panose="02020603050405020304" pitchFamily="18" charset="0"/>
              </a:rPr>
              <a:t>Ustawodawca powiązał odpowiedzialność za nieprawidłowe wykonanie umowy z winą strony kontraktowej. Oczywiście zaistnienie siły wyższej nie wyczerpuje otwartego katalogu zdarzeń, </a:t>
            </a:r>
            <a:br>
              <a:rPr lang="pl-PL" sz="1800" dirty="0"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za które dłużnik nie ponosi odpowiedzialności z uwagi na niemożność przypisania mu winy.</a:t>
            </a:r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76453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6562-B5F4-7A4E-924D-420F67109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81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kontraktowa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AC37E-01E9-A643-8DC8-3F85AC5FB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000" dirty="0"/>
          </a:p>
          <a:p>
            <a:pPr marL="0" indent="0" algn="ctr">
              <a:buNone/>
            </a:pPr>
            <a:r>
              <a:rPr lang="pl-PL" sz="2000" dirty="0">
                <a:cs typeface="Times New Roman" panose="02020603050405020304" pitchFamily="18" charset="0"/>
              </a:rPr>
              <a:t>Aby odpowiedzieć na pytanie dotyczące definicji prawnej siły wyższej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oraz zakresu jej stosowania należy korzystać z orzeczeń Sądu Najwyższego.</a:t>
            </a:r>
            <a:endParaRPr lang="en-IE" sz="2000" dirty="0"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141FA0-D70D-A944-BAB9-B55131883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725" y="3832225"/>
            <a:ext cx="2964550" cy="210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58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434B8-2C21-A042-9087-62890839D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0894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en-IE" sz="2400" b="1" u="sng" dirty="0">
                <a:solidFill>
                  <a:srgbClr val="FF0000"/>
                </a:solidFill>
              </a:rPr>
            </a:br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a </a:t>
            </a:r>
            <a:r>
              <a:rPr lang="en-IE" sz="2400" b="1" dirty="0" err="1">
                <a:cs typeface="Times New Roman" panose="02020603050405020304" pitchFamily="18" charset="0"/>
              </a:rPr>
              <a:t>rozwiązanie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umowy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068A5-2BEA-4E41-9626-AE9EB7B36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0962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pl-PL" sz="2000" dirty="0">
                <a:cs typeface="Times New Roman" panose="02020603050405020304" pitchFamily="18" charset="0"/>
              </a:rPr>
              <a:t>Prawo cywilne nie przewiduje szczególnych uprawnień związanych z wygaśnięciem zobowiązania lub możliwością jego wypowiedzenia, bądź też odstąpienia wskutek wystąpienia siły wyższej. </a:t>
            </a:r>
          </a:p>
          <a:p>
            <a:pPr algn="just"/>
            <a:r>
              <a:rPr lang="pl-PL" sz="2000" dirty="0">
                <a:cs typeface="Times New Roman" panose="02020603050405020304" pitchFamily="18" charset="0"/>
              </a:rPr>
              <a:t>Wyjściem z takiej sytuacji może być prawidłowo skonstruowana </a:t>
            </a:r>
            <a:r>
              <a:rPr lang="pl-PL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klauzula siły wyższej: dzięki niej możliwe staje się rozwiązanie za porozumieniem stron, wypowiedzenie </a:t>
            </a:r>
            <a:br>
              <a:rPr lang="pl-PL" sz="2000" dirty="0">
                <a:solidFill>
                  <a:srgbClr val="B01E28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lub też odstąpienie od umowy.</a:t>
            </a:r>
            <a:endParaRPr lang="en-IE" sz="2000" dirty="0">
              <a:solidFill>
                <a:srgbClr val="B01E28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000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E6A7-7608-294A-B912-F2E7B6B5F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88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-  </a:t>
            </a:r>
            <a:r>
              <a:rPr lang="pl-PL" sz="2400" b="1" dirty="0">
                <a:cs typeface="Times New Roman" panose="02020603050405020304" pitchFamily="18" charset="0"/>
              </a:rPr>
              <a:t>U</a:t>
            </a:r>
            <a:r>
              <a:rPr lang="en-IE" sz="2400" b="1" dirty="0" err="1">
                <a:cs typeface="Times New Roman" panose="02020603050405020304" pitchFamily="18" charset="0"/>
              </a:rPr>
              <a:t>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pl-PL" sz="2400" b="1" dirty="0">
                <a:cs typeface="Times New Roman" panose="02020603050405020304" pitchFamily="18" charset="0"/>
              </a:rPr>
              <a:t>E</a:t>
            </a:r>
            <a:r>
              <a:rPr lang="en-IE" sz="2400" b="1" dirty="0" err="1">
                <a:cs typeface="Times New Roman" panose="02020603050405020304" pitchFamily="18" charset="0"/>
              </a:rPr>
              <a:t>uropejska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4982FC-E068-2743-96F0-B979667AF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510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Żaden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traktat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, ani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żadna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konwencja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unii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europejskiej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nie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definiuje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pojęcia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siły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wyższej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IE" sz="2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E" sz="2000" dirty="0">
                <a:cs typeface="Times New Roman" panose="02020603050405020304" pitchFamily="18" charset="0"/>
              </a:rPr>
              <a:t>Za </a:t>
            </a:r>
            <a:r>
              <a:rPr lang="en-IE" sz="2000" u="sng" dirty="0" err="1">
                <a:solidFill>
                  <a:srgbClr val="B01E28"/>
                </a:solidFill>
                <a:cs typeface="Times New Roman" panose="02020603050405020304" pitchFamily="18" charset="0"/>
              </a:rPr>
              <a:t>obowiązujące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przyjmuje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u="sng" dirty="0" err="1">
                <a:solidFill>
                  <a:srgbClr val="B01E28"/>
                </a:solidFill>
                <a:cs typeface="Times New Roman" panose="02020603050405020304" pitchFamily="18" charset="0"/>
              </a:rPr>
              <a:t>orzecznictwo</a:t>
            </a:r>
            <a:r>
              <a:rPr lang="en-IE" sz="2000" u="sng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u="sng" dirty="0" err="1">
                <a:solidFill>
                  <a:srgbClr val="B01E28"/>
                </a:solidFill>
                <a:cs typeface="Times New Roman" panose="02020603050405020304" pitchFamily="18" charset="0"/>
              </a:rPr>
              <a:t>trybunału</a:t>
            </a:r>
            <a:r>
              <a:rPr lang="en-IE" sz="2000" u="sng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u="sng" dirty="0" err="1">
                <a:solidFill>
                  <a:srgbClr val="B01E28"/>
                </a:solidFill>
                <a:cs typeface="Times New Roman" panose="02020603050405020304" pitchFamily="18" charset="0"/>
              </a:rPr>
              <a:t>sprawiedliwości</a:t>
            </a:r>
            <a:r>
              <a:rPr lang="en-IE" sz="2000" dirty="0">
                <a:cs typeface="Times New Roman" panose="02020603050405020304" pitchFamily="18" charset="0"/>
              </a:rPr>
              <a:t>: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 err="1">
                <a:cs typeface="Times New Roman" panose="02020603050405020304" pitchFamily="18" charset="0"/>
              </a:rPr>
              <a:t>zdarzenie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będące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siłą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wyższą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musi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mieć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nadzwyczajny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nieprzewidywalny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charakter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0210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4D8B6-1705-B645-846D-8BBC72401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526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Zaistnienie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siły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wyższej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nie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może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być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przesłanką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do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odstąpienia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od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umowy</a:t>
            </a:r>
            <a:r>
              <a:rPr lang="en-IE" sz="2000" dirty="0">
                <a:cs typeface="Times New Roman" panose="02020603050405020304" pitchFamily="18" charset="0"/>
              </a:rPr>
              <a:t>, a </a:t>
            </a:r>
            <a:r>
              <a:rPr lang="en-IE" sz="2000" dirty="0" err="1">
                <a:cs typeface="Times New Roman" panose="02020603050405020304" pitchFamily="18" charset="0"/>
              </a:rPr>
              <a:t>jedynie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powodem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czasowego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zawieszenia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części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zapisów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IE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Jedynym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odstępstwem</a:t>
            </a:r>
            <a:r>
              <a:rPr lang="en-IE" sz="2000" dirty="0">
                <a:cs typeface="Times New Roman" panose="02020603050405020304" pitchFamily="18" charset="0"/>
              </a:rPr>
              <a:t> od </a:t>
            </a:r>
            <a:r>
              <a:rPr lang="en-IE" sz="2000" dirty="0" err="1">
                <a:cs typeface="Times New Roman" panose="02020603050405020304" pitchFamily="18" charset="0"/>
              </a:rPr>
              <a:t>tej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reguły</a:t>
            </a:r>
            <a:r>
              <a:rPr lang="en-IE" sz="2000" dirty="0">
                <a:cs typeface="Times New Roman" panose="02020603050405020304" pitchFamily="18" charset="0"/>
              </a:rPr>
              <a:t> jest </a:t>
            </a:r>
            <a:r>
              <a:rPr lang="en-IE" sz="2000" dirty="0" err="1">
                <a:cs typeface="Times New Roman" panose="02020603050405020304" pitchFamily="18" charset="0"/>
              </a:rPr>
              <a:t>wypadek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gdy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przestój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powoduje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że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dalsza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współpraca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przestaje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mieć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dla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stron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sens.</a:t>
            </a:r>
            <a:endParaRPr lang="en-IE" sz="2000" dirty="0"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7687951-A6C5-9B08-A57C-A42B511F3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88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-  </a:t>
            </a:r>
            <a:r>
              <a:rPr lang="pl-PL" sz="2400" b="1" dirty="0">
                <a:cs typeface="Times New Roman" panose="02020603050405020304" pitchFamily="18" charset="0"/>
              </a:rPr>
              <a:t>U</a:t>
            </a:r>
            <a:r>
              <a:rPr lang="en-IE" sz="2400" b="1" dirty="0" err="1">
                <a:cs typeface="Times New Roman" panose="02020603050405020304" pitchFamily="18" charset="0"/>
              </a:rPr>
              <a:t>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pl-PL" sz="2400" b="1" dirty="0">
                <a:cs typeface="Times New Roman" panose="02020603050405020304" pitchFamily="18" charset="0"/>
              </a:rPr>
              <a:t>E</a:t>
            </a:r>
            <a:r>
              <a:rPr lang="en-IE" sz="2400" b="1" dirty="0" err="1">
                <a:cs typeface="Times New Roman" panose="02020603050405020304" pitchFamily="18" charset="0"/>
              </a:rPr>
              <a:t>uropejska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778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2AFEF-44D9-0445-90D1-9174636A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546"/>
            <a:ext cx="10515600" cy="1179870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pl-PL" sz="2400" b="1" dirty="0">
                <a:cs typeface="Times New Roman" panose="02020603050405020304" pitchFamily="18" charset="0"/>
              </a:rPr>
              <a:t>C</a:t>
            </a:r>
            <a:r>
              <a:rPr lang="en-IE" sz="2400" b="1" dirty="0" err="1">
                <a:cs typeface="Times New Roman" panose="02020603050405020304" pitchFamily="18" charset="0"/>
              </a:rPr>
              <a:t>ommon</a:t>
            </a:r>
            <a:r>
              <a:rPr lang="en-IE" sz="2400" b="1" dirty="0">
                <a:cs typeface="Times New Roman" panose="02020603050405020304" pitchFamily="18" charset="0"/>
              </a:rPr>
              <a:t>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66635-4975-954E-BCD7-93BCE7CE8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178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Common law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nie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przewiduje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żadnych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środków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zaradczych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przypadku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wystąpienia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siły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wyższej</a:t>
            </a:r>
            <a:r>
              <a:rPr lang="en-IE" sz="2000" dirty="0">
                <a:cs typeface="Times New Roman" panose="02020603050405020304" pitchFamily="18" charset="0"/>
              </a:rPr>
              <a:t>, a </a:t>
            </a:r>
            <a:r>
              <a:rPr lang="en-IE" sz="2000" dirty="0" err="1">
                <a:cs typeface="Times New Roman" panose="02020603050405020304" pitchFamily="18" charset="0"/>
              </a:rPr>
              <a:t>więc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żadne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zdarzenie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zaistniało</a:t>
            </a:r>
            <a:r>
              <a:rPr lang="en-IE" sz="2000" dirty="0">
                <a:cs typeface="Times New Roman" panose="02020603050405020304" pitchFamily="18" charset="0"/>
              </a:rPr>
              <a:t> po </a:t>
            </a:r>
            <a:r>
              <a:rPr lang="en-IE" sz="2000" dirty="0" err="1">
                <a:cs typeface="Times New Roman" panose="02020603050405020304" pitchFamily="18" charset="0"/>
              </a:rPr>
              <a:t>wejściu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umowy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życie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wpływa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>
                <a:cs typeface="Times New Roman" panose="02020603050405020304" pitchFamily="18" charset="0"/>
              </a:rPr>
              <a:t>na </a:t>
            </a:r>
            <a:r>
              <a:rPr lang="en-IE" sz="2000" dirty="0" err="1">
                <a:cs typeface="Times New Roman" panose="02020603050405020304" pitchFamily="18" charset="0"/>
              </a:rPr>
              <a:t>obowiązek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wywiązania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z </a:t>
            </a:r>
            <a:r>
              <a:rPr lang="en-IE" sz="2000" dirty="0" err="1">
                <a:cs typeface="Times New Roman" panose="02020603050405020304" pitchFamily="18" charset="0"/>
              </a:rPr>
              <a:t>niej</a:t>
            </a:r>
            <a:r>
              <a:rPr lang="en-IE" sz="2000" dirty="0"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97785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E9373-A9F9-7A41-9A54-B15CD0017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5899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C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ommon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law </a:t>
            </a:r>
            <a:r>
              <a:rPr lang="en-IE" sz="2000" dirty="0" err="1">
                <a:cs typeface="Times New Roman" panose="02020603050405020304" pitchFamily="18" charset="0"/>
              </a:rPr>
              <a:t>istnieją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pewne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doktryny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pozwalają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złagodzić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rygor</a:t>
            </a:r>
            <a:r>
              <a:rPr lang="en-IE" sz="2000" dirty="0">
                <a:cs typeface="Times New Roman" panose="02020603050405020304" pitchFamily="18" charset="0"/>
              </a:rPr>
              <a:t> prawny: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pl-PL" sz="2000" dirty="0">
                <a:cs typeface="Times New Roman" panose="02020603050405020304" pitchFamily="18" charset="0"/>
              </a:rPr>
              <a:t>- </a:t>
            </a:r>
            <a:r>
              <a:rPr lang="pl-PL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Doct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rine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of frustration</a:t>
            </a:r>
            <a:r>
              <a:rPr lang="en-IE" sz="2000" dirty="0">
                <a:cs typeface="Times New Roman" panose="02020603050405020304" pitchFamily="18" charset="0"/>
              </a:rPr>
              <a:t>: w </a:t>
            </a:r>
            <a:r>
              <a:rPr lang="en-IE" sz="2000" dirty="0" err="1">
                <a:cs typeface="Times New Roman" panose="02020603050405020304" pitchFamily="18" charset="0"/>
              </a:rPr>
              <a:t>wyjątkowych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wypadkach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strony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mogą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odstąpić</a:t>
            </a:r>
            <a:r>
              <a:rPr lang="en-IE" sz="2000" dirty="0">
                <a:cs typeface="Times New Roman" panose="02020603050405020304" pitchFamily="18" charset="0"/>
              </a:rPr>
              <a:t> od </a:t>
            </a:r>
            <a:r>
              <a:rPr lang="en-IE" sz="2000" dirty="0" err="1">
                <a:cs typeface="Times New Roman" panose="02020603050405020304" pitchFamily="18" charset="0"/>
              </a:rPr>
              <a:t>umowy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jeśli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nieprzewidziane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zdarzenie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niekoniecznie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rozumiane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jako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siła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wyższa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uniemożliwi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wypełnienie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lub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drastycznie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zmieni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powody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dla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których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została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zawarta</a:t>
            </a:r>
            <a:r>
              <a:rPr lang="pl-PL" sz="2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pl-PL" sz="2000" dirty="0">
                <a:cs typeface="Times New Roman" panose="02020603050405020304" pitchFamily="18" charset="0"/>
              </a:rPr>
              <a:t>- </a:t>
            </a: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absolutnie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wyjątkowych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sytuacjach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można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jednakże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powoływać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na </a:t>
            </a:r>
            <a:r>
              <a:rPr lang="en-IE" sz="2000" dirty="0" err="1">
                <a:cs typeface="Times New Roman" panose="02020603050405020304" pitchFamily="18" charset="0"/>
              </a:rPr>
              <a:t>pewne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zapisy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prawne</a:t>
            </a:r>
            <a:r>
              <a:rPr lang="en-IE" sz="2000" dirty="0">
                <a:cs typeface="Times New Roman" panose="02020603050405020304" pitchFamily="18" charset="0"/>
              </a:rPr>
              <a:t>: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distruction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of subject matter, supervening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ilegality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, incapacity or death </a:t>
            </a:r>
            <a:r>
              <a:rPr lang="en-IE" sz="2000" dirty="0" err="1">
                <a:cs typeface="Times New Roman" panose="02020603050405020304" pitchFamily="18" charset="0"/>
              </a:rPr>
              <a:t>lub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delay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</a:t>
            </a:r>
            <a:r>
              <a:rPr lang="pl-PL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endParaRPr lang="en-IE" sz="2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1029480-2D23-74C4-33B0-795ADFE27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546"/>
            <a:ext cx="10515600" cy="1179870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pl-PL" sz="2400" b="1" dirty="0">
                <a:cs typeface="Times New Roman" panose="02020603050405020304" pitchFamily="18" charset="0"/>
              </a:rPr>
              <a:t>C</a:t>
            </a:r>
            <a:r>
              <a:rPr lang="en-IE" sz="2400" b="1" dirty="0" err="1">
                <a:cs typeface="Times New Roman" panose="02020603050405020304" pitchFamily="18" charset="0"/>
              </a:rPr>
              <a:t>ommon</a:t>
            </a:r>
            <a:r>
              <a:rPr lang="en-IE" sz="2400" b="1" dirty="0">
                <a:cs typeface="Times New Roman" panose="02020603050405020304" pitchFamily="18" charset="0"/>
              </a:rPr>
              <a:t> law</a:t>
            </a:r>
          </a:p>
        </p:txBody>
      </p:sp>
    </p:spTree>
    <p:extLst>
      <p:ext uri="{BB962C8B-B14F-4D97-AF65-F5344CB8AC3E}">
        <p14:creationId xmlns:p14="http://schemas.microsoft.com/office/powerpoint/2010/main" val="1605339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D65D9-42F1-A14E-8AB9-9E3202D09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445" y="1181099"/>
            <a:ext cx="10852355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en-IE" sz="2400" b="1" dirty="0" err="1">
                <a:cs typeface="Times New Roman" panose="02020603050405020304" pitchFamily="18" charset="0"/>
              </a:rPr>
              <a:t>konwencje</a:t>
            </a:r>
            <a:r>
              <a:rPr lang="en-IE" sz="2400" b="1" dirty="0">
                <a:cs typeface="Times New Roman" panose="02020603050405020304" pitchFamily="18" charset="0"/>
              </a:rPr>
              <a:t> w </a:t>
            </a:r>
            <a:r>
              <a:rPr lang="pl-PL" sz="2400" b="1" dirty="0">
                <a:cs typeface="Times New Roman" panose="02020603050405020304" pitchFamily="18" charset="0"/>
              </a:rPr>
              <a:t>U</a:t>
            </a:r>
            <a:r>
              <a:rPr lang="en-IE" sz="2400" b="1" dirty="0" err="1">
                <a:cs typeface="Times New Roman" panose="02020603050405020304" pitchFamily="18" charset="0"/>
              </a:rPr>
              <a:t>nii</a:t>
            </a:r>
            <a:r>
              <a:rPr lang="pl-PL" sz="2400" b="1" dirty="0">
                <a:cs typeface="Times New Roman" panose="02020603050405020304" pitchFamily="18" charset="0"/>
              </a:rPr>
              <a:t> Europejskiej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AFA03-09AF-694D-B2E5-80564333D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78124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niektórych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wypadkach</a:t>
            </a:r>
            <a:r>
              <a:rPr lang="en-IE" sz="2000" dirty="0">
                <a:cs typeface="Times New Roman" panose="02020603050405020304" pitchFamily="18" charset="0"/>
              </a:rPr>
              <a:t>, np.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przypadku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braku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stosownych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zapisów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umowie</a:t>
            </a:r>
            <a:r>
              <a:rPr lang="en-IE" sz="2000" dirty="0">
                <a:cs typeface="Times New Roman" panose="02020603050405020304" pitchFamily="18" charset="0"/>
              </a:rPr>
              <a:t>, to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prawo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międzynarodowe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będzie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wykładnią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przypadku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zaistnienia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siły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wyższej</a:t>
            </a:r>
            <a:r>
              <a:rPr lang="en-IE" sz="2000" dirty="0">
                <a:cs typeface="Times New Roman" panose="02020603050405020304" pitchFamily="18" charset="0"/>
              </a:rPr>
              <a:t>. W </a:t>
            </a:r>
            <a:r>
              <a:rPr lang="en-IE" sz="2000" dirty="0" err="1">
                <a:cs typeface="Times New Roman" panose="02020603050405020304" pitchFamily="18" charset="0"/>
              </a:rPr>
              <a:t>przypadku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 err="1">
                <a:cs typeface="Times New Roman" panose="02020603050405020304" pitchFamily="18" charset="0"/>
              </a:rPr>
              <a:t>gdy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strony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zarejestrowane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pl-PL" sz="2000" dirty="0">
                <a:cs typeface="Times New Roman" panose="02020603050405020304" pitchFamily="18" charset="0"/>
              </a:rPr>
              <a:t>UE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obowiązujące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będą</a:t>
            </a:r>
            <a:r>
              <a:rPr lang="en-IE" sz="2000" dirty="0">
                <a:cs typeface="Times New Roman" panose="02020603050405020304" pitchFamily="18" charset="0"/>
              </a:rPr>
              <a:t>: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- </a:t>
            </a:r>
            <a:r>
              <a:rPr lang="en-IE" sz="2000" dirty="0" err="1">
                <a:cs typeface="Times New Roman" panose="02020603050405020304" pitchFamily="18" charset="0"/>
              </a:rPr>
              <a:t>Konwencja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N</a:t>
            </a:r>
            <a:r>
              <a:rPr lang="en-IE" sz="2000" dirty="0" err="1">
                <a:cs typeface="Times New Roman" panose="02020603050405020304" pitchFamily="18" charset="0"/>
              </a:rPr>
              <a:t>arodów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Z</a:t>
            </a:r>
            <a:r>
              <a:rPr lang="en-IE" sz="2000" dirty="0" err="1">
                <a:cs typeface="Times New Roman" panose="02020603050405020304" pitchFamily="18" charset="0"/>
              </a:rPr>
              <a:t>jednoczonych</a:t>
            </a:r>
            <a:r>
              <a:rPr lang="en-IE" sz="2000" dirty="0">
                <a:cs typeface="Times New Roman" panose="02020603050405020304" pitchFamily="18" charset="0"/>
              </a:rPr>
              <a:t> (</a:t>
            </a:r>
            <a:r>
              <a:rPr lang="en-IE" sz="2000" dirty="0" err="1">
                <a:cs typeface="Times New Roman" panose="02020603050405020304" pitchFamily="18" charset="0"/>
              </a:rPr>
              <a:t>nazywana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K</a:t>
            </a:r>
            <a:r>
              <a:rPr lang="en-IE" sz="2000" dirty="0" err="1">
                <a:cs typeface="Times New Roman" panose="02020603050405020304" pitchFamily="18" charset="0"/>
              </a:rPr>
              <a:t>onwencją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CISG</a:t>
            </a:r>
            <a:r>
              <a:rPr lang="en-IE" sz="2000" dirty="0">
                <a:cs typeface="Times New Roman" panose="02020603050405020304" pitchFamily="18" charset="0"/>
              </a:rPr>
              <a:t>) z 11 </a:t>
            </a:r>
            <a:r>
              <a:rPr lang="en-IE" sz="2000" dirty="0" err="1">
                <a:cs typeface="Times New Roman" panose="02020603050405020304" pitchFamily="18" charset="0"/>
              </a:rPr>
              <a:t>kwietnia</a:t>
            </a:r>
            <a:r>
              <a:rPr lang="en-IE" sz="2000" dirty="0">
                <a:cs typeface="Times New Roman" panose="02020603050405020304" pitchFamily="18" charset="0"/>
              </a:rPr>
              <a:t> 1980</a:t>
            </a:r>
            <a:r>
              <a:rPr lang="pl-PL" sz="2000" dirty="0">
                <a:cs typeface="Times New Roman" panose="02020603050405020304" pitchFamily="18" charset="0"/>
              </a:rPr>
              <a:t> r.</a:t>
            </a: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- </a:t>
            </a:r>
            <a:r>
              <a:rPr lang="en-IE" sz="2000" dirty="0" err="1">
                <a:cs typeface="Times New Roman" panose="02020603050405020304" pitchFamily="18" charset="0"/>
              </a:rPr>
              <a:t>Konwencja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CMR</a:t>
            </a:r>
            <a:r>
              <a:rPr lang="en-IE" sz="2000" dirty="0">
                <a:cs typeface="Times New Roman" panose="02020603050405020304" pitchFamily="18" charset="0"/>
              </a:rPr>
              <a:t> z 19 </a:t>
            </a:r>
            <a:r>
              <a:rPr lang="en-IE" sz="2000" dirty="0" err="1">
                <a:cs typeface="Times New Roman" panose="02020603050405020304" pitchFamily="18" charset="0"/>
              </a:rPr>
              <a:t>maja</a:t>
            </a:r>
            <a:r>
              <a:rPr lang="en-IE" sz="2000" dirty="0">
                <a:cs typeface="Times New Roman" panose="02020603050405020304" pitchFamily="18" charset="0"/>
              </a:rPr>
              <a:t> 1956</a:t>
            </a:r>
            <a:r>
              <a:rPr lang="pl-PL" sz="2000" dirty="0">
                <a:cs typeface="Times New Roman" panose="02020603050405020304" pitchFamily="18" charset="0"/>
              </a:rPr>
              <a:t> r.</a:t>
            </a:r>
            <a:endParaRPr lang="en-IE" sz="2000" dirty="0">
              <a:cs typeface="Times New Roman" panose="02020603050405020304" pitchFamily="18" charset="0"/>
            </a:endParaRP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133582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97F20-2D6F-8A4B-9329-20982B9C1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870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>
                <a:cs typeface="Times New Roman" panose="02020603050405020304" pitchFamily="18" charset="0"/>
              </a:rPr>
              <a:t>WSTĘP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A2031-3422-6949-8705-DF4074307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1562" y="2506662"/>
            <a:ext cx="1004887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/>
              <a:t>Niniejsza</a:t>
            </a:r>
            <a:r>
              <a:rPr lang="en-IE" sz="2000" dirty="0"/>
              <a:t> </a:t>
            </a:r>
            <a:r>
              <a:rPr lang="en-IE" sz="2000" dirty="0" err="1"/>
              <a:t>prezentacja</a:t>
            </a:r>
            <a:r>
              <a:rPr lang="en-IE" sz="2000" dirty="0"/>
              <a:t> </a:t>
            </a:r>
            <a:r>
              <a:rPr lang="en-IE" sz="2000" dirty="0" err="1"/>
              <a:t>zawiera</a:t>
            </a:r>
            <a:r>
              <a:rPr lang="en-IE" sz="2000" dirty="0"/>
              <a:t> </a:t>
            </a:r>
            <a:r>
              <a:rPr lang="en-IE" sz="2000" dirty="0" err="1"/>
              <a:t>wskazówki</a:t>
            </a:r>
            <a:r>
              <a:rPr lang="en-IE" sz="2000" dirty="0"/>
              <a:t> </a:t>
            </a:r>
            <a:r>
              <a:rPr lang="en-IE" sz="2000" dirty="0" err="1"/>
              <a:t>omawiające</a:t>
            </a:r>
            <a:r>
              <a:rPr lang="en-IE" sz="2000" dirty="0"/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wybrane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formalno-prawne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aspekty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sprzedaży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eksportowej</a:t>
            </a:r>
            <a:r>
              <a:rPr lang="en-IE" sz="2000" dirty="0">
                <a:solidFill>
                  <a:srgbClr val="FF0000"/>
                </a:solidFill>
              </a:rPr>
              <a:t> </a:t>
            </a:r>
            <a:r>
              <a:rPr lang="en-IE" sz="2000" dirty="0" err="1"/>
              <a:t>oraz</a:t>
            </a:r>
            <a:r>
              <a:rPr lang="en-IE" sz="2000" dirty="0">
                <a:solidFill>
                  <a:srgbClr val="FF0000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dostaw</a:t>
            </a:r>
            <a:r>
              <a:rPr lang="en-IE" sz="2000" b="1" dirty="0">
                <a:solidFill>
                  <a:srgbClr val="B01E28"/>
                </a:solidFill>
              </a:rPr>
              <a:t> </a:t>
            </a:r>
            <a:r>
              <a:rPr lang="en-IE" sz="2000" b="1" dirty="0" err="1">
                <a:solidFill>
                  <a:srgbClr val="B01E28"/>
                </a:solidFill>
              </a:rPr>
              <a:t>wewnątrzwspólnotowych</a:t>
            </a:r>
            <a:r>
              <a:rPr lang="en-IE" sz="2000" dirty="0"/>
              <a:t>. Ze </a:t>
            </a:r>
            <a:r>
              <a:rPr lang="en-IE" sz="2000" dirty="0" err="1"/>
              <a:t>względu</a:t>
            </a:r>
            <a:r>
              <a:rPr lang="en-IE" sz="2000" dirty="0"/>
              <a:t> </a:t>
            </a:r>
            <a:br>
              <a:rPr lang="pl-PL" sz="2000" dirty="0"/>
            </a:br>
            <a:r>
              <a:rPr lang="en-IE" sz="2000" dirty="0"/>
              <a:t>na </a:t>
            </a:r>
            <a:r>
              <a:rPr lang="en-IE" sz="2000" dirty="0" err="1"/>
              <a:t>ograniczone</a:t>
            </a:r>
            <a:r>
              <a:rPr lang="en-IE" sz="2000" dirty="0"/>
              <a:t> </a:t>
            </a:r>
            <a:r>
              <a:rPr lang="en-IE" sz="2000" dirty="0" err="1"/>
              <a:t>ramy</a:t>
            </a:r>
            <a:r>
              <a:rPr lang="en-IE" sz="2000" dirty="0"/>
              <a:t> </a:t>
            </a:r>
            <a:r>
              <a:rPr lang="en-IE" sz="2000" dirty="0" err="1"/>
              <a:t>czasowe</a:t>
            </a:r>
            <a:r>
              <a:rPr lang="en-IE" sz="2000" dirty="0"/>
              <a:t> </a:t>
            </a:r>
            <a:r>
              <a:rPr lang="en-IE" sz="2000" dirty="0" err="1"/>
              <a:t>oraz</a:t>
            </a:r>
            <a:r>
              <a:rPr lang="en-IE" sz="2000" dirty="0"/>
              <a:t> </a:t>
            </a:r>
            <a:r>
              <a:rPr lang="en-IE" sz="2000" dirty="0" err="1"/>
              <a:t>olbrzymi</a:t>
            </a:r>
            <a:r>
              <a:rPr lang="en-IE" sz="2000" dirty="0"/>
              <a:t> </a:t>
            </a:r>
            <a:r>
              <a:rPr lang="en-IE" sz="2000" dirty="0" err="1"/>
              <a:t>zasób</a:t>
            </a:r>
            <a:r>
              <a:rPr lang="en-IE" sz="2000" dirty="0"/>
              <a:t> </a:t>
            </a:r>
            <a:r>
              <a:rPr lang="en-IE" sz="2000" dirty="0" err="1"/>
              <a:t>materiału</a:t>
            </a:r>
            <a:r>
              <a:rPr lang="en-IE" sz="2000" dirty="0"/>
              <a:t>, </a:t>
            </a:r>
            <a:r>
              <a:rPr lang="en-IE" sz="2000" dirty="0" err="1"/>
              <a:t>skupiono</a:t>
            </a:r>
            <a:r>
              <a:rPr lang="en-IE" sz="2000" dirty="0"/>
              <a:t> </a:t>
            </a:r>
            <a:r>
              <a:rPr lang="en-IE" sz="2000" dirty="0" err="1"/>
              <a:t>się</a:t>
            </a:r>
            <a:r>
              <a:rPr lang="en-IE" sz="2000" dirty="0"/>
              <a:t> na </a:t>
            </a:r>
            <a:r>
              <a:rPr lang="en-IE" sz="2000" dirty="0" err="1"/>
              <a:t>rzeczach</a:t>
            </a:r>
            <a:r>
              <a:rPr lang="en-IE" sz="2000" dirty="0"/>
              <a:t> </a:t>
            </a:r>
            <a:r>
              <a:rPr lang="en-IE" sz="2000" dirty="0" err="1"/>
              <a:t>najważniejszych</a:t>
            </a:r>
            <a:r>
              <a:rPr lang="en-IE" sz="2000" dirty="0"/>
              <a:t>, </a:t>
            </a:r>
            <a:r>
              <a:rPr lang="en-IE" sz="2000" dirty="0" err="1"/>
              <a:t>bardziej</a:t>
            </a:r>
            <a:r>
              <a:rPr lang="en-IE" sz="2000" dirty="0"/>
              <a:t> </a:t>
            </a:r>
            <a:r>
              <a:rPr lang="en-IE" sz="2000" dirty="0" err="1"/>
              <a:t>wskazując</a:t>
            </a:r>
            <a:r>
              <a:rPr lang="en-IE" sz="2000" dirty="0"/>
              <a:t> </a:t>
            </a:r>
            <a:r>
              <a:rPr lang="en-IE" sz="2000" dirty="0" err="1"/>
              <a:t>pewne</a:t>
            </a:r>
            <a:r>
              <a:rPr lang="en-IE" sz="2000" dirty="0"/>
              <a:t> </a:t>
            </a:r>
            <a:r>
              <a:rPr lang="en-IE" sz="2000" dirty="0" err="1"/>
              <a:t>istotne</a:t>
            </a:r>
            <a:r>
              <a:rPr lang="en-IE" sz="2000" dirty="0"/>
              <a:t> z </a:t>
            </a:r>
            <a:r>
              <a:rPr lang="en-IE" sz="2000" dirty="0" err="1"/>
              <a:t>punktu</a:t>
            </a:r>
            <a:r>
              <a:rPr lang="en-IE" sz="2000" dirty="0"/>
              <a:t> </a:t>
            </a:r>
            <a:r>
              <a:rPr lang="en-IE" sz="2000" dirty="0" err="1"/>
              <a:t>widzenia</a:t>
            </a:r>
            <a:r>
              <a:rPr lang="en-IE" sz="2000" dirty="0"/>
              <a:t> </a:t>
            </a:r>
            <a:r>
              <a:rPr lang="en-IE" sz="2000" dirty="0" err="1"/>
              <a:t>przedsiębiorców</a:t>
            </a:r>
            <a:r>
              <a:rPr lang="en-IE" sz="2000" dirty="0"/>
              <a:t> </a:t>
            </a:r>
            <a:r>
              <a:rPr lang="en-IE" sz="2000" dirty="0" err="1"/>
              <a:t>obszary</a:t>
            </a:r>
            <a:r>
              <a:rPr lang="en-IE" sz="2000" dirty="0"/>
              <a:t> </a:t>
            </a:r>
            <a:r>
              <a:rPr lang="en-IE" sz="2000" dirty="0" err="1"/>
              <a:t>niż</a:t>
            </a:r>
            <a:r>
              <a:rPr lang="en-IE" sz="2000" dirty="0"/>
              <a:t> je </a:t>
            </a:r>
            <a:r>
              <a:rPr lang="en-IE" sz="2000" dirty="0" err="1"/>
              <a:t>wyczerpująco</a:t>
            </a:r>
            <a:r>
              <a:rPr lang="en-IE" sz="2000" dirty="0"/>
              <a:t> </a:t>
            </a:r>
            <a:r>
              <a:rPr lang="en-IE" sz="2000" dirty="0" err="1"/>
              <a:t>opisując</a:t>
            </a:r>
            <a:r>
              <a:rPr lang="en-IE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6180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F4A6A-0173-924A-A752-85D30D594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0157"/>
            <a:ext cx="10515600" cy="916244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pl-PL" sz="2400" b="1" dirty="0">
                <a:cs typeface="Times New Roman" panose="02020603050405020304" pitchFamily="18" charset="0"/>
              </a:rPr>
              <a:t>K</a:t>
            </a:r>
            <a:r>
              <a:rPr lang="en-IE" sz="2400" b="1" dirty="0" err="1">
                <a:cs typeface="Times New Roman" panose="02020603050405020304" pitchFamily="18" charset="0"/>
              </a:rPr>
              <a:t>onwencja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pl-PL" sz="2400" b="1" dirty="0">
                <a:cs typeface="Times New Roman" panose="02020603050405020304" pitchFamily="18" charset="0"/>
              </a:rPr>
              <a:t>CISG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9CE1F-EE70-0848-AD1E-347501F66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8738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myśl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K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onwencji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CISG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strony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umowy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są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odpowiedzialne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za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jej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realizację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niezależnie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od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podjętych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przez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działań</a:t>
            </a:r>
            <a:r>
              <a:rPr lang="en-IE" sz="2000" dirty="0">
                <a:cs typeface="Times New Roman" panose="02020603050405020304" pitchFamily="18" charset="0"/>
              </a:rPr>
              <a:t>, a </a:t>
            </a:r>
            <a:r>
              <a:rPr lang="en-IE" sz="2000" dirty="0" err="1">
                <a:cs typeface="Times New Roman" panose="02020603050405020304" pitchFamily="18" charset="0"/>
              </a:rPr>
              <a:t>istotny</a:t>
            </a:r>
            <a:r>
              <a:rPr lang="en-IE" sz="2000" dirty="0">
                <a:cs typeface="Times New Roman" panose="02020603050405020304" pitchFamily="18" charset="0"/>
              </a:rPr>
              <a:t> jest </a:t>
            </a:r>
            <a:r>
              <a:rPr lang="en-IE" sz="2000" dirty="0" err="1">
                <a:cs typeface="Times New Roman" panose="02020603050405020304" pitchFamily="18" charset="0"/>
              </a:rPr>
              <a:t>wyłącznie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fakt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powstania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szkody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skutek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nienależytego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wypełnienia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postanowień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umowy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IE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Wyjątki</a:t>
            </a:r>
            <a:r>
              <a:rPr lang="en-IE" sz="2000" dirty="0">
                <a:cs typeface="Times New Roman" panose="02020603050405020304" pitchFamily="18" charset="0"/>
              </a:rPr>
              <a:t> od </a:t>
            </a:r>
            <a:r>
              <a:rPr lang="en-IE" sz="2000" dirty="0" err="1">
                <a:cs typeface="Times New Roman" panose="02020603050405020304" pitchFamily="18" charset="0"/>
              </a:rPr>
              <a:t>tej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reguły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wyszczególnia</a:t>
            </a:r>
            <a:r>
              <a:rPr lang="en-IE" sz="2000" dirty="0">
                <a:cs typeface="Times New Roman" panose="02020603050405020304" pitchFamily="18" charset="0"/>
              </a:rPr>
              <a:t> art. 79 </a:t>
            </a:r>
            <a:r>
              <a:rPr lang="pl-PL" sz="2000" dirty="0">
                <a:cs typeface="Times New Roman" panose="02020603050405020304" pitchFamily="18" charset="0"/>
              </a:rPr>
              <a:t>K</a:t>
            </a:r>
            <a:r>
              <a:rPr lang="en-IE" sz="2000" dirty="0" err="1">
                <a:cs typeface="Times New Roman" panose="02020603050405020304" pitchFamily="18" charset="0"/>
              </a:rPr>
              <a:t>onwencji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opisuje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sytuację</a:t>
            </a:r>
            <a:r>
              <a:rPr lang="en-IE" sz="2000" dirty="0">
                <a:cs typeface="Times New Roman" panose="02020603050405020304" pitchFamily="18" charset="0"/>
              </a:rPr>
              <a:t>, w </a:t>
            </a:r>
            <a:r>
              <a:rPr lang="en-IE" sz="2000" dirty="0" err="1">
                <a:cs typeface="Times New Roman" panose="02020603050405020304" pitchFamily="18" charset="0"/>
              </a:rPr>
              <a:t>której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niewywiązanie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z </a:t>
            </a:r>
            <a:r>
              <a:rPr lang="en-IE" sz="2000" dirty="0" err="1">
                <a:cs typeface="Times New Roman" panose="02020603050405020304" pitchFamily="18" charset="0"/>
              </a:rPr>
              <a:t>obowiązków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opisanych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umową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nastapiło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skutek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przyczyn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niezależnych</a:t>
            </a:r>
            <a:r>
              <a:rPr lang="en-IE" sz="2000" dirty="0">
                <a:cs typeface="Times New Roman" panose="02020603050405020304" pitchFamily="18" charset="0"/>
              </a:rPr>
              <a:t> od </a:t>
            </a:r>
            <a:r>
              <a:rPr lang="en-IE" sz="2000" dirty="0" err="1">
                <a:cs typeface="Times New Roman" panose="02020603050405020304" pitchFamily="18" charset="0"/>
              </a:rPr>
              <a:t>stron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0356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21D42-F6C5-134E-BABA-C5E6D8BFF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91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en-IE" sz="2400" b="1" dirty="0" err="1">
                <a:cs typeface="Times New Roman" panose="02020603050405020304" pitchFamily="18" charset="0"/>
              </a:rPr>
              <a:t>podsumowanie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DCB0A-3D84-9B43-8821-021EFC631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90019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Zarówno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prawo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krajowe</a:t>
            </a:r>
            <a:r>
              <a:rPr lang="en-IE" sz="2000" dirty="0">
                <a:cs typeface="Times New Roman" panose="02020603050405020304" pitchFamily="18" charset="0"/>
              </a:rPr>
              <a:t>, jak </a:t>
            </a:r>
            <a:r>
              <a:rPr lang="en-IE" sz="2000" dirty="0" err="1">
                <a:cs typeface="Times New Roman" panose="02020603050405020304" pitchFamily="18" charset="0"/>
              </a:rPr>
              <a:t>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międzynarodowe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zawiera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pewne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zapisy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odnoszą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do </a:t>
            </a:r>
            <a:r>
              <a:rPr lang="en-IE" sz="2000" dirty="0" err="1">
                <a:cs typeface="Times New Roman" panose="02020603050405020304" pitchFamily="18" charset="0"/>
              </a:rPr>
              <a:t>zagadnienia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siły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wyższej</a:t>
            </a:r>
            <a:r>
              <a:rPr lang="en-IE" sz="2000" dirty="0">
                <a:cs typeface="Times New Roman" panose="02020603050405020304" pitchFamily="18" charset="0"/>
              </a:rPr>
              <a:t>. </a:t>
            </a:r>
            <a:r>
              <a:rPr lang="en-IE" sz="2000" dirty="0" err="1">
                <a:cs typeface="Times New Roman" panose="02020603050405020304" pitchFamily="18" charset="0"/>
              </a:rPr>
              <a:t>Traktują</a:t>
            </a:r>
            <a:r>
              <a:rPr lang="en-IE" sz="2000" dirty="0">
                <a:cs typeface="Times New Roman" panose="02020603050405020304" pitchFamily="18" charset="0"/>
              </a:rPr>
              <a:t> one </a:t>
            </a:r>
            <a:r>
              <a:rPr lang="en-IE" sz="2000" dirty="0" err="1">
                <a:cs typeface="Times New Roman" panose="02020603050405020304" pitchFamily="18" charset="0"/>
              </a:rPr>
              <a:t>jednak</a:t>
            </a:r>
            <a:r>
              <a:rPr lang="en-IE" sz="2000" dirty="0">
                <a:cs typeface="Times New Roman" panose="02020603050405020304" pitchFamily="18" charset="0"/>
              </a:rPr>
              <a:t> ten </a:t>
            </a:r>
            <a:r>
              <a:rPr lang="en-IE" sz="2000" dirty="0" err="1">
                <a:cs typeface="Times New Roman" panose="02020603050405020304" pitchFamily="18" charset="0"/>
              </a:rPr>
              <a:t>aspekt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bardzo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wąsko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często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 err="1">
                <a:cs typeface="Times New Roman" panose="02020603050405020304" pitchFamily="18" charset="0"/>
              </a:rPr>
              <a:t>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zdejmują</a:t>
            </a:r>
            <a:r>
              <a:rPr lang="en-IE" sz="2000" dirty="0">
                <a:cs typeface="Times New Roman" panose="02020603050405020304" pitchFamily="18" charset="0"/>
              </a:rPr>
              <a:t> ze </a:t>
            </a:r>
            <a:r>
              <a:rPr lang="en-IE" sz="2000" dirty="0" err="1">
                <a:cs typeface="Times New Roman" panose="02020603050405020304" pitchFamily="18" charset="0"/>
              </a:rPr>
              <a:t>stron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obowiązku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wywiązania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z </a:t>
            </a:r>
            <a:r>
              <a:rPr lang="en-IE" sz="2000" dirty="0" err="1">
                <a:cs typeface="Times New Roman" panose="02020603050405020304" pitchFamily="18" charset="0"/>
              </a:rPr>
              <a:t>umowy</a:t>
            </a:r>
            <a:r>
              <a:rPr lang="en-IE" sz="2000" dirty="0">
                <a:cs typeface="Times New Roman" panose="02020603050405020304" pitchFamily="18" charset="0"/>
              </a:rPr>
              <a:t>. 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l-PL" sz="2000" b="1" u="sng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b="1" u="sng" dirty="0" err="1">
                <a:cs typeface="Times New Roman" panose="02020603050405020304" pitchFamily="18" charset="0"/>
              </a:rPr>
              <a:t>Jedynym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czynnikiem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pozwalającym</a:t>
            </a:r>
            <a:r>
              <a:rPr lang="en-IE" sz="2000" b="1" u="sng" dirty="0">
                <a:cs typeface="Times New Roman" panose="02020603050405020304" pitchFamily="18" charset="0"/>
              </a:rPr>
              <a:t> na </a:t>
            </a:r>
            <a:r>
              <a:rPr lang="en-IE" sz="2000" b="1" u="sng" dirty="0" err="1">
                <a:cs typeface="Times New Roman" panose="02020603050405020304" pitchFamily="18" charset="0"/>
              </a:rPr>
              <a:t>uregulowanie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sposobu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postępowania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br>
              <a:rPr lang="pl-PL" sz="2000" b="1" u="sng" dirty="0">
                <a:cs typeface="Times New Roman" panose="02020603050405020304" pitchFamily="18" charset="0"/>
              </a:rPr>
            </a:br>
            <a:r>
              <a:rPr lang="en-IE" sz="2000" b="1" u="sng" dirty="0">
                <a:cs typeface="Times New Roman" panose="02020603050405020304" pitchFamily="18" charset="0"/>
              </a:rPr>
              <a:t>w </a:t>
            </a:r>
            <a:r>
              <a:rPr lang="en-IE" sz="2000" b="1" u="sng" dirty="0" err="1">
                <a:cs typeface="Times New Roman" panose="02020603050405020304" pitchFamily="18" charset="0"/>
              </a:rPr>
              <a:t>przypadku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zaistnienia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wydarzenia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zdefiniowanego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jako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siła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wyższa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są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adekwatne</a:t>
            </a:r>
            <a:r>
              <a:rPr lang="en-IE" sz="2000" b="1" u="sng" dirty="0">
                <a:cs typeface="Times New Roman" panose="02020603050405020304" pitchFamily="18" charset="0"/>
              </a:rPr>
              <a:t> </a:t>
            </a:r>
            <a:r>
              <a:rPr lang="en-IE" sz="2000" b="1" u="sng" dirty="0" err="1">
                <a:cs typeface="Times New Roman" panose="02020603050405020304" pitchFamily="18" charset="0"/>
              </a:rPr>
              <a:t>zapisy</a:t>
            </a:r>
            <a:r>
              <a:rPr lang="en-IE" sz="2000" b="1" u="sng" dirty="0">
                <a:cs typeface="Times New Roman" panose="02020603050405020304" pitchFamily="18" charset="0"/>
              </a:rPr>
              <a:t> w </a:t>
            </a:r>
            <a:r>
              <a:rPr lang="en-IE" sz="2000" b="1" u="sng" dirty="0" err="1">
                <a:cs typeface="Times New Roman" panose="02020603050405020304" pitchFamily="18" charset="0"/>
              </a:rPr>
              <a:t>umowie</a:t>
            </a:r>
            <a:r>
              <a:rPr lang="en-IE" sz="2000" b="1" u="sng" dirty="0">
                <a:cs typeface="Times New Roman" panose="02020603050405020304" pitchFamily="18" charset="0"/>
              </a:rPr>
              <a:t> o </a:t>
            </a:r>
            <a:r>
              <a:rPr lang="en-IE" sz="2000" b="1" u="sng" dirty="0" err="1">
                <a:cs typeface="Times New Roman" panose="02020603050405020304" pitchFamily="18" charset="0"/>
              </a:rPr>
              <a:t>współpracy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4271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BA77A-2A12-6D4C-BF1A-790C3D625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75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en-IE" sz="2400" b="1" dirty="0">
                <a:cs typeface="Times New Roman" panose="02020603050405020304" pitchFamily="18" charset="0"/>
              </a:rPr>
              <a:t> - test</a:t>
            </a:r>
            <a:endParaRPr lang="en-IE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3B059-CF43-6946-952B-2C88F36F5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188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Spróbujmy przyjrzeć się kilku sytuacjom oraz zdecydować, czy klauzula siły wyższej </a:t>
            </a:r>
            <a:br>
              <a:rPr lang="pl-PL" sz="2000" dirty="0"/>
            </a:br>
            <a:r>
              <a:rPr lang="pl-PL" sz="2000" dirty="0"/>
              <a:t>ma w nich zastosowanie:</a:t>
            </a:r>
          </a:p>
          <a:p>
            <a:pPr marL="0" indent="0">
              <a:buNone/>
            </a:pPr>
            <a:endParaRPr lang="pl-PL" sz="2000" dirty="0">
              <a:hlinkClick r:id="rId2"/>
            </a:endParaRPr>
          </a:p>
          <a:p>
            <a:pPr marL="0" indent="0">
              <a:buNone/>
            </a:pPr>
            <a:r>
              <a:rPr lang="en-IE" sz="2000" dirty="0">
                <a:hlinkClick r:id="rId2"/>
              </a:rPr>
              <a:t>https://wordwall.net/pl/resource/32098797</a:t>
            </a:r>
            <a:endParaRPr lang="en-IE" sz="2000" dirty="0"/>
          </a:p>
          <a:p>
            <a:pPr marL="0" indent="0">
              <a:buNone/>
            </a:pPr>
            <a:endParaRPr lang="en-IE" sz="2000" dirty="0"/>
          </a:p>
          <a:p>
            <a:pPr marL="0" indent="0">
              <a:buNone/>
            </a:pPr>
            <a:endParaRPr lang="en-IE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91A1D-2A5F-894B-AD30-2C7D26DFF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668" y="3021807"/>
            <a:ext cx="22352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87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E5082-45A9-8A46-A8B9-2E0552B25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603" y="734501"/>
            <a:ext cx="11140793" cy="1665800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za </a:t>
            </a:r>
            <a:r>
              <a:rPr lang="en-IE" sz="2400" b="1" dirty="0" err="1">
                <a:cs typeface="Times New Roman" panose="02020603050405020304" pitchFamily="18" charset="0"/>
              </a:rPr>
              <a:t>produkt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en-IE" sz="2400" b="1" dirty="0">
                <a:cs typeface="Times New Roman" panose="02020603050405020304" pitchFamily="18" charset="0"/>
              </a:rPr>
              <a:t>w </a:t>
            </a:r>
            <a:r>
              <a:rPr lang="en-IE" sz="2400" b="1" dirty="0" err="1">
                <a:cs typeface="Times New Roman" panose="02020603050405020304" pitchFamily="18" charset="0"/>
              </a:rPr>
              <a:t>obrocie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międzynarodowym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pic>
        <p:nvPicPr>
          <p:cNvPr id="4" name="Obraz 3" descr="Obraz zawierający tekst&#10;&#10;Opis wygenerowany automatycznie">
            <a:extLst>
              <a:ext uri="{FF2B5EF4-FFF2-40B4-BE49-F238E27FC236}">
                <a16:creationId xmlns:a16="http://schemas.microsoft.com/office/drawing/2014/main" id="{D44D9968-53B5-D331-CECA-16250B441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804" y="2210797"/>
            <a:ext cx="5460391" cy="363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23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5C261-356E-7743-8247-37D7427A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21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za </a:t>
            </a:r>
            <a:r>
              <a:rPr lang="en-IE" sz="2400" b="1" dirty="0" err="1">
                <a:cs typeface="Times New Roman" panose="02020603050405020304" pitchFamily="18" charset="0"/>
              </a:rPr>
              <a:t>produkt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en-IE" sz="2400" b="1" dirty="0" err="1">
                <a:cs typeface="Times New Roman" panose="02020603050405020304" pitchFamily="18" charset="0"/>
              </a:rPr>
              <a:t>produkty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wadliwe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0C3FC-FD4A-0342-8C41-ACDBF29CF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437" y="2656680"/>
            <a:ext cx="9763125" cy="435133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pl-PL" sz="2000" b="1" dirty="0">
                <a:cs typeface="Times New Roman" panose="02020603050405020304" pitchFamily="18" charset="0"/>
              </a:rPr>
              <a:t>W Unii Europejskiej odpowiedzialność za produkt ponosi jego producent </a:t>
            </a:r>
            <a:br>
              <a:rPr lang="pl-PL" sz="2000" b="1" dirty="0">
                <a:cs typeface="Times New Roman" panose="02020603050405020304" pitchFamily="18" charset="0"/>
              </a:rPr>
            </a:br>
            <a:r>
              <a:rPr lang="pl-PL" sz="2000" b="1" dirty="0">
                <a:cs typeface="Times New Roman" panose="02020603050405020304" pitchFamily="18" charset="0"/>
              </a:rPr>
              <a:t>oraz każdy podmiot, który wwozi produkt do Unii w celu odsprzedaży </a:t>
            </a:r>
            <a:br>
              <a:rPr lang="pl-PL" sz="2000" b="1" dirty="0">
                <a:cs typeface="Times New Roman" panose="02020603050405020304" pitchFamily="18" charset="0"/>
              </a:rPr>
            </a:br>
            <a:r>
              <a:rPr lang="pl-PL" sz="2000" b="1" dirty="0">
                <a:cs typeface="Times New Roman" panose="02020603050405020304" pitchFamily="18" charset="0"/>
              </a:rPr>
              <a:t>lub jakiejkolwiek innej formy dystrybucji</a:t>
            </a:r>
            <a:r>
              <a:rPr lang="pl-PL" sz="2000" dirty="0"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pl-PL" sz="2000" dirty="0">
                <a:cs typeface="Times New Roman" panose="02020603050405020304" pitchFamily="18" charset="0"/>
              </a:rPr>
              <a:t>Jeśli nie ma możliwości zidentyfikowania producenta, każdy dostawca może być potraktowany jako producent.</a:t>
            </a: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357120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62A3A-C292-D143-885A-AE1F61495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600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Szkoda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en-IE" sz="2400" b="1" dirty="0" err="1">
                <a:cs typeface="Times New Roman" panose="02020603050405020304" pitchFamily="18" charset="0"/>
              </a:rPr>
              <a:t>definicja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07F4A-C355-A34C-82DD-F993C6E29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5899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Dyrektywa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R</a:t>
            </a:r>
            <a:r>
              <a:rPr lang="en-IE" sz="2000" dirty="0" err="1">
                <a:cs typeface="Times New Roman" panose="02020603050405020304" pitchFamily="18" charset="0"/>
              </a:rPr>
              <a:t>ady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W</a:t>
            </a:r>
            <a:r>
              <a:rPr lang="en-IE" sz="2000" dirty="0" err="1">
                <a:cs typeface="Times New Roman" panose="02020603050405020304" pitchFamily="18" charset="0"/>
              </a:rPr>
              <a:t>spólnot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E</a:t>
            </a:r>
            <a:r>
              <a:rPr lang="en-IE" sz="2000" dirty="0" err="1">
                <a:cs typeface="Times New Roman" panose="02020603050405020304" pitchFamily="18" charset="0"/>
              </a:rPr>
              <a:t>uropejskich</a:t>
            </a:r>
            <a:r>
              <a:rPr lang="en-IE" sz="2000" dirty="0">
                <a:cs typeface="Times New Roman" panose="02020603050405020304" pitchFamily="18" charset="0"/>
              </a:rPr>
              <a:t> z 25 </a:t>
            </a:r>
            <a:r>
              <a:rPr lang="en-IE" sz="2000" dirty="0" err="1">
                <a:cs typeface="Times New Roman" panose="02020603050405020304" pitchFamily="18" charset="0"/>
              </a:rPr>
              <a:t>lipca</a:t>
            </a:r>
            <a:r>
              <a:rPr lang="en-IE" sz="2000" dirty="0">
                <a:cs typeface="Times New Roman" panose="02020603050405020304" pitchFamily="18" charset="0"/>
              </a:rPr>
              <a:t> 1985 </a:t>
            </a:r>
            <a:r>
              <a:rPr lang="pl-PL" sz="2000" dirty="0">
                <a:cs typeface="Times New Roman" panose="02020603050405020304" pitchFamily="18" charset="0"/>
              </a:rPr>
              <a:t>r. </a:t>
            </a:r>
            <a:r>
              <a:rPr lang="en-IE" sz="2000" dirty="0" err="1">
                <a:cs typeface="Times New Roman" panose="02020603050405020304" pitchFamily="18" charset="0"/>
              </a:rPr>
              <a:t>precyzuje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definicję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szkody</a:t>
            </a:r>
            <a:r>
              <a:rPr lang="en-IE" sz="2000" dirty="0"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Śmierć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lub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uszkodzenie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ciała</a:t>
            </a:r>
            <a:endParaRPr lang="en-IE" sz="2000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Zniszczenie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lub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uszkodzenie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przedmiotu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innego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niż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wadliwy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produkt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o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wartości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powyżej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500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,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00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EUR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pod </a:t>
            </a:r>
            <a:r>
              <a:rPr lang="en-IE" sz="2000" dirty="0" err="1">
                <a:cs typeface="Times New Roman" panose="02020603050405020304" pitchFamily="18" charset="0"/>
              </a:rPr>
              <a:t>warunkiem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że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przedmiot</a:t>
            </a:r>
            <a:r>
              <a:rPr lang="en-IE" sz="2000" dirty="0">
                <a:cs typeface="Times New Roman" panose="02020603050405020304" pitchFamily="18" charset="0"/>
              </a:rPr>
              <a:t> ten jest </a:t>
            </a:r>
            <a:r>
              <a:rPr lang="en-IE" sz="2000" dirty="0" err="1">
                <a:cs typeface="Times New Roman" panose="02020603050405020304" pitchFamily="18" charset="0"/>
              </a:rPr>
              <a:t>przeznaczony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przede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wszystkim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>
                <a:cs typeface="Times New Roman" panose="02020603050405020304" pitchFamily="18" charset="0"/>
              </a:rPr>
              <a:t>do </a:t>
            </a:r>
            <a:r>
              <a:rPr lang="en-IE" sz="2000" dirty="0" err="1">
                <a:cs typeface="Times New Roman" panose="02020603050405020304" pitchFamily="18" charset="0"/>
              </a:rPr>
              <a:t>użytku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prywatnego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i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takim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charakterze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był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używany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poszkodowanego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479231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5591E-65CB-384A-95EB-6CFBD4881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109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Produkty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wadliwe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en-IE" sz="2400" b="1" dirty="0" err="1">
                <a:cs typeface="Times New Roman" panose="02020603050405020304" pitchFamily="18" charset="0"/>
              </a:rPr>
              <a:t>odszkodowanie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835B5-C6DD-A342-9960-82D1E8C10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034" y="2697956"/>
            <a:ext cx="9355931" cy="435133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pl-PL" sz="2000" dirty="0">
                <a:cs typeface="Times New Roman" panose="02020603050405020304" pitchFamily="18" charset="0"/>
              </a:rPr>
              <a:t>Aby dochodzić zadośćuczynienia za poniesione szkody, </a:t>
            </a:r>
            <a:r>
              <a:rPr lang="pl-PL" sz="20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poszkodowana strona musi udowodnić:</a:t>
            </a:r>
          </a:p>
          <a:p>
            <a:pPr algn="just" fontAlgn="base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szkodę,</a:t>
            </a:r>
          </a:p>
          <a:p>
            <a:pPr algn="just" fontAlgn="base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wadę produktu,</a:t>
            </a:r>
          </a:p>
          <a:p>
            <a:pPr algn="just" fontAlgn="base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związek przyczynowy między wadą a szkodą.</a:t>
            </a:r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4100130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2A751-43C3-A843-AD7C-8F9908A6A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94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sprzedawcy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D156-BBCA-1644-AB89-FD864CF4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9943"/>
            <a:ext cx="10515600" cy="435133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pl-PL" sz="2000" dirty="0">
                <a:cs typeface="Times New Roman" panose="02020603050405020304" pitchFamily="18" charset="0"/>
              </a:rPr>
              <a:t>Sprzedawca </a:t>
            </a:r>
            <a:r>
              <a:rPr lang="pl-PL" sz="20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nie ponosi odpowiedzialności za szkodę, jeśli udowodni</a:t>
            </a:r>
            <a:r>
              <a:rPr lang="pl-PL" sz="2000" dirty="0">
                <a:cs typeface="Times New Roman" panose="02020603050405020304" pitchFamily="18" charset="0"/>
              </a:rPr>
              <a:t>, że: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nie wprowadził produktu do obrotu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nie wyprodukował produktu w celu sprzedaży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wada, która spowodowała szkodę, nie istniała, gdy produkt był wprowadzany do obrotu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wada, wynikła tylko z tego, ze produkt musiał spełnić obowiązkowe wymagania techniczne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według najnowszych danych naukowych i norm technicznych nikt nie mógł przewidzieć wady w chwili wprowadzenia produktu do obrotu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wyprodukował tylko jedną część składową produktu, a wada była wynikiem produktu końcowego.</a:t>
            </a: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2146541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43D94-6748-414C-B8C3-EB817008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056" y="2726530"/>
            <a:ext cx="900588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Odpowiedzialność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producenta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może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zostać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ograniczona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lub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wręcz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wyłączona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przypadku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gdy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szkoda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powstała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zarówno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wyniku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wady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produktu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,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jak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i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działania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osoby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poszkodowanej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C9EE323-66BD-62EB-7F24-A1E846A45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80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sprzedawcy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07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2E871-D8E3-8543-BD96-2567E775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3031"/>
            <a:ext cx="10515600" cy="4351338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pl-PL" sz="2000" dirty="0">
                <a:cs typeface="Times New Roman" panose="02020603050405020304" pitchFamily="18" charset="0"/>
              </a:rPr>
              <a:t>Strona poszkodowana ma 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3 lata na wystąpienie z roszczeniem o odszkodowanie</a:t>
            </a:r>
            <a:r>
              <a:rPr lang="pl-PL" sz="2000" dirty="0">
                <a:cs typeface="Times New Roman" panose="02020603050405020304" pitchFamily="18" charset="0"/>
              </a:rPr>
              <a:t>, począwszy od dnia, w którym dowiedziała się o: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szkodzie</a:t>
            </a: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wadzie</a:t>
            </a:r>
          </a:p>
          <a:p>
            <a:pPr algn="just" fontAlgn="base">
              <a:spcAft>
                <a:spcPts val="1200"/>
              </a:spcAft>
            </a:pPr>
            <a:r>
              <a:rPr lang="pl-PL" sz="2000" dirty="0">
                <a:cs typeface="Times New Roman" panose="02020603050405020304" pitchFamily="18" charset="0"/>
              </a:rPr>
              <a:t>tożsamości producenta.</a:t>
            </a:r>
          </a:p>
          <a:p>
            <a:pPr marL="0" indent="0" algn="just" fontAlgn="base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Odpowiedzialność sprzedawcy </a:t>
            </a:r>
            <a:r>
              <a:rPr lang="pl-PL" sz="2000" dirty="0">
                <a:cs typeface="Times New Roman" panose="02020603050405020304" pitchFamily="18" charset="0"/>
              </a:rPr>
              <a:t>za szkody spowodowane przez dany produkt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wygasa 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po upływie okresu 10 lat od daty wprowadzenia produktu do obrotu</a:t>
            </a:r>
            <a:r>
              <a:rPr lang="pl-PL" sz="2000" dirty="0">
                <a:cs typeface="Times New Roman" panose="02020603050405020304" pitchFamily="18" charset="0"/>
              </a:rPr>
              <a:t>, o ile roszczenie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nie dotyczy szkody powstałej w tym okresie.</a:t>
            </a:r>
          </a:p>
          <a:p>
            <a:endParaRPr lang="en-IE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D70B8B-A203-40CE-0BFA-A0019119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80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Odpowiedzialność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sprzedawcy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039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5B4D-79FA-544B-AD9B-FE4578AE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109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Dzięki szkoleniu dowiesz się:</a:t>
            </a:r>
            <a:br>
              <a:rPr lang="pl-PL" sz="2400" b="1" dirty="0">
                <a:cs typeface="Times New Roman" panose="02020603050405020304" pitchFamily="18" charset="0"/>
              </a:rPr>
            </a:br>
            <a:endParaRPr lang="en-IE" sz="2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D8B4A-0D52-FA4D-80F4-6F15E0E37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Czym jest siła wyższa w umowach o współpracy</a:t>
            </a:r>
            <a:endParaRPr lang="pl-PL" sz="1800" dirty="0">
              <a:effectLst/>
              <a:ea typeface="Arial Unicode MS" panose="020B0604020202020204" pitchFamily="34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Jak wygląda odpowiedzialność za produkt</a:t>
            </a:r>
            <a:endParaRPr lang="pl-PL" sz="1800" dirty="0">
              <a:effectLst/>
              <a:ea typeface="Arial Unicode MS" panose="020B0604020202020204" pitchFamily="34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W jaki sposób odbywa się ochrona własności intelektualnej</a:t>
            </a:r>
            <a:endParaRPr lang="pl-PL" sz="1800" dirty="0">
              <a:effectLst/>
              <a:ea typeface="Arial Unicode MS" panose="020B0604020202020204" pitchFamily="34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Czym jest licencja i franczyza</a:t>
            </a:r>
            <a:endParaRPr lang="pl-PL" sz="1800" dirty="0">
              <a:effectLst/>
              <a:ea typeface="Arial Unicode MS" panose="020B0604020202020204" pitchFamily="34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Na czym polega zakaz konkurencji</a:t>
            </a:r>
            <a:endParaRPr lang="pl-PL" sz="1800" dirty="0">
              <a:effectLst/>
              <a:ea typeface="Arial Unicode MS" panose="020B0604020202020204" pitchFamily="34" charset="-128"/>
            </a:endParaRP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Jak weryfikować kontrahenta zagranicznego</a:t>
            </a:r>
          </a:p>
          <a:p>
            <a:pPr marL="742950" lvl="1" indent="-285750" algn="just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pl-PL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Co to jest certyfikat koszerności i certyfikat </a:t>
            </a:r>
            <a:r>
              <a:rPr lang="pl-PL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Halal</a:t>
            </a:r>
            <a:endParaRPr lang="en-IE" sz="18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097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EEE8-8214-DF49-864D-90538C666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i="1" dirty="0">
                <a:cs typeface="Times New Roman" panose="02020603050405020304" pitchFamily="18" charset="0"/>
              </a:rPr>
              <a:t>SAFETY GATE</a:t>
            </a:r>
            <a:r>
              <a:rPr lang="pl-PL" sz="2400" b="1" i="1" dirty="0">
                <a:cs typeface="Times New Roman" panose="02020603050405020304" pitchFamily="18" charset="0"/>
              </a:rPr>
              <a:t> -</a:t>
            </a:r>
            <a:r>
              <a:rPr lang="pl-PL" sz="2400" b="1" dirty="0">
                <a:cs typeface="Times New Roman" panose="02020603050405020304" pitchFamily="18" charset="0"/>
              </a:rPr>
              <a:t> baza danych o przypadkach wycofania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6140D-0F4A-1B48-89DA-BF382BF6C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288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Organy krajowe państw UE mogą </a:t>
            </a:r>
            <a:r>
              <a:rPr lang="pl-PL" sz="2000" b="1" u="sng" dirty="0">
                <a:cs typeface="Times New Roman" panose="02020603050405020304" pitchFamily="18" charset="0"/>
              </a:rPr>
              <a:t>podejmować działania</a:t>
            </a:r>
            <a:r>
              <a:rPr lang="pl-PL" sz="2000" dirty="0">
                <a:cs typeface="Times New Roman" panose="02020603050405020304" pitchFamily="18" charset="0"/>
              </a:rPr>
              <a:t> (wycofać produkty z rynku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lub zakazać handlu nimi) </a:t>
            </a:r>
            <a:r>
              <a:rPr lang="pl-PL" sz="2000" b="1" u="sng" dirty="0">
                <a:cs typeface="Times New Roman" panose="02020603050405020304" pitchFamily="18" charset="0"/>
              </a:rPr>
              <a:t>związane z produktami</a:t>
            </a:r>
            <a:r>
              <a:rPr lang="pl-PL" sz="2000" dirty="0">
                <a:cs typeface="Times New Roman" panose="02020603050405020304" pitchFamily="18" charset="0"/>
              </a:rPr>
              <a:t>, które </a:t>
            </a:r>
            <a:r>
              <a:rPr lang="pl-PL" sz="2000" b="1" u="sng" dirty="0">
                <a:cs typeface="Times New Roman" panose="02020603050405020304" pitchFamily="18" charset="0"/>
              </a:rPr>
              <a:t>stwarzają poważne zagrożenie dla zdrowia lub bezpieczeństwa konsumentów</a:t>
            </a:r>
            <a:r>
              <a:rPr lang="pl-PL" sz="2000" dirty="0"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Producenci również mogą wycofać z rynku swoje produkty. We wszystkich przypadkach podejmowane działania są rejestrowane w bazie danych </a:t>
            </a:r>
            <a:r>
              <a:rPr lang="pl-PL" sz="2000" dirty="0" err="1">
                <a:cs typeface="Times New Roman" panose="02020603050405020304" pitchFamily="18" charset="0"/>
              </a:rPr>
              <a:t>Safety</a:t>
            </a:r>
            <a:r>
              <a:rPr lang="pl-PL" sz="2000" dirty="0">
                <a:cs typeface="Times New Roman" panose="02020603050405020304" pitchFamily="18" charset="0"/>
              </a:rPr>
              <a:t> </a:t>
            </a:r>
            <a:r>
              <a:rPr lang="pl-PL" sz="2000" dirty="0" err="1">
                <a:cs typeface="Times New Roman" panose="02020603050405020304" pitchFamily="18" charset="0"/>
              </a:rPr>
              <a:t>Gate</a:t>
            </a:r>
            <a:r>
              <a:rPr lang="pl-PL" sz="2000" dirty="0">
                <a:cs typeface="Times New Roman" panose="02020603050405020304" pitchFamily="18" charset="0"/>
              </a:rPr>
              <a:t>. Nie dotyczy to jednak produktów rolnych, produktów farmaceutycznych ani wyrobów medycznych.</a:t>
            </a:r>
            <a:endParaRPr lang="en-IE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62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51EEA-CBBD-AA40-869C-689A8BDEB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58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Zgłoszenie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niezgodnego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produktu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346EA-0B22-A14A-9A9A-726177FC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1426"/>
            <a:ext cx="10515600" cy="4351338"/>
          </a:xfrm>
        </p:spPr>
        <p:txBody>
          <a:bodyPr>
            <a:normAutofit/>
          </a:bodyPr>
          <a:lstStyle/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Każdy kraj UE ma własny organ krajowy odpowiedzialny za zapewnienie, by produkty wprowadzane do obrotu były zgodne z przepisami.</a:t>
            </a:r>
          </a:p>
          <a:p>
            <a:pPr marL="0" indent="0" algn="just" fontAlgn="base">
              <a:buNone/>
            </a:pPr>
            <a:endParaRPr lang="pl-PL" sz="2000" dirty="0">
              <a:cs typeface="Times New Roman" panose="02020603050405020304" pitchFamily="18" charset="0"/>
            </a:endParaRPr>
          </a:p>
          <a:p>
            <a:pPr algn="just" fontAlgn="base"/>
            <a:r>
              <a:rPr lang="pl-PL" sz="2000" dirty="0">
                <a:cs typeface="Times New Roman" panose="02020603050405020304" pitchFamily="18" charset="0"/>
              </a:rPr>
              <a:t>Jeśli </a:t>
            </a:r>
            <a:r>
              <a:rPr lang="pl-PL" sz="2000" b="1" dirty="0">
                <a:cs typeface="Times New Roman" panose="02020603050405020304" pitchFamily="18" charset="0"/>
              </a:rPr>
              <a:t>producent, dystrybutor lub upoważniony przedstawiciel</a:t>
            </a:r>
            <a:r>
              <a:rPr lang="pl-PL" sz="2000" dirty="0">
                <a:cs typeface="Times New Roman" panose="02020603050405020304" pitchFamily="18" charset="0"/>
              </a:rPr>
              <a:t> uważa, że jeden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z produktów oferowanych przez niego w sprzedaży nie spełnia unijnych wymogów, może zgłosić ten problem swojemu organowi krajowemu za pośrednictwem portalu ostrzegającego przedsiębiorstwa handlowe o niebezpiecznych produktach </a:t>
            </a:r>
            <a:r>
              <a:rPr lang="pl-PL" sz="2000" u="sng" dirty="0">
                <a:cs typeface="Times New Roman" panose="02020603050405020304" pitchFamily="18" charset="0"/>
                <a:hlinkClick r:id="rId2"/>
              </a:rPr>
              <a:t>Product Safety Business Alert Gateway</a:t>
            </a:r>
            <a:r>
              <a:rPr lang="pl-PL" sz="2000" dirty="0">
                <a:cs typeface="Times New Roman" panose="02020603050405020304" pitchFamily="18" charset="0"/>
              </a:rPr>
              <a:t>.</a:t>
            </a: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328747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E75E3-109A-3748-AE88-BAD05A3B4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266" y="823682"/>
            <a:ext cx="9849465" cy="1268361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Ochrona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własności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intelektualnej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pic>
        <p:nvPicPr>
          <p:cNvPr id="4" name="Obraz 3" descr="Obraz zawierający tekst&#10;&#10;Opis wygenerowany automatycznie">
            <a:extLst>
              <a:ext uri="{FF2B5EF4-FFF2-40B4-BE49-F238E27FC236}">
                <a16:creationId xmlns:a16="http://schemas.microsoft.com/office/drawing/2014/main" id="{164D8C5E-316E-B786-26DB-64D8A8BA2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812" y="2016073"/>
            <a:ext cx="6596375" cy="390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00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E55C-A374-3042-877E-41A2E632D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843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Czym jest własność intelektualna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81F2BCA8-FE49-D016-B25C-E4500BB6AE12}"/>
              </a:ext>
            </a:extLst>
          </p:cNvPr>
          <p:cNvGrpSpPr/>
          <p:nvPr/>
        </p:nvGrpSpPr>
        <p:grpSpPr>
          <a:xfrm>
            <a:off x="3847260" y="2788606"/>
            <a:ext cx="4497479" cy="564416"/>
            <a:chOff x="0" y="628338"/>
            <a:chExt cx="10543095" cy="397800"/>
          </a:xfrm>
        </p:grpSpPr>
        <p:sp>
          <p:nvSpPr>
            <p:cNvPr id="6" name="Prostokąt: zaokrąglone rogi 5">
              <a:extLst>
                <a:ext uri="{FF2B5EF4-FFF2-40B4-BE49-F238E27FC236}">
                  <a16:creationId xmlns:a16="http://schemas.microsoft.com/office/drawing/2014/main" id="{8A890322-0A77-EDCD-14F9-E78F459BC203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7" name="Prostokąt: zaokrąglone rogi 4">
              <a:extLst>
                <a:ext uri="{FF2B5EF4-FFF2-40B4-BE49-F238E27FC236}">
                  <a16:creationId xmlns:a16="http://schemas.microsoft.com/office/drawing/2014/main" id="{6126144D-CC53-FC3D-DDF5-62C24A9E499E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/>
              <a:r>
                <a:rPr lang="en-IE" sz="1400" dirty="0" err="1">
                  <a:cs typeface="Times New Roman" panose="02020603050405020304" pitchFamily="18" charset="0"/>
                </a:rPr>
                <a:t>Prawa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własności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przemysłowej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12B834B0-6D15-EC6F-DC8F-6F8F5F57FD05}"/>
              </a:ext>
            </a:extLst>
          </p:cNvPr>
          <p:cNvGrpSpPr/>
          <p:nvPr/>
        </p:nvGrpSpPr>
        <p:grpSpPr>
          <a:xfrm>
            <a:off x="3847260" y="3504100"/>
            <a:ext cx="4497479" cy="601829"/>
            <a:chOff x="0" y="1075098"/>
            <a:chExt cx="10543095" cy="397800"/>
          </a:xfrm>
        </p:grpSpPr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E08BC636-7EC2-8612-4FE2-FD907F7DD3F0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0" name="Prostokąt: zaokrąglone rogi 4">
              <a:extLst>
                <a:ext uri="{FF2B5EF4-FFF2-40B4-BE49-F238E27FC236}">
                  <a16:creationId xmlns:a16="http://schemas.microsoft.com/office/drawing/2014/main" id="{8D45E553-BDBB-9A90-ACBB-89405A087ACF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/>
              <a:r>
                <a:rPr lang="en-IE" sz="1400" dirty="0" err="1">
                  <a:cs typeface="Times New Roman" panose="02020603050405020304" pitchFamily="18" charset="0"/>
                </a:rPr>
                <a:t>Prawa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autorskie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E0906253-F2A1-1A1A-8FA9-B44229FF92BB}"/>
              </a:ext>
            </a:extLst>
          </p:cNvPr>
          <p:cNvGrpSpPr/>
          <p:nvPr/>
        </p:nvGrpSpPr>
        <p:grpSpPr>
          <a:xfrm>
            <a:off x="3847260" y="4248130"/>
            <a:ext cx="4497479" cy="601828"/>
            <a:chOff x="0" y="2862138"/>
            <a:chExt cx="10543095" cy="397800"/>
          </a:xfrm>
        </p:grpSpPr>
        <p:sp>
          <p:nvSpPr>
            <p:cNvPr id="12" name="Prostokąt: zaokrąglone rogi 11">
              <a:extLst>
                <a:ext uri="{FF2B5EF4-FFF2-40B4-BE49-F238E27FC236}">
                  <a16:creationId xmlns:a16="http://schemas.microsoft.com/office/drawing/2014/main" id="{B33DCD4C-939F-A44E-371F-7A138C6A0A4F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rostokąt: zaokrąglone rogi 4">
              <a:extLst>
                <a:ext uri="{FF2B5EF4-FFF2-40B4-BE49-F238E27FC236}">
                  <a16:creationId xmlns:a16="http://schemas.microsoft.com/office/drawing/2014/main" id="{2C59CB7D-4A59-A1F7-B3EE-946C885D93EF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/>
              <a:r>
                <a:rPr lang="en-IE" sz="1400" dirty="0" err="1">
                  <a:cs typeface="Times New Roman" panose="02020603050405020304" pitchFamily="18" charset="0"/>
                </a:rPr>
                <a:t>Strategie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handlowe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17270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90142-0303-EC48-9596-209F4422C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98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Patent</a:t>
            </a:r>
            <a:r>
              <a:rPr lang="pl-PL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E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97F3F-4F07-344A-B2B1-CC39EC3B9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93974"/>
            <a:ext cx="10515600" cy="48617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Ograniczone w czasie prawa właściciela </a:t>
            </a:r>
            <a:r>
              <a:rPr lang="pl-PL" sz="2000" dirty="0">
                <a:cs typeface="Times New Roman" panose="02020603050405020304" pitchFamily="18" charset="0"/>
              </a:rPr>
              <a:t>rozwiązania technicznego do wyłącznego korzystania z wynalazku lub wynalazków będących przedmiotem patentu w celach zawodowych lub zarobkowych na </a:t>
            </a:r>
            <a:r>
              <a:rPr lang="pl-PL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określonym obszarze</a:t>
            </a:r>
            <a:r>
              <a:rPr lang="pl-PL" sz="2000" dirty="0">
                <a:cs typeface="Times New Roman" panose="02020603050405020304" pitchFamily="18" charset="0"/>
              </a:rPr>
              <a:t>, pod warunkiem wniesienia opłat za co najmniej pierwszy okres ochrony od daty zgłoszenia.</a:t>
            </a:r>
          </a:p>
        </p:txBody>
      </p:sp>
    </p:spTree>
    <p:extLst>
      <p:ext uri="{BB962C8B-B14F-4D97-AF65-F5344CB8AC3E}">
        <p14:creationId xmlns:p14="http://schemas.microsoft.com/office/powerpoint/2010/main" val="942322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7525D-9289-2B4D-819A-F03D0814D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5334"/>
            <a:ext cx="10515600" cy="1602658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Znak towarowy</a:t>
            </a:r>
            <a:br>
              <a:rPr lang="pl-PL" sz="2400" b="1" dirty="0"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(ang. </a:t>
            </a:r>
            <a:r>
              <a:rPr lang="pl-PL" sz="2400" dirty="0" err="1">
                <a:cs typeface="Times New Roman" panose="02020603050405020304" pitchFamily="18" charset="0"/>
              </a:rPr>
              <a:t>trademark</a:t>
            </a:r>
            <a:r>
              <a:rPr lang="pl-PL" sz="2400" dirty="0">
                <a:cs typeface="Times New Roman" panose="02020603050405020304" pitchFamily="18" charset="0"/>
              </a:rPr>
              <a:t>) 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47E8E-A2E6-3248-A2A8-736100A5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7992"/>
            <a:ext cx="10515600" cy="4240008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pl-PL" sz="2000" b="1" u="sng" dirty="0">
                <a:cs typeface="Times New Roman" panose="02020603050405020304" pitchFamily="18" charset="0"/>
              </a:rPr>
              <a:t>Każde oznaczenie, które nadaje się do odróżnienia towarów jednego przedsiębiorcy od towarów innego przedsiębiorcy</a:t>
            </a:r>
            <a:r>
              <a:rPr lang="pl-PL" sz="2000" b="1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i jest możliwe do przedstawienia w rejestrze znaków towarowych w sposób pozwalający na ustalenie jednoznacznego i dokładnego przedmiotu udzielonej ochrony. </a:t>
            </a: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Znakiem towarowym może być  na przykład wyraz, rysunek, ornament, kompozycja kolorystyczna, forma przestrzenna, w tym forma towaru lub opakowania, a także melodia lub sygnał dźwiękowy. Potocznie na znak towarowy mówi się „znak handlowy”, „znak firmowy”, „firmowa nazwa” lub „logo”.</a:t>
            </a:r>
          </a:p>
        </p:txBody>
      </p:sp>
    </p:spTree>
    <p:extLst>
      <p:ext uri="{BB962C8B-B14F-4D97-AF65-F5344CB8AC3E}">
        <p14:creationId xmlns:p14="http://schemas.microsoft.com/office/powerpoint/2010/main" val="1410808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3721F-FC2B-3343-8A64-58CCB9FBC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80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Prawa twórców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F9FBF-C88E-794D-9532-374F9AC2C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939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Prawa twórców </a:t>
            </a:r>
            <a:r>
              <a:rPr lang="pl-PL" sz="2000" dirty="0">
                <a:cs typeface="Times New Roman" panose="02020603050405020304" pitchFamily="18" charset="0"/>
              </a:rPr>
              <a:t>oryginalnej pracy literackiej, naukowej lub artystycznej, np. poezji, artykułów, referatów, filmów, melodii czy rzeźb,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są chronione prawem autorskim</a:t>
            </a:r>
            <a:r>
              <a:rPr lang="pl-PL" sz="2000" dirty="0">
                <a:cs typeface="Times New Roman" panose="02020603050405020304" pitchFamily="18" charset="0"/>
              </a:rPr>
              <a:t>. Nikt poza twórcą nie ma prawa do ich upubliczniania ani zwielokrotniania.</a:t>
            </a:r>
          </a:p>
          <a:p>
            <a:pPr algn="just"/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W krajach wspólnoty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prawa autorskie chronią własność intelektualną 70 lat od śmierci autora</a:t>
            </a:r>
            <a:r>
              <a:rPr lang="pl-PL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lub 70 lat od śmierci ostatniego z autorów w przypadku utworu współautorskiego.</a:t>
            </a:r>
          </a:p>
        </p:txBody>
      </p:sp>
    </p:spTree>
    <p:extLst>
      <p:ext uri="{BB962C8B-B14F-4D97-AF65-F5344CB8AC3E}">
        <p14:creationId xmlns:p14="http://schemas.microsoft.com/office/powerpoint/2010/main" val="6472965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689BC-C25D-3C4C-A493-A9BDBF1BF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6762"/>
            <a:ext cx="10515600" cy="1727995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Ochrona tajemnicy przedsiębiorstwa 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90976-7D9D-2749-B307-E7823B2BA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628" y="2494757"/>
            <a:ext cx="8998744" cy="4351338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00000"/>
              </a:lnSpc>
              <a:spcAft>
                <a:spcPts val="1200"/>
              </a:spcAft>
              <a:buNone/>
            </a:pPr>
            <a:r>
              <a:rPr lang="pl-PL" sz="2000" dirty="0">
                <a:cs typeface="Times New Roman" panose="02020603050405020304" pitchFamily="18" charset="0"/>
              </a:rPr>
              <a:t>Cenne informacje na temat 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technologii</a:t>
            </a:r>
            <a:r>
              <a:rPr lang="pl-PL" sz="2000" dirty="0">
                <a:cs typeface="Times New Roman" panose="02020603050405020304" pitchFamily="18" charset="0"/>
              </a:rPr>
              <a:t> lub 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jakichkolwiek innych aspektów dotyczących działalności przedsiębiorstwa można chronić</a:t>
            </a:r>
            <a:r>
              <a:rPr lang="pl-PL" sz="2000" dirty="0">
                <a:cs typeface="Times New Roman" panose="02020603050405020304" pitchFamily="18" charset="0"/>
              </a:rPr>
              <a:t> jako tajemnicę przedsiębiorstwa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przy spełnieniu</a:t>
            </a:r>
            <a:r>
              <a:rPr lang="pl-PL" sz="2000" dirty="0">
                <a:cs typeface="Times New Roman" panose="02020603050405020304" pitchFamily="18" charset="0"/>
              </a:rPr>
              <a:t> następujących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warunków</a:t>
            </a:r>
            <a:r>
              <a:rPr lang="pl-PL" sz="2000" dirty="0">
                <a:cs typeface="Times New Roman" panose="02020603050405020304" pitchFamily="18" charset="0"/>
              </a:rPr>
              <a:t>:</a:t>
            </a:r>
          </a:p>
          <a:p>
            <a:pPr algn="just" fontAlgn="base">
              <a:lnSpc>
                <a:spcPct val="100000"/>
              </a:lnSpc>
            </a:pPr>
            <a:r>
              <a:rPr lang="pl-PL" sz="2000" dirty="0">
                <a:cs typeface="Times New Roman" panose="02020603050405020304" pitchFamily="18" charset="0"/>
              </a:rPr>
              <a:t>Informacje nie są znane powszechnie wśród ekspertów z danego sektora</a:t>
            </a:r>
          </a:p>
          <a:p>
            <a:pPr algn="just" fontAlgn="base">
              <a:lnSpc>
                <a:spcPct val="100000"/>
              </a:lnSpc>
            </a:pPr>
            <a:r>
              <a:rPr lang="pl-PL" sz="2000" dirty="0">
                <a:cs typeface="Times New Roman" panose="02020603050405020304" pitchFamily="18" charset="0"/>
              </a:rPr>
              <a:t>Informacje mają wartość handlową</a:t>
            </a:r>
          </a:p>
          <a:p>
            <a:pPr algn="just" fontAlgn="base">
              <a:lnSpc>
                <a:spcPct val="100000"/>
              </a:lnSpc>
            </a:pPr>
            <a:r>
              <a:rPr lang="pl-PL" sz="2000" dirty="0">
                <a:cs typeface="Times New Roman" panose="02020603050405020304" pitchFamily="18" charset="0"/>
              </a:rPr>
              <a:t>Podjęto działania, aby zapewnić poufność informacji</a:t>
            </a:r>
            <a:endParaRPr lang="en-IE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18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F511A-D8E1-F245-BF17-26858B014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1" y="10604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Ochrona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własności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intelektualnej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16314-AE07-614E-B4DE-91472CF3C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626517"/>
            <a:ext cx="10639425" cy="47767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Własność przemysłowa </a:t>
            </a:r>
            <a:r>
              <a:rPr lang="pl-PL" sz="2000" dirty="0">
                <a:cs typeface="Times New Roman" panose="02020603050405020304" pitchFamily="18" charset="0"/>
              </a:rPr>
              <a:t>to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nowa i posiadająca indywidualny charakter postać wytworu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lub jego części</a:t>
            </a:r>
            <a:r>
              <a:rPr lang="pl-PL" sz="2000" dirty="0">
                <a:cs typeface="Times New Roman" panose="02020603050405020304" pitchFamily="18" charset="0"/>
              </a:rPr>
              <a:t>, nadana mu w szczególności przez cechy linii, konturów, kształtów, kolorystykę, fakturę lub materiał wytworu oraz przez jego ornamentację. </a:t>
            </a:r>
          </a:p>
          <a:p>
            <a:pPr marL="0" indent="0" algn="just">
              <a:buNone/>
            </a:pP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Wytworem jest każdy przedmiot wytworzony w sposób przemysłowy lub rzemieślniczy, obejmujący w szczególności opakowanie, symbole graficzne oraz kroje pisma typograficznego, z wyłączeniem programów komputerowych (np. Kształt naczynia, meble, glazura, itp.). </a:t>
            </a:r>
          </a:p>
        </p:txBody>
      </p:sp>
    </p:spTree>
    <p:extLst>
      <p:ext uri="{BB962C8B-B14F-4D97-AF65-F5344CB8AC3E}">
        <p14:creationId xmlns:p14="http://schemas.microsoft.com/office/powerpoint/2010/main" val="23631448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08010-EA40-D34F-ACC6-49A20C998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145" y="2486027"/>
            <a:ext cx="10515600" cy="410289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Za wytwór uważa się także:</a:t>
            </a:r>
          </a:p>
          <a:p>
            <a:pPr algn="just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Przedmiot składający się z wielu wymienialnych części </a:t>
            </a:r>
            <a:r>
              <a:rPr lang="pl-PL" sz="2000" dirty="0">
                <a:cs typeface="Times New Roman" panose="02020603050405020304" pitchFamily="18" charset="0"/>
              </a:rPr>
              <a:t>składowych umożliwiających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jego rozłożenie i ponowne złożenie (wytwór złożony, np. Układanka)</a:t>
            </a:r>
          </a:p>
          <a:p>
            <a:pPr algn="just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Część składową</a:t>
            </a:r>
            <a:r>
              <a:rPr lang="pl-PL" sz="2000" dirty="0">
                <a:cs typeface="Times New Roman" panose="02020603050405020304" pitchFamily="18" charset="0"/>
              </a:rPr>
              <a:t>, jeżeli po jej włączeniu do wytworu złożonego,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pozostaje widoczna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 trakcie jego zwykłego używania </a:t>
            </a:r>
            <a:r>
              <a:rPr lang="pl-PL" sz="2000" dirty="0">
                <a:cs typeface="Times New Roman" panose="02020603050405020304" pitchFamily="18" charset="0"/>
              </a:rPr>
              <a:t>(nie dotyczy to na przykład naprawy wytworu)</a:t>
            </a:r>
          </a:p>
          <a:p>
            <a:pPr algn="just"/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Część składową, jeżeli może być przedmiotem samodzielnego obrotu </a:t>
            </a:r>
            <a:r>
              <a:rPr lang="pl-PL" sz="2000" dirty="0">
                <a:cs typeface="Times New Roman" panose="02020603050405020304" pitchFamily="18" charset="0"/>
              </a:rPr>
              <a:t>(np. lusterko samochodowe).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CF6547-2765-6226-B478-4FFF02005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1" y="10604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Ochrona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własności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intelektualnej</a:t>
            </a:r>
            <a:endParaRPr lang="en-IE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66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3245-2BDC-0948-B65E-0D6DB1C62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6184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pic>
        <p:nvPicPr>
          <p:cNvPr id="4" name="Obraz 3" descr="Obraz zawierający tekst&#10;&#10;Opis wygenerowany automatycznie">
            <a:extLst>
              <a:ext uri="{FF2B5EF4-FFF2-40B4-BE49-F238E27FC236}">
                <a16:creationId xmlns:a16="http://schemas.microsoft.com/office/drawing/2014/main" id="{2FD77804-B180-2184-4B8E-FCFFFD57E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193" y="1809749"/>
            <a:ext cx="7999613" cy="405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197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D9F0F-A0B9-3E4A-8181-E3F660AC1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11450"/>
            <a:ext cx="10515600" cy="28106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Ochrona wzoru przemysłowego nie obejmuje </a:t>
            </a:r>
            <a:r>
              <a:rPr lang="pl-PL" sz="2000" dirty="0">
                <a:cs typeface="Times New Roman" panose="02020603050405020304" pitchFamily="18" charset="0"/>
              </a:rPr>
              <a:t>cech wytworu:</a:t>
            </a:r>
          </a:p>
          <a:p>
            <a:pPr algn="just"/>
            <a:r>
              <a:rPr lang="pl-PL" sz="2000" dirty="0">
                <a:cs typeface="Times New Roman" panose="02020603050405020304" pitchFamily="18" charset="0"/>
              </a:rPr>
              <a:t>wynikających wyłącznie z jego funkcji technicznej (np. gwint nakrętki o indywidualnym kształcie);</a:t>
            </a:r>
          </a:p>
          <a:p>
            <a:pPr algn="just"/>
            <a:r>
              <a:rPr lang="pl-PL" sz="2000" dirty="0">
                <a:cs typeface="Times New Roman" panose="02020603050405020304" pitchFamily="18" charset="0"/>
              </a:rPr>
              <a:t>które muszą być odtworzone w dokładnej formie i wymiarach w celu umożliwienia mechanicznego połączenia go lub współdziałania z innym wytworem (np. mocowanie lusterka samochodowego).</a:t>
            </a:r>
          </a:p>
          <a:p>
            <a:endParaRPr lang="en-IE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F2CA0D4-B3C9-113B-D252-44BDE8153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1" y="10604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Ochrona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własności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intelektualnej</a:t>
            </a:r>
            <a:endParaRPr lang="en-IE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7952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22762-CC03-294E-B222-F6445FDA4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52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Udzielanie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licencji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73F32-8B17-2E4D-918F-BA1B1EF78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056" y="2678112"/>
            <a:ext cx="900588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Licencja</a:t>
            </a:r>
            <a:r>
              <a:rPr lang="pl-PL" sz="2000" dirty="0">
                <a:cs typeface="Times New Roman" panose="02020603050405020304" pitchFamily="18" charset="0"/>
              </a:rPr>
              <a:t> to dokument prawny bądź umowa, która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określa warunki korzystania z dobra niematerialnego</a:t>
            </a:r>
            <a:r>
              <a:rPr lang="pl-PL" sz="2000" dirty="0"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W prawie własności przemysłowej terminem tym określa się upoważnienie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do korzystania z cudzej własności przemysłowej, do której należą opatentowany wynalazek, chroniony wzór użytkowy, a także znak towarowy.</a:t>
            </a:r>
          </a:p>
        </p:txBody>
      </p:sp>
    </p:spTree>
    <p:extLst>
      <p:ext uri="{BB962C8B-B14F-4D97-AF65-F5344CB8AC3E}">
        <p14:creationId xmlns:p14="http://schemas.microsoft.com/office/powerpoint/2010/main" val="12362357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5816B-163D-DC46-9C6C-C803E1D53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668"/>
            <a:ext cx="10515600" cy="1562407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Udzielanie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licencji</a:t>
            </a:r>
            <a:r>
              <a:rPr lang="en-IE" sz="2400" b="1" dirty="0">
                <a:cs typeface="Times New Roman" panose="02020603050405020304" pitchFamily="18" charset="0"/>
              </a:rPr>
              <a:t> – </a:t>
            </a:r>
            <a:r>
              <a:rPr lang="en-IE" sz="2400" b="1" dirty="0" err="1">
                <a:cs typeface="Times New Roman" panose="02020603050405020304" pitchFamily="18" charset="0"/>
              </a:rPr>
              <a:t>najważniejsze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rodzaje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licencji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B0920-E1CA-9A42-8D79-0F7346F8B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3142"/>
            <a:ext cx="10515600" cy="4581065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Licencja pełna </a:t>
            </a:r>
            <a:r>
              <a:rPr lang="pl-PL" sz="1800" dirty="0">
                <a:cs typeface="Times New Roman" panose="02020603050405020304" pitchFamily="18" charset="0"/>
              </a:rPr>
              <a:t>- do umowy licencyjnej nie wprowadzono ograniczeń</a:t>
            </a:r>
          </a:p>
          <a:p>
            <a:pPr algn="just">
              <a:lnSpc>
                <a:spcPct val="110000"/>
              </a:lnSpc>
            </a:pP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Licencja ograniczona </a:t>
            </a:r>
            <a:r>
              <a:rPr lang="pl-PL" sz="1800" dirty="0">
                <a:cs typeface="Times New Roman" panose="02020603050405020304" pitchFamily="18" charset="0"/>
              </a:rPr>
              <a:t>- w umowie są zawarte ograniczenia dla licencjobiorcy, które dotyczą korzystania z wynalazku</a:t>
            </a:r>
          </a:p>
          <a:p>
            <a:pPr algn="just">
              <a:lnSpc>
                <a:spcPct val="110000"/>
              </a:lnSpc>
            </a:pP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Licencja niewyłączna </a:t>
            </a:r>
            <a:r>
              <a:rPr lang="pl-PL" sz="1800" dirty="0">
                <a:cs typeface="Times New Roman" panose="02020603050405020304" pitchFamily="18" charset="0"/>
              </a:rPr>
              <a:t>- jeśli umowa licencyjna nie zastrzega wyłączności korzystania </a:t>
            </a:r>
            <a:br>
              <a:rPr lang="pl-PL" sz="1800" dirty="0"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z wynalazku w określony sposób, udzielenie licencji jednej osobie nie wyklucza możliwości udzielenia licencji innym osobom</a:t>
            </a:r>
          </a:p>
          <a:p>
            <a:pPr algn="just">
              <a:lnSpc>
                <a:spcPct val="110000"/>
              </a:lnSpc>
            </a:pP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Licencja otwarta </a:t>
            </a:r>
            <a:r>
              <a:rPr lang="pl-PL" sz="1800" dirty="0">
                <a:cs typeface="Times New Roman" panose="02020603050405020304" pitchFamily="18" charset="0"/>
              </a:rPr>
              <a:t>- występuje wtedy, gdy posiadacz patentu złoży w urzędzie patentowym oświadczenie o gotowości udzielenia licencji na korzystanie z jego wynalazku. </a:t>
            </a:r>
          </a:p>
        </p:txBody>
      </p:sp>
    </p:spTree>
    <p:extLst>
      <p:ext uri="{BB962C8B-B14F-4D97-AF65-F5344CB8AC3E}">
        <p14:creationId xmlns:p14="http://schemas.microsoft.com/office/powerpoint/2010/main" val="2188708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34610-80B3-CF4A-9A06-9FC05C50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238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Franczyza</a:t>
            </a:r>
            <a:endParaRPr lang="en-IE" sz="32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10B69-CE88-A948-BF27-BF67CE12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04319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Franczyza</a:t>
            </a:r>
            <a:r>
              <a:rPr lang="pl-PL" sz="2000" dirty="0">
                <a:cs typeface="Times New Roman" panose="02020603050405020304" pitchFamily="18" charset="0"/>
              </a:rPr>
              <a:t> jest systemem sprzedaży towarów, usług albo technologii opartym na ścisłej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i nieustannej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współpracy pomiędzy niezależnymi prawnie i finansowo przedsiębiorstwami</a:t>
            </a:r>
            <a:r>
              <a:rPr lang="pl-PL" sz="2000" dirty="0">
                <a:cs typeface="Times New Roman" panose="02020603050405020304" pitchFamily="18" charset="0"/>
              </a:rPr>
              <a:t>, nazywanymi odpowiednio franczyzodawcą i franczyzobiorcą.</a:t>
            </a:r>
          </a:p>
        </p:txBody>
      </p:sp>
    </p:spTree>
    <p:extLst>
      <p:ext uri="{BB962C8B-B14F-4D97-AF65-F5344CB8AC3E}">
        <p14:creationId xmlns:p14="http://schemas.microsoft.com/office/powerpoint/2010/main" val="41235532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BB692-E188-AF4D-B234-F5955A325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596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cs typeface="Times New Roman" panose="02020603050405020304" pitchFamily="18" charset="0"/>
              </a:rPr>
              <a:t>Co obejmuje franczyza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03382-9829-D345-90D0-D4C34FEEB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474" y="2285206"/>
            <a:ext cx="8772527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800" dirty="0">
                <a:cs typeface="Times New Roman" panose="02020603050405020304" pitchFamily="18" charset="0"/>
              </a:rPr>
              <a:t>Podjęcie działalności na zasadzie franczyzy daje franczyzobiorcy </a:t>
            </a: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możliwość </a:t>
            </a:r>
            <a:b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lub obowiązek korzystania</a:t>
            </a:r>
            <a: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za odpowiednią gratyfikacją z: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nazwy franczyzodawcy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know-how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znaku towarowego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sposobu prowadzenia działalności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sposobu postępowania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pomocy handlowej i technicznej</a:t>
            </a:r>
          </a:p>
        </p:txBody>
      </p:sp>
    </p:spTree>
    <p:extLst>
      <p:ext uri="{BB962C8B-B14F-4D97-AF65-F5344CB8AC3E}">
        <p14:creationId xmlns:p14="http://schemas.microsoft.com/office/powerpoint/2010/main" val="5651710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0741E-0277-2E4E-8560-59D265329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736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Podstawowe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rodzaje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franczyzy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D7FD1D5D-C276-1814-515C-E299C6DB7310}"/>
              </a:ext>
            </a:extLst>
          </p:cNvPr>
          <p:cNvGrpSpPr/>
          <p:nvPr/>
        </p:nvGrpSpPr>
        <p:grpSpPr>
          <a:xfrm>
            <a:off x="2804692" y="2864584"/>
            <a:ext cx="6582615" cy="564416"/>
            <a:chOff x="0" y="628338"/>
            <a:chExt cx="10543095" cy="397800"/>
          </a:xfrm>
        </p:grpSpPr>
        <p:sp>
          <p:nvSpPr>
            <p:cNvPr id="6" name="Prostokąt: zaokrąglone rogi 5">
              <a:extLst>
                <a:ext uri="{FF2B5EF4-FFF2-40B4-BE49-F238E27FC236}">
                  <a16:creationId xmlns:a16="http://schemas.microsoft.com/office/drawing/2014/main" id="{275C1492-999A-95F8-8BD5-E676F9D4F1CC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7" name="Prostokąt: zaokrąglone rogi 4">
              <a:extLst>
                <a:ext uri="{FF2B5EF4-FFF2-40B4-BE49-F238E27FC236}">
                  <a16:creationId xmlns:a16="http://schemas.microsoft.com/office/drawing/2014/main" id="{C23D0B59-FFAE-37E2-FC3B-8E2AB185B227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just"/>
              <a:r>
                <a:rPr lang="en-IE" sz="1400" dirty="0">
                  <a:cs typeface="Times New Roman" panose="02020603050405020304" pitchFamily="18" charset="0"/>
                </a:rPr>
                <a:t>ze </a:t>
              </a:r>
              <a:r>
                <a:rPr lang="en-IE" sz="1400" dirty="0" err="1">
                  <a:cs typeface="Times New Roman" panose="02020603050405020304" pitchFamily="18" charset="0"/>
                </a:rPr>
                <a:t>względu</a:t>
              </a:r>
              <a:r>
                <a:rPr lang="en-IE" sz="1400" dirty="0">
                  <a:cs typeface="Times New Roman" panose="02020603050405020304" pitchFamily="18" charset="0"/>
                </a:rPr>
                <a:t> na </a:t>
              </a:r>
              <a:r>
                <a:rPr lang="en-IE" sz="1400" dirty="0" err="1">
                  <a:cs typeface="Times New Roman" panose="02020603050405020304" pitchFamily="18" charset="0"/>
                </a:rPr>
                <a:t>rodzaj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działalności</a:t>
              </a:r>
              <a:r>
                <a:rPr lang="en-IE" sz="1400" dirty="0">
                  <a:cs typeface="Times New Roman" panose="02020603050405020304" pitchFamily="18" charset="0"/>
                </a:rPr>
                <a:t>: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dystrybucyjna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i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usługowa</a:t>
              </a:r>
              <a:endParaRPr lang="en-IE" sz="1400" dirty="0">
                <a:solidFill>
                  <a:srgbClr val="C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1622E046-D929-1513-0A55-5483D79608EE}"/>
              </a:ext>
            </a:extLst>
          </p:cNvPr>
          <p:cNvGrpSpPr/>
          <p:nvPr/>
        </p:nvGrpSpPr>
        <p:grpSpPr>
          <a:xfrm>
            <a:off x="2804692" y="3580078"/>
            <a:ext cx="6582615" cy="601829"/>
            <a:chOff x="0" y="1075098"/>
            <a:chExt cx="10543095" cy="397800"/>
          </a:xfrm>
        </p:grpSpPr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BC63A09D-D686-CBDF-4074-E8C929ED0DB4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0" name="Prostokąt: zaokrąglone rogi 4">
              <a:extLst>
                <a:ext uri="{FF2B5EF4-FFF2-40B4-BE49-F238E27FC236}">
                  <a16:creationId xmlns:a16="http://schemas.microsoft.com/office/drawing/2014/main" id="{C459CB59-2390-B078-D74F-0F9D13025117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just"/>
              <a:r>
                <a:rPr lang="en-IE" sz="1400" dirty="0">
                  <a:cs typeface="Times New Roman" panose="02020603050405020304" pitchFamily="18" charset="0"/>
                </a:rPr>
                <a:t>ze </a:t>
              </a:r>
              <a:r>
                <a:rPr lang="en-IE" sz="1400" dirty="0" err="1">
                  <a:cs typeface="Times New Roman" panose="02020603050405020304" pitchFamily="18" charset="0"/>
                </a:rPr>
                <a:t>względu</a:t>
              </a:r>
              <a:r>
                <a:rPr lang="en-IE" sz="1400" dirty="0">
                  <a:cs typeface="Times New Roman" panose="02020603050405020304" pitchFamily="18" charset="0"/>
                </a:rPr>
                <a:t> na </a:t>
              </a:r>
              <a:r>
                <a:rPr lang="en-IE" sz="1400" dirty="0" err="1">
                  <a:cs typeface="Times New Roman" panose="02020603050405020304" pitchFamily="18" charset="0"/>
                </a:rPr>
                <a:t>rodzaj</a:t>
              </a:r>
              <a:r>
                <a:rPr lang="en-IE" sz="1400" dirty="0">
                  <a:cs typeface="Times New Roman" panose="02020603050405020304" pitchFamily="18" charset="0"/>
                </a:rPr>
                <a:t> know-how: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dystrybucji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produktu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i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koncepcji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działalności</a:t>
              </a:r>
              <a:endParaRPr lang="en-IE" sz="1400" dirty="0">
                <a:solidFill>
                  <a:srgbClr val="C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5C62DCBE-71FF-9CA1-D54F-F20580F81C1E}"/>
              </a:ext>
            </a:extLst>
          </p:cNvPr>
          <p:cNvGrpSpPr/>
          <p:nvPr/>
        </p:nvGrpSpPr>
        <p:grpSpPr>
          <a:xfrm>
            <a:off x="2804692" y="4324108"/>
            <a:ext cx="6582615" cy="601828"/>
            <a:chOff x="0" y="2862138"/>
            <a:chExt cx="10543095" cy="397800"/>
          </a:xfrm>
        </p:grpSpPr>
        <p:sp>
          <p:nvSpPr>
            <p:cNvPr id="12" name="Prostokąt: zaokrąglone rogi 11">
              <a:extLst>
                <a:ext uri="{FF2B5EF4-FFF2-40B4-BE49-F238E27FC236}">
                  <a16:creationId xmlns:a16="http://schemas.microsoft.com/office/drawing/2014/main" id="{3F94684B-6609-11E7-5E8A-F876BA19216D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rostokąt: zaokrąglone rogi 4">
              <a:extLst>
                <a:ext uri="{FF2B5EF4-FFF2-40B4-BE49-F238E27FC236}">
                  <a16:creationId xmlns:a16="http://schemas.microsoft.com/office/drawing/2014/main" id="{264C78E0-7255-033E-BEF7-A6AFCA4DF8E7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just"/>
              <a:r>
                <a:rPr lang="en-IE" sz="1400" dirty="0">
                  <a:cs typeface="Times New Roman" panose="02020603050405020304" pitchFamily="18" charset="0"/>
                </a:rPr>
                <a:t>ze </a:t>
              </a:r>
              <a:r>
                <a:rPr lang="en-IE" sz="1400" dirty="0" err="1">
                  <a:cs typeface="Times New Roman" panose="02020603050405020304" pitchFamily="18" charset="0"/>
                </a:rPr>
                <a:t>względu</a:t>
              </a:r>
              <a:r>
                <a:rPr lang="en-IE" sz="1400" dirty="0">
                  <a:cs typeface="Times New Roman" panose="02020603050405020304" pitchFamily="18" charset="0"/>
                </a:rPr>
                <a:t> na </a:t>
              </a:r>
              <a:r>
                <a:rPr lang="en-IE" sz="1400" dirty="0" err="1">
                  <a:cs typeface="Times New Roman" panose="02020603050405020304" pitchFamily="18" charset="0"/>
                </a:rPr>
                <a:t>organizację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systemu</a:t>
              </a:r>
              <a:r>
                <a:rPr lang="en-IE" sz="1400" dirty="0">
                  <a:cs typeface="Times New Roman" panose="02020603050405020304" pitchFamily="18" charset="0"/>
                </a:rPr>
                <a:t>: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bezpośrednia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,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wielokrotna</a:t>
              </a:r>
              <a:r>
                <a:rPr lang="en-IE" sz="1400" dirty="0">
                  <a:solidFill>
                    <a:srgbClr val="C00000"/>
                  </a:solidFill>
                  <a:cs typeface="Times New Roman" panose="02020603050405020304" pitchFamily="18" charset="0"/>
                </a:rPr>
                <a:t>, </a:t>
              </a:r>
              <a:r>
                <a:rPr lang="en-IE" sz="1400" dirty="0" err="1">
                  <a:solidFill>
                    <a:srgbClr val="C00000"/>
                  </a:solidFill>
                  <a:cs typeface="Times New Roman" panose="02020603050405020304" pitchFamily="18" charset="0"/>
                </a:rPr>
                <a:t>masterfranczyza</a:t>
              </a:r>
              <a:endParaRPr lang="en-IE" sz="1400" dirty="0">
                <a:solidFill>
                  <a:srgbClr val="C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66278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3884-5BBA-F247-B102-C4E2E087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09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Pakiet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franczyzowy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EE01-50C1-574A-82C0-41D1950AB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993" y="27900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0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Znak</a:t>
            </a:r>
            <a:r>
              <a:rPr lang="en-IE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towarowy</a:t>
            </a:r>
            <a:endParaRPr lang="en-IE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E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Know-how</a:t>
            </a:r>
          </a:p>
          <a:p>
            <a:pPr marL="0" indent="0">
              <a:buNone/>
            </a:pPr>
            <a:r>
              <a:rPr lang="en-IE" sz="20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Podręcznik</a:t>
            </a:r>
            <a:r>
              <a:rPr lang="en-IE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operacyjny</a:t>
            </a:r>
            <a:r>
              <a:rPr lang="en-IE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:</a:t>
            </a:r>
          </a:p>
          <a:p>
            <a:pPr marL="357188" lvl="1" indent="-357188">
              <a:buFont typeface="Wingdings" pitchFamily="2" charset="2"/>
              <a:buChar char="ü"/>
            </a:pPr>
            <a:r>
              <a:rPr lang="en-IE" sz="2000" dirty="0" err="1">
                <a:cs typeface="Times New Roman" panose="02020603050405020304" pitchFamily="18" charset="0"/>
              </a:rPr>
              <a:t>Usługi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świadczone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franczyzodawców</a:t>
            </a:r>
            <a:r>
              <a:rPr lang="en-IE" sz="2000" dirty="0">
                <a:cs typeface="Times New Roman" panose="02020603050405020304" pitchFamily="18" charset="0"/>
              </a:rPr>
              <a:t> na </a:t>
            </a:r>
            <a:r>
              <a:rPr lang="en-IE" sz="2000" dirty="0" err="1">
                <a:cs typeface="Times New Roman" panose="02020603050405020304" pitchFamily="18" charset="0"/>
              </a:rPr>
              <a:t>rzecz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franczyzobiorców</a:t>
            </a:r>
            <a:endParaRPr lang="en-IE" sz="2000" dirty="0">
              <a:cs typeface="Times New Roman" panose="02020603050405020304" pitchFamily="18" charset="0"/>
            </a:endParaRPr>
          </a:p>
          <a:p>
            <a:pPr marL="357188" lvl="1" indent="-357188">
              <a:buFont typeface="Wingdings" pitchFamily="2" charset="2"/>
              <a:buChar char="ü"/>
            </a:pPr>
            <a:r>
              <a:rPr lang="en-IE" sz="2000" dirty="0" err="1">
                <a:cs typeface="Times New Roman" panose="02020603050405020304" pitchFamily="18" charset="0"/>
              </a:rPr>
              <a:t>Opłaty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franczyzowe</a:t>
            </a:r>
            <a:endParaRPr lang="en-IE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951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17AE-C361-BA4F-A847-D9E2181DD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9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Franczyza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en-IE" sz="2400" b="1" dirty="0" err="1">
                <a:cs typeface="Times New Roman" panose="02020603050405020304" pitchFamily="18" charset="0"/>
              </a:rPr>
              <a:t>zalety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22C4FBCC-4102-604A-9931-D17A1D45DCD2}"/>
              </a:ext>
            </a:extLst>
          </p:cNvPr>
          <p:cNvGrpSpPr/>
          <p:nvPr/>
        </p:nvGrpSpPr>
        <p:grpSpPr>
          <a:xfrm>
            <a:off x="4059173" y="2411617"/>
            <a:ext cx="4479771" cy="353329"/>
            <a:chOff x="0" y="628338"/>
            <a:chExt cx="10543095" cy="397800"/>
          </a:xfrm>
        </p:grpSpPr>
        <p:sp>
          <p:nvSpPr>
            <p:cNvPr id="6" name="Prostokąt: zaokrąglone rogi 5">
              <a:extLst>
                <a:ext uri="{FF2B5EF4-FFF2-40B4-BE49-F238E27FC236}">
                  <a16:creationId xmlns:a16="http://schemas.microsoft.com/office/drawing/2014/main" id="{BCD2D645-24C2-ADE9-E046-06C7677544A2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7" name="Prostokąt: zaokrąglone rogi 4">
              <a:extLst>
                <a:ext uri="{FF2B5EF4-FFF2-40B4-BE49-F238E27FC236}">
                  <a16:creationId xmlns:a16="http://schemas.microsoft.com/office/drawing/2014/main" id="{050B93E9-1F78-DEFB-5DE9-DA7E0EE62224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Sprawdzony</a:t>
              </a:r>
              <a:r>
                <a:rPr lang="en-IE" sz="1400" dirty="0">
                  <a:cs typeface="Times New Roman" panose="02020603050405020304" pitchFamily="18" charset="0"/>
                </a:rPr>
                <a:t> system </a:t>
              </a:r>
              <a:r>
                <a:rPr lang="en-IE" sz="1400" dirty="0" err="1">
                  <a:cs typeface="Times New Roman" panose="02020603050405020304" pitchFamily="18" charset="0"/>
                </a:rPr>
                <a:t>biznesowy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D01D7177-79AD-2F43-8B27-D317B8D79DD0}"/>
              </a:ext>
            </a:extLst>
          </p:cNvPr>
          <p:cNvGrpSpPr/>
          <p:nvPr/>
        </p:nvGrpSpPr>
        <p:grpSpPr>
          <a:xfrm>
            <a:off x="4059174" y="2907084"/>
            <a:ext cx="4479771" cy="376750"/>
            <a:chOff x="0" y="1075098"/>
            <a:chExt cx="10543095" cy="397800"/>
          </a:xfrm>
        </p:grpSpPr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7C93D9EF-1083-AA89-D5DA-9980881C73AF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0" name="Prostokąt: zaokrąglone rogi 4">
              <a:extLst>
                <a:ext uri="{FF2B5EF4-FFF2-40B4-BE49-F238E27FC236}">
                  <a16:creationId xmlns:a16="http://schemas.microsoft.com/office/drawing/2014/main" id="{0A2D415A-8293-3E3E-C0D9-63BEFF4BE60D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Wykorzystanie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wiedzy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franczyzodawcy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2AC40671-D305-7C08-DD41-465DC6E26E05}"/>
              </a:ext>
            </a:extLst>
          </p:cNvPr>
          <p:cNvGrpSpPr/>
          <p:nvPr/>
        </p:nvGrpSpPr>
        <p:grpSpPr>
          <a:xfrm>
            <a:off x="4071299" y="3446055"/>
            <a:ext cx="4479771" cy="376749"/>
            <a:chOff x="0" y="2862138"/>
            <a:chExt cx="10543095" cy="397800"/>
          </a:xfrm>
        </p:grpSpPr>
        <p:sp>
          <p:nvSpPr>
            <p:cNvPr id="12" name="Prostokąt: zaokrąglone rogi 11">
              <a:extLst>
                <a:ext uri="{FF2B5EF4-FFF2-40B4-BE49-F238E27FC236}">
                  <a16:creationId xmlns:a16="http://schemas.microsoft.com/office/drawing/2014/main" id="{ACADAC80-4EBF-F2A7-DB77-25D590FC03C6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rostokąt: zaokrąglone rogi 4">
              <a:extLst>
                <a:ext uri="{FF2B5EF4-FFF2-40B4-BE49-F238E27FC236}">
                  <a16:creationId xmlns:a16="http://schemas.microsoft.com/office/drawing/2014/main" id="{AAD7874A-5ADB-FB24-49A1-1A6A9CDA7276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Wsparcie</a:t>
              </a:r>
              <a:r>
                <a:rPr lang="en-IE" sz="1400" dirty="0">
                  <a:cs typeface="Times New Roman" panose="02020603050405020304" pitchFamily="18" charset="0"/>
                </a:rPr>
                <a:t> ze </a:t>
              </a:r>
              <a:r>
                <a:rPr lang="en-IE" sz="1400" dirty="0" err="1">
                  <a:cs typeface="Times New Roman" panose="02020603050405020304" pitchFamily="18" charset="0"/>
                </a:rPr>
                <a:t>strony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franczyzodawcy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0B89A9F7-1F6A-5868-0D52-C993D22CF729}"/>
              </a:ext>
            </a:extLst>
          </p:cNvPr>
          <p:cNvGrpSpPr/>
          <p:nvPr/>
        </p:nvGrpSpPr>
        <p:grpSpPr>
          <a:xfrm>
            <a:off x="4071299" y="3964942"/>
            <a:ext cx="4479771" cy="353329"/>
            <a:chOff x="0" y="628338"/>
            <a:chExt cx="10543095" cy="397800"/>
          </a:xfrm>
        </p:grpSpPr>
        <p:sp>
          <p:nvSpPr>
            <p:cNvPr id="15" name="Prostokąt: zaokrąglone rogi 14">
              <a:extLst>
                <a:ext uri="{FF2B5EF4-FFF2-40B4-BE49-F238E27FC236}">
                  <a16:creationId xmlns:a16="http://schemas.microsoft.com/office/drawing/2014/main" id="{E7A74608-E18A-21D4-E5EA-AFD7F0BC5067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6" name="Prostokąt: zaokrąglone rogi 4">
              <a:extLst>
                <a:ext uri="{FF2B5EF4-FFF2-40B4-BE49-F238E27FC236}">
                  <a16:creationId xmlns:a16="http://schemas.microsoft.com/office/drawing/2014/main" id="{EC1FB8FB-628A-36BA-1938-F32D67B0E441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Minimalizacja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ryzyka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upa 16">
            <a:extLst>
              <a:ext uri="{FF2B5EF4-FFF2-40B4-BE49-F238E27FC236}">
                <a16:creationId xmlns:a16="http://schemas.microsoft.com/office/drawing/2014/main" id="{495A89C7-D2E2-A1D9-505C-0C18141DF71E}"/>
              </a:ext>
            </a:extLst>
          </p:cNvPr>
          <p:cNvGrpSpPr/>
          <p:nvPr/>
        </p:nvGrpSpPr>
        <p:grpSpPr>
          <a:xfrm>
            <a:off x="4083424" y="4478471"/>
            <a:ext cx="4479771" cy="376750"/>
            <a:chOff x="0" y="1075098"/>
            <a:chExt cx="10543095" cy="397800"/>
          </a:xfrm>
        </p:grpSpPr>
        <p:sp>
          <p:nvSpPr>
            <p:cNvPr id="18" name="Prostokąt: zaokrąglone rogi 17">
              <a:extLst>
                <a:ext uri="{FF2B5EF4-FFF2-40B4-BE49-F238E27FC236}">
                  <a16:creationId xmlns:a16="http://schemas.microsoft.com/office/drawing/2014/main" id="{E53CA92E-036A-EFB3-D530-6AB4AD45BA05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9" name="Prostokąt: zaokrąglone rogi 4">
              <a:extLst>
                <a:ext uri="{FF2B5EF4-FFF2-40B4-BE49-F238E27FC236}">
                  <a16:creationId xmlns:a16="http://schemas.microsoft.com/office/drawing/2014/main" id="{5F9839EC-AA2E-9735-9173-82D131654F3B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Zmniejszenie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kosztów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reklamy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DB4C479A-62E4-3814-77E6-AFBB571C24AE}"/>
              </a:ext>
            </a:extLst>
          </p:cNvPr>
          <p:cNvGrpSpPr/>
          <p:nvPr/>
        </p:nvGrpSpPr>
        <p:grpSpPr>
          <a:xfrm>
            <a:off x="4083424" y="5049668"/>
            <a:ext cx="4479771" cy="376749"/>
            <a:chOff x="0" y="2862138"/>
            <a:chExt cx="10543095" cy="397800"/>
          </a:xfrm>
        </p:grpSpPr>
        <p:sp>
          <p:nvSpPr>
            <p:cNvPr id="21" name="Prostokąt: zaokrąglone rogi 20">
              <a:extLst>
                <a:ext uri="{FF2B5EF4-FFF2-40B4-BE49-F238E27FC236}">
                  <a16:creationId xmlns:a16="http://schemas.microsoft.com/office/drawing/2014/main" id="{23B5CBDB-BF97-336D-C07C-1946D8AB1E0B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2" name="Prostokąt: zaokrąglone rogi 4">
              <a:extLst>
                <a:ext uri="{FF2B5EF4-FFF2-40B4-BE49-F238E27FC236}">
                  <a16:creationId xmlns:a16="http://schemas.microsoft.com/office/drawing/2014/main" id="{30FE94CD-494A-F459-66FF-C3C48DAA8C14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Gwarancja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systemu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dostaw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31335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E76ABA8-4CAD-4821-A02A-EFDFB7F81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29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Franczyza</a:t>
            </a:r>
            <a:r>
              <a:rPr lang="en-IE" sz="2400" b="1" dirty="0">
                <a:cs typeface="Times New Roman" panose="02020603050405020304" pitchFamily="18" charset="0"/>
              </a:rPr>
              <a:t> - </a:t>
            </a:r>
            <a:r>
              <a:rPr lang="pl-PL" sz="2400" b="1" dirty="0">
                <a:cs typeface="Times New Roman" panose="02020603050405020304" pitchFamily="18" charset="0"/>
              </a:rPr>
              <a:t>wady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0E8A4FA7-257E-9647-1A63-D10FFC6DF385}"/>
              </a:ext>
            </a:extLst>
          </p:cNvPr>
          <p:cNvGrpSpPr/>
          <p:nvPr/>
        </p:nvGrpSpPr>
        <p:grpSpPr>
          <a:xfrm>
            <a:off x="4059173" y="2411617"/>
            <a:ext cx="4479771" cy="353329"/>
            <a:chOff x="0" y="628338"/>
            <a:chExt cx="10543095" cy="397800"/>
          </a:xfrm>
        </p:grpSpPr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15FC2F5C-8016-12B8-E988-6F231D606198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0" name="Prostokąt: zaokrąglone rogi 4">
              <a:extLst>
                <a:ext uri="{FF2B5EF4-FFF2-40B4-BE49-F238E27FC236}">
                  <a16:creationId xmlns:a16="http://schemas.microsoft.com/office/drawing/2014/main" id="{D65212C6-DBD7-7521-7257-7B391AA659EA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Kontrola</a:t>
              </a:r>
              <a:r>
                <a:rPr lang="en-IE" sz="1400" dirty="0">
                  <a:cs typeface="Times New Roman" panose="02020603050405020304" pitchFamily="18" charset="0"/>
                </a:rPr>
                <a:t> ze </a:t>
              </a:r>
              <a:r>
                <a:rPr lang="en-IE" sz="1400" dirty="0" err="1">
                  <a:cs typeface="Times New Roman" panose="02020603050405020304" pitchFamily="18" charset="0"/>
                </a:rPr>
                <a:t>strony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franczyzodawcy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61A50427-8923-BA8D-225B-36A49AB25426}"/>
              </a:ext>
            </a:extLst>
          </p:cNvPr>
          <p:cNvGrpSpPr/>
          <p:nvPr/>
        </p:nvGrpSpPr>
        <p:grpSpPr>
          <a:xfrm>
            <a:off x="4059174" y="2907084"/>
            <a:ext cx="4479771" cy="376750"/>
            <a:chOff x="0" y="1075098"/>
            <a:chExt cx="10543095" cy="397800"/>
          </a:xfrm>
        </p:grpSpPr>
        <p:sp>
          <p:nvSpPr>
            <p:cNvPr id="12" name="Prostokąt: zaokrąglone rogi 11">
              <a:extLst>
                <a:ext uri="{FF2B5EF4-FFF2-40B4-BE49-F238E27FC236}">
                  <a16:creationId xmlns:a16="http://schemas.microsoft.com/office/drawing/2014/main" id="{6A86D970-5509-BEFA-CDF6-83738A3194C8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rostokąt: zaokrąglone rogi 4">
              <a:extLst>
                <a:ext uri="{FF2B5EF4-FFF2-40B4-BE49-F238E27FC236}">
                  <a16:creationId xmlns:a16="http://schemas.microsoft.com/office/drawing/2014/main" id="{47056E3F-B9DC-F049-DB44-E683EF1D514B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Opłaty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7F309B50-4C12-3312-94A4-B6DBFEFE3857}"/>
              </a:ext>
            </a:extLst>
          </p:cNvPr>
          <p:cNvGrpSpPr/>
          <p:nvPr/>
        </p:nvGrpSpPr>
        <p:grpSpPr>
          <a:xfrm>
            <a:off x="4071299" y="3446055"/>
            <a:ext cx="4479771" cy="376749"/>
            <a:chOff x="0" y="2862138"/>
            <a:chExt cx="10543095" cy="397800"/>
          </a:xfrm>
        </p:grpSpPr>
        <p:sp>
          <p:nvSpPr>
            <p:cNvPr id="15" name="Prostokąt: zaokrąglone rogi 14">
              <a:extLst>
                <a:ext uri="{FF2B5EF4-FFF2-40B4-BE49-F238E27FC236}">
                  <a16:creationId xmlns:a16="http://schemas.microsoft.com/office/drawing/2014/main" id="{95DBCF94-15AB-252E-3636-E236F26B5A66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6" name="Prostokąt: zaokrąglone rogi 4">
              <a:extLst>
                <a:ext uri="{FF2B5EF4-FFF2-40B4-BE49-F238E27FC236}">
                  <a16:creationId xmlns:a16="http://schemas.microsoft.com/office/drawing/2014/main" id="{340EA33D-A4CB-B593-0AC4-BA079BFF15A7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Brak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mozliwości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kształtowania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własnej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marki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upa 16">
            <a:extLst>
              <a:ext uri="{FF2B5EF4-FFF2-40B4-BE49-F238E27FC236}">
                <a16:creationId xmlns:a16="http://schemas.microsoft.com/office/drawing/2014/main" id="{30FE1531-8455-DAB5-5BF1-EA7D8183BB29}"/>
              </a:ext>
            </a:extLst>
          </p:cNvPr>
          <p:cNvGrpSpPr/>
          <p:nvPr/>
        </p:nvGrpSpPr>
        <p:grpSpPr>
          <a:xfrm>
            <a:off x="4071299" y="3964942"/>
            <a:ext cx="4479771" cy="353329"/>
            <a:chOff x="0" y="628338"/>
            <a:chExt cx="10543095" cy="397800"/>
          </a:xfrm>
        </p:grpSpPr>
        <p:sp>
          <p:nvSpPr>
            <p:cNvPr id="18" name="Prostokąt: zaokrąglone rogi 17">
              <a:extLst>
                <a:ext uri="{FF2B5EF4-FFF2-40B4-BE49-F238E27FC236}">
                  <a16:creationId xmlns:a16="http://schemas.microsoft.com/office/drawing/2014/main" id="{70DFF039-1F2D-FA3A-08DB-4C6D503109FA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9" name="Prostokąt: zaokrąglone rogi 4">
              <a:extLst>
                <a:ext uri="{FF2B5EF4-FFF2-40B4-BE49-F238E27FC236}">
                  <a16:creationId xmlns:a16="http://schemas.microsoft.com/office/drawing/2014/main" id="{3CEE0E62-79AD-E9B9-9D61-7DAC242F4E03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Mozliwość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nieprzedłużenia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umowy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39CD3EB8-E9D5-BFED-C317-26B20C8B5AA5}"/>
              </a:ext>
            </a:extLst>
          </p:cNvPr>
          <p:cNvGrpSpPr/>
          <p:nvPr/>
        </p:nvGrpSpPr>
        <p:grpSpPr>
          <a:xfrm>
            <a:off x="4083424" y="4478471"/>
            <a:ext cx="4479771" cy="376750"/>
            <a:chOff x="0" y="1075098"/>
            <a:chExt cx="10543095" cy="397800"/>
          </a:xfrm>
        </p:grpSpPr>
        <p:sp>
          <p:nvSpPr>
            <p:cNvPr id="21" name="Prostokąt: zaokrąglone rogi 20">
              <a:extLst>
                <a:ext uri="{FF2B5EF4-FFF2-40B4-BE49-F238E27FC236}">
                  <a16:creationId xmlns:a16="http://schemas.microsoft.com/office/drawing/2014/main" id="{A749751B-3C1E-EF2E-9EDD-E0B6135ADF20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2" name="Prostokąt: zaokrąglone rogi 4">
              <a:extLst>
                <a:ext uri="{FF2B5EF4-FFF2-40B4-BE49-F238E27FC236}">
                  <a16:creationId xmlns:a16="http://schemas.microsoft.com/office/drawing/2014/main" id="{736BC8ED-7597-A8EF-BFDE-6025697D522F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r>
                <a:rPr lang="en-IE" sz="1400" dirty="0" err="1">
                  <a:cs typeface="Times New Roman" panose="02020603050405020304" pitchFamily="18" charset="0"/>
                </a:rPr>
                <a:t>Pomyłki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biznesowe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franczyzodawcy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38635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AB69-460C-AB4D-80B2-314697A05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31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Licencja</a:t>
            </a:r>
            <a:r>
              <a:rPr lang="en-IE" sz="2400" b="1" dirty="0">
                <a:cs typeface="Times New Roman" panose="02020603050405020304" pitchFamily="18" charset="0"/>
              </a:rPr>
              <a:t> vs </a:t>
            </a:r>
            <a:r>
              <a:rPr lang="en-IE" sz="2400" b="1" dirty="0" err="1">
                <a:cs typeface="Times New Roman" panose="02020603050405020304" pitchFamily="18" charset="0"/>
              </a:rPr>
              <a:t>franczyza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C938ADC-33D7-314D-BBAD-2DE60C56B3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19566"/>
              </p:ext>
            </p:extLst>
          </p:nvPr>
        </p:nvGraphicFramePr>
        <p:xfrm>
          <a:off x="912000" y="2786380"/>
          <a:ext cx="10368000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84000">
                  <a:extLst>
                    <a:ext uri="{9D8B030D-6E8A-4147-A177-3AD203B41FA5}">
                      <a16:colId xmlns:a16="http://schemas.microsoft.com/office/drawing/2014/main" val="3494414812"/>
                    </a:ext>
                  </a:extLst>
                </a:gridCol>
                <a:gridCol w="5184000">
                  <a:extLst>
                    <a:ext uri="{9D8B030D-6E8A-4147-A177-3AD203B41FA5}">
                      <a16:colId xmlns:a16="http://schemas.microsoft.com/office/drawing/2014/main" val="2929560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err="1">
                          <a:solidFill>
                            <a:schemeClr val="bg1"/>
                          </a:solidFill>
                        </a:rPr>
                        <a:t>Franczyza</a:t>
                      </a:r>
                      <a:endParaRPr lang="en-IE" sz="2000" b="1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err="1">
                          <a:solidFill>
                            <a:schemeClr val="bg1"/>
                          </a:solidFill>
                        </a:rPr>
                        <a:t>Licencja</a:t>
                      </a:r>
                      <a:endParaRPr lang="en-IE" sz="2000" b="1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21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Przedsiębiorca</a:t>
                      </a:r>
                      <a:r>
                        <a:rPr lang="en-IE" sz="1800" dirty="0"/>
                        <a:t> w </a:t>
                      </a:r>
                      <a:r>
                        <a:rPr lang="en-IE" sz="1800" dirty="0" err="1"/>
                        <a:t>dużym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stopniu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zależny</a:t>
                      </a:r>
                      <a:r>
                        <a:rPr lang="en-IE" sz="1800" dirty="0"/>
                        <a:t> </a:t>
                      </a:r>
                      <a:br>
                        <a:rPr lang="pl-PL" sz="1800" dirty="0"/>
                      </a:br>
                      <a:r>
                        <a:rPr lang="en-IE" sz="1800" dirty="0"/>
                        <a:t>od </a:t>
                      </a:r>
                      <a:r>
                        <a:rPr lang="en-IE" sz="1800" dirty="0" err="1"/>
                        <a:t>franczyzodawcy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i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przez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niego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kontrolowany</a:t>
                      </a:r>
                      <a:endParaRPr lang="en-IE" sz="1800" dirty="0"/>
                    </a:p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Przedsiębiorca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otrzymuje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wsparcie</a:t>
                      </a:r>
                      <a:r>
                        <a:rPr lang="en-IE" sz="1800" dirty="0"/>
                        <a:t> od </a:t>
                      </a:r>
                      <a:r>
                        <a:rPr lang="en-IE" sz="1800" dirty="0" err="1"/>
                        <a:t>franczyzodawcy</a:t>
                      </a:r>
                      <a:endParaRPr lang="en-IE" sz="1800" dirty="0"/>
                    </a:p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Konieczność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uiszczenia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wielu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opłat</a:t>
                      </a:r>
                      <a:endParaRPr lang="en-IE" sz="18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Przedsiębiorca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kompletnie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niezależny</a:t>
                      </a:r>
                      <a:r>
                        <a:rPr lang="pl-PL" sz="1800" dirty="0"/>
                        <a:t> </a:t>
                      </a:r>
                      <a:br>
                        <a:rPr lang="pl-PL" sz="1800" dirty="0"/>
                      </a:br>
                      <a:r>
                        <a:rPr lang="en-IE" sz="1800" dirty="0"/>
                        <a:t>od </a:t>
                      </a:r>
                      <a:r>
                        <a:rPr lang="en-IE" sz="1800" dirty="0" err="1"/>
                        <a:t>licencjodawcy</a:t>
                      </a:r>
                      <a:endParaRPr lang="en-IE" sz="1800" dirty="0"/>
                    </a:p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Przedsiębiorca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nie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otrzymuje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żadnego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wsparcia</a:t>
                      </a:r>
                      <a:r>
                        <a:rPr lang="en-IE" sz="1800" dirty="0"/>
                        <a:t> od </a:t>
                      </a:r>
                      <a:r>
                        <a:rPr lang="en-IE" sz="1800" dirty="0" err="1"/>
                        <a:t>licencjodawcy</a:t>
                      </a:r>
                      <a:endParaRPr lang="en-IE" sz="1800" dirty="0"/>
                    </a:p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E" sz="1800" dirty="0" err="1"/>
                        <a:t>Opłata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wyłącznie</a:t>
                      </a:r>
                      <a:r>
                        <a:rPr lang="en-IE" sz="1800" dirty="0"/>
                        <a:t> za </a:t>
                      </a:r>
                      <a:r>
                        <a:rPr lang="en-IE" sz="1800" dirty="0" err="1"/>
                        <a:t>udzieloną</a:t>
                      </a:r>
                      <a:r>
                        <a:rPr lang="en-IE" sz="1800" dirty="0"/>
                        <a:t> </a:t>
                      </a:r>
                      <a:r>
                        <a:rPr lang="en-IE" sz="1800" dirty="0" err="1"/>
                        <a:t>licencję</a:t>
                      </a:r>
                      <a:endParaRPr lang="en-IE" sz="18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5084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37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6FD3FC9-EB7B-CD4B-8635-A0A5707C0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487" y="2547313"/>
            <a:ext cx="10487025" cy="2941320"/>
          </a:xfrm>
        </p:spPr>
        <p:txBody>
          <a:bodyPr>
            <a:normAutofit/>
          </a:bodyPr>
          <a:lstStyle/>
          <a:p>
            <a:pPr algn="just"/>
            <a:r>
              <a:rPr lang="en-IE" sz="1800" dirty="0" err="1">
                <a:cs typeface="Times New Roman" panose="02020603050405020304" pitchFamily="18" charset="0"/>
              </a:rPr>
              <a:t>Należy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bezwzględnie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pamiętać</a:t>
            </a:r>
            <a:r>
              <a:rPr lang="en-IE" sz="1800" dirty="0">
                <a:cs typeface="Times New Roman" panose="02020603050405020304" pitchFamily="18" charset="0"/>
              </a:rPr>
              <a:t>, </a:t>
            </a:r>
            <a:r>
              <a:rPr lang="en-IE" sz="1800" dirty="0" err="1">
                <a:cs typeface="Times New Roman" panose="02020603050405020304" pitchFamily="18" charset="0"/>
              </a:rPr>
              <a:t>że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każda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umowa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musi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jasno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i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precezyjnie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określać</a:t>
            </a:r>
            <a:r>
              <a:rPr lang="en-IE" sz="1800" b="1" dirty="0">
                <a:cs typeface="Times New Roman" panose="02020603050405020304" pitchFamily="18" charset="0"/>
              </a:rPr>
              <a:t> </a:t>
            </a:r>
            <a:r>
              <a:rPr lang="en-IE" sz="1800" b="1" dirty="0" err="1">
                <a:cs typeface="Times New Roman" panose="02020603050405020304" pitchFamily="18" charset="0"/>
              </a:rPr>
              <a:t>przynajmniej</a:t>
            </a:r>
            <a:r>
              <a:rPr lang="en-IE" sz="1800" b="1" dirty="0">
                <a:cs typeface="Times New Roman" panose="02020603050405020304" pitchFamily="18" charset="0"/>
              </a:rPr>
              <a:t>:</a:t>
            </a:r>
            <a:br>
              <a:rPr lang="en-IE" sz="1800" b="1" dirty="0">
                <a:cs typeface="Times New Roman" panose="02020603050405020304" pitchFamily="18" charset="0"/>
              </a:rPr>
            </a:br>
            <a:endParaRPr lang="pl-PL" sz="1800" dirty="0">
              <a:solidFill>
                <a:srgbClr val="B01E28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p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rzedmiot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umowy</a:t>
            </a:r>
            <a:endParaRPr lang="en-IE" sz="1800" dirty="0">
              <a:solidFill>
                <a:srgbClr val="B01E28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pl-PL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t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ermin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realizacji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umowy</a:t>
            </a:r>
            <a:endParaRPr lang="pl-PL" sz="1800" dirty="0">
              <a:solidFill>
                <a:srgbClr val="B01E28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pl-PL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c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zas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obowiązywania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umowy</a:t>
            </a:r>
            <a:endParaRPr lang="en-IE" sz="1800" dirty="0">
              <a:solidFill>
                <a:srgbClr val="B01E28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pl-PL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w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ynagrodzenie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za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realizację</a:t>
            </a:r>
            <a:r>
              <a:rPr lang="en-IE" sz="18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umowy</a:t>
            </a:r>
            <a:endParaRPr lang="en-IE" sz="1800" dirty="0">
              <a:solidFill>
                <a:srgbClr val="B01E28"/>
              </a:solidFill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5F3D92-ADA1-D84C-992F-C1BB9DEE1720}"/>
              </a:ext>
            </a:extLst>
          </p:cNvPr>
          <p:cNvSpPr txBox="1"/>
          <p:nvPr/>
        </p:nvSpPr>
        <p:spPr>
          <a:xfrm>
            <a:off x="987287" y="1369367"/>
            <a:ext cx="10217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latin typeface="+mj-lt"/>
                <a:cs typeface="Times New Roman" panose="02020603050405020304" pitchFamily="18" charset="0"/>
              </a:rPr>
              <a:t>Podstawowe elementy umowy handlowej</a:t>
            </a:r>
            <a:endParaRPr lang="en-IE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70116-9F20-1544-93BE-4A1816232875}"/>
              </a:ext>
            </a:extLst>
          </p:cNvPr>
          <p:cNvSpPr/>
          <p:nvPr/>
        </p:nvSpPr>
        <p:spPr>
          <a:xfrm>
            <a:off x="7236620" y="2841755"/>
            <a:ext cx="2914650" cy="264687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B01E28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221854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697D9-6F3F-8641-A2D7-E79D3BB2C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3018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Zdecydujcie, czy podane firmy współpracują najczęściej na zasadzie franczyzy, czy licencji?</a:t>
            </a:r>
          </a:p>
          <a:p>
            <a:pPr marL="0" indent="0">
              <a:buNone/>
            </a:pPr>
            <a:endParaRPr lang="pl-PL" sz="2000" dirty="0"/>
          </a:p>
          <a:p>
            <a:pPr marL="0" indent="0" algn="ctr" fontAlgn="base">
              <a:buNone/>
            </a:pPr>
            <a:r>
              <a:rPr lang="pl-PL" sz="2000" b="1" dirty="0">
                <a:hlinkClick r:id="rId2"/>
              </a:rPr>
              <a:t>https://wordwall.net/resource/32104931</a:t>
            </a:r>
            <a:endParaRPr lang="pl-PL" sz="2000" b="1" dirty="0"/>
          </a:p>
          <a:p>
            <a:pPr marL="0" indent="0" algn="ctr" fontAlgn="base">
              <a:buNone/>
            </a:pPr>
            <a:endParaRPr lang="pl-PL" sz="2000" b="1" dirty="0"/>
          </a:p>
          <a:p>
            <a:pPr marL="0" indent="0" algn="ctr" fontAlgn="base">
              <a:buNone/>
            </a:pPr>
            <a:endParaRPr lang="en-IE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577B6B-E192-FF43-9A5E-C654A35B6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719" y="4052572"/>
            <a:ext cx="1706562" cy="170656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DC508A3-367F-55E8-7C3E-1DD4B3603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31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Licencja</a:t>
            </a:r>
            <a:r>
              <a:rPr lang="en-IE" sz="2400" b="1" dirty="0">
                <a:cs typeface="Times New Roman" panose="02020603050405020304" pitchFamily="18" charset="0"/>
              </a:rPr>
              <a:t> vs </a:t>
            </a:r>
            <a:r>
              <a:rPr lang="en-IE" sz="2400" b="1" dirty="0" err="1">
                <a:cs typeface="Times New Roman" panose="02020603050405020304" pitchFamily="18" charset="0"/>
              </a:rPr>
              <a:t>franczyza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2450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D6ED5-5310-804E-965C-5E6603743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95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Zakaz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konkurencji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B1186-7B94-9E48-9D47-5EF404D4B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5388" y="321151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Porozumienie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wertykalne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= </a:t>
            </a:r>
            <a:r>
              <a:rPr lang="en-IE" sz="2000" dirty="0" err="1">
                <a:cs typeface="Times New Roman" panose="02020603050405020304" pitchFamily="18" charset="0"/>
              </a:rPr>
              <a:t>przedsiębiorcy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działają</a:t>
            </a:r>
            <a:r>
              <a:rPr lang="en-IE" sz="2000" dirty="0">
                <a:cs typeface="Times New Roman" panose="02020603050405020304" pitchFamily="18" charset="0"/>
              </a:rPr>
              <a:t> na </a:t>
            </a:r>
            <a:r>
              <a:rPr lang="en-IE" sz="2000" dirty="0" err="1">
                <a:cs typeface="Times New Roman" panose="02020603050405020304" pitchFamily="18" charset="0"/>
              </a:rPr>
              <a:t>różnych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szczeblach</a:t>
            </a:r>
            <a:endParaRPr lang="pl-PL" sz="2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sz="2000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Porozumienie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horyzontalne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= </a:t>
            </a:r>
            <a:r>
              <a:rPr lang="en-IE" sz="2000" dirty="0" err="1">
                <a:cs typeface="Times New Roman" panose="02020603050405020304" pitchFamily="18" charset="0"/>
              </a:rPr>
              <a:t>porzumienie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między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bezpośrednimi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konkurentami</a:t>
            </a:r>
            <a:endParaRPr lang="en-IE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1670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F1F63-9776-C14B-B631-01F6E986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67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Porozumienia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zakazane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790DA-F03D-D246-B2A5-A80384410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4656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We wspólnocie zakazane są takie porozumienia, których celem lub skutkiem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jest wyeliminowanie, ograniczenie lub naruszenie konkurencji. W przypadku, gdy chociaż jeden z tych czynników, to jest cel lub skutek, miałby charakter </a:t>
            </a:r>
            <a:r>
              <a:rPr lang="pl-PL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antykonkurencyjny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, </a:t>
            </a:r>
            <a:b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taki przymiot obejmie całe porozumienie.</a:t>
            </a:r>
          </a:p>
          <a:p>
            <a:pPr marL="0" indent="0" algn="just">
              <a:buNone/>
            </a:pPr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887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4E7F7-8D33-BD46-96C1-D1EA093F2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5051"/>
            <a:ext cx="10515600" cy="539591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Niedozwolone jest stosowanie w umowach klauzul, które mogą ograniczać konkurencję </a:t>
            </a:r>
            <a:br>
              <a:rPr lang="pl-PL" sz="18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w zakresie:</a:t>
            </a:r>
          </a:p>
          <a:p>
            <a:pPr marL="357188" lvl="1" indent="-357188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pl-PL" sz="1800" dirty="0">
                <a:cs typeface="Times New Roman" panose="02020603050405020304" pitchFamily="18" charset="0"/>
              </a:rPr>
              <a:t>ograniczenia nabywcy do ustalania ceny odsprzedaży</a:t>
            </a:r>
          </a:p>
          <a:p>
            <a:pPr marL="357188" lvl="1" indent="-357188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pl-PL" sz="1800" dirty="0">
                <a:cs typeface="Times New Roman" panose="02020603050405020304" pitchFamily="18" charset="0"/>
              </a:rPr>
              <a:t>ograniczenia terytorialne lub kręgu klientów, na którym lub którym nabywca może sprzedawać towary lub usługi objęte porozumieniem</a:t>
            </a:r>
          </a:p>
          <a:p>
            <a:pPr marL="357188" lvl="1" indent="-357188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pl-PL" sz="1800" dirty="0">
                <a:cs typeface="Times New Roman" panose="02020603050405020304" pitchFamily="18" charset="0"/>
              </a:rPr>
              <a:t>ograniczenia dotyczące aktywnej lub pasywnej sprzedaży dystrybutorom detalicznym</a:t>
            </a:r>
          </a:p>
          <a:p>
            <a:pPr marL="357188" lvl="1" indent="-357188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pl-PL" sz="1800" dirty="0">
                <a:cs typeface="Times New Roman" panose="02020603050405020304" pitchFamily="18" charset="0"/>
              </a:rPr>
              <a:t>ograniczenia dystrybutorów w zakresie wzajemnych dostaw</a:t>
            </a:r>
          </a:p>
          <a:p>
            <a:pPr marL="357188" lvl="1" indent="-357188" algn="just">
              <a:lnSpc>
                <a:spcPct val="100000"/>
              </a:lnSpc>
              <a:buFont typeface="Wingdings" pitchFamily="2" charset="2"/>
              <a:buChar char="Ø"/>
            </a:pPr>
            <a:r>
              <a:rPr lang="pl-PL" sz="1800" dirty="0">
                <a:cs typeface="Times New Roman" panose="02020603050405020304" pitchFamily="18" charset="0"/>
              </a:rPr>
              <a:t>ograniczenia uzgodnione między dostawcą komponentów a nabywcą, który je wykorzystuje, prawa dostawcy do sprzedaży komponentów jako części zamiennych użytkownikom ostatecznym, zakładom naprawczym lub innym usługodawcom, którym nabywca nie powierzył napraw </a:t>
            </a:r>
            <a:br>
              <a:rPr lang="pl-PL" sz="1800" dirty="0"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lub serwisowania swoim towarów</a:t>
            </a:r>
          </a:p>
          <a:p>
            <a:pPr>
              <a:lnSpc>
                <a:spcPct val="100000"/>
              </a:lnSpc>
            </a:pPr>
            <a:endParaRPr lang="en-IE" sz="2000" dirty="0"/>
          </a:p>
          <a:p>
            <a:pPr>
              <a:lnSpc>
                <a:spcPct val="100000"/>
              </a:lnSpc>
            </a:pPr>
            <a:endParaRPr lang="en-IE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1F550A-0E24-0FFD-D556-30C721251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94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Porozumienia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zakazane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927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BFAC1-6587-A442-8B4C-6BB758739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505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sz="2000" u="sng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Klauzule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nie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podlegające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przywilejowi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wyłączenia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:</a:t>
            </a:r>
          </a:p>
          <a:p>
            <a:pPr marL="179388" lvl="1" indent="-179388" algn="just"/>
            <a:r>
              <a:rPr lang="pl-PL" sz="2000" dirty="0">
                <a:cs typeface="Times New Roman" panose="02020603050405020304" pitchFamily="18" charset="0"/>
              </a:rPr>
              <a:t>Zakaz konkurowania, którego czas trwania jest nieokreślony lub przekracza pięć lat</a:t>
            </a:r>
          </a:p>
          <a:p>
            <a:pPr marL="179388" lvl="1" indent="-179388" algn="just"/>
            <a:r>
              <a:rPr lang="pl-PL" sz="2000" dirty="0">
                <a:cs typeface="Times New Roman" panose="02020603050405020304" pitchFamily="18" charset="0"/>
              </a:rPr>
              <a:t>Zobowiązanie skutkujące zakazem wytwarzania, zakupu, sprzedaży lub odsprzedaży produktów po zakończeniu obowiązywania porozumienia</a:t>
            </a:r>
          </a:p>
          <a:p>
            <a:pPr marL="179388" lvl="1" indent="-179388" algn="just"/>
            <a:r>
              <a:rPr lang="pl-PL" sz="2000" dirty="0">
                <a:cs typeface="Times New Roman" panose="02020603050405020304" pitchFamily="18" charset="0"/>
              </a:rPr>
              <a:t>Zobowiązanie skutkujące zakazem sprzedaży produktów niektórych konkurentów dostawcy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56B4E6-AB31-09AA-BF69-6C5CA4A63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94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Porozumienia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zakazane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9992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4216D-E306-B446-9A9D-3CA935386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018" y="2697957"/>
            <a:ext cx="9605963" cy="4351338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świetle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obowiązujących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przepisów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często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kwestionowane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są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zapisy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kontraktowe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dotyczące</a:t>
            </a:r>
            <a:r>
              <a:rPr lang="en-IE" sz="2000" dirty="0">
                <a:cs typeface="Times New Roman" panose="02020603050405020304" pitchFamily="18" charset="0"/>
              </a:rPr>
              <a:t>:</a:t>
            </a:r>
          </a:p>
          <a:p>
            <a:pPr marL="357188" lvl="1" indent="-357188" algn="just">
              <a:buFont typeface="Wingdings" pitchFamily="2" charset="2"/>
              <a:buChar char="Ø"/>
            </a:pPr>
            <a:r>
              <a:rPr lang="pl-PL" sz="2000" dirty="0">
                <a:cs typeface="Times New Roman" panose="02020603050405020304" pitchFamily="18" charset="0"/>
              </a:rPr>
              <a:t>s</a:t>
            </a:r>
            <a:r>
              <a:rPr lang="en-IE" sz="2000" dirty="0" err="1">
                <a:cs typeface="Times New Roman" panose="02020603050405020304" pitchFamily="18" charset="0"/>
              </a:rPr>
              <a:t>przedaży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wiązanej</a:t>
            </a:r>
            <a:endParaRPr lang="en-IE" sz="2000" dirty="0">
              <a:cs typeface="Times New Roman" panose="02020603050405020304" pitchFamily="18" charset="0"/>
            </a:endParaRPr>
          </a:p>
          <a:p>
            <a:pPr marL="357188" lvl="1" indent="-357188" algn="just">
              <a:buFont typeface="Wingdings" pitchFamily="2" charset="2"/>
              <a:buChar char="Ø"/>
            </a:pPr>
            <a:r>
              <a:rPr lang="pl-PL" sz="2000" dirty="0">
                <a:cs typeface="Times New Roman" panose="02020603050405020304" pitchFamily="18" charset="0"/>
              </a:rPr>
              <a:t>z</a:t>
            </a:r>
            <a:r>
              <a:rPr lang="en-IE" sz="2000" dirty="0" err="1">
                <a:cs typeface="Times New Roman" panose="02020603050405020304" pitchFamily="18" charset="0"/>
              </a:rPr>
              <a:t>arządzania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kategorią</a:t>
            </a:r>
            <a:endParaRPr lang="en-IE" sz="2000" dirty="0">
              <a:cs typeface="Times New Roman" panose="02020603050405020304" pitchFamily="18" charset="0"/>
            </a:endParaRPr>
          </a:p>
          <a:p>
            <a:pPr marL="357188" lvl="1" indent="-357188" algn="just">
              <a:buFont typeface="Wingdings" pitchFamily="2" charset="2"/>
              <a:buChar char="Ø"/>
            </a:pPr>
            <a:r>
              <a:rPr lang="pl-PL" sz="2000" dirty="0">
                <a:cs typeface="Times New Roman" panose="02020603050405020304" pitchFamily="18" charset="0"/>
              </a:rPr>
              <a:t>o</a:t>
            </a:r>
            <a:r>
              <a:rPr lang="en-IE" sz="2000" dirty="0" err="1">
                <a:cs typeface="Times New Roman" panose="02020603050405020304" pitchFamily="18" charset="0"/>
              </a:rPr>
              <a:t>graniczania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cen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odsprzedaży</a:t>
            </a:r>
            <a:endParaRPr lang="en-IE" sz="20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E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B1CF78E-AC5D-9C37-2CBC-8B33AD02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152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Porozumienia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zakazane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9813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5AF6B-1070-5E49-AC19-94E00BAA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2617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FF653-01B8-AD47-8B62-B31A4935E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1444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Bezwzględnie należy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weryfikować wszystkich kontrahentów</a:t>
            </a:r>
            <a:r>
              <a:rPr lang="pl-PL" sz="2000" dirty="0">
                <a:cs typeface="Times New Roman" panose="02020603050405020304" pitchFamily="18" charset="0"/>
              </a:rPr>
              <a:t>, z którymi firma podejmuje współpracę. W przypadku kontrahentów zza granicy jest to jednak szczególnie ważne.</a:t>
            </a:r>
          </a:p>
          <a:p>
            <a:pPr algn="just"/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Klientom zza granicy łatwiej jest uciec przed ewentualnymi działaniami windykacyjnymi. Przeszkodę w odzyskiwaniu należności od klientów z innych krajów stanowią czynniki takie jak język, waluta, kultura czy inne uregulowania prawne.</a:t>
            </a:r>
          </a:p>
        </p:txBody>
      </p:sp>
    </p:spTree>
    <p:extLst>
      <p:ext uri="{BB962C8B-B14F-4D97-AF65-F5344CB8AC3E}">
        <p14:creationId xmlns:p14="http://schemas.microsoft.com/office/powerpoint/2010/main" val="30598313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A06BE-3EB8-2142-88E1-D350EF5D1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50" y="2521745"/>
            <a:ext cx="9563100" cy="305276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Przed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zawarciem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kontraktu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,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należy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sprawdzić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przede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6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wszystkim</a:t>
            </a:r>
            <a:r>
              <a:rPr lang="en-IE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:</a:t>
            </a:r>
          </a:p>
          <a:p>
            <a:pPr marL="179388" lvl="1" indent="-179388"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kontrahent posiada wymagane koncesje lub 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zezwolenia</a:t>
            </a:r>
          </a:p>
          <a:p>
            <a:pPr marL="179388" lvl="1" indent="-179388"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osoby zawierające umowę albo dokonujące transakcji posiadają 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umocowania</a:t>
            </a:r>
            <a:r>
              <a:rPr lang="pl-PL" sz="1600" dirty="0">
                <a:cs typeface="Times New Roman" panose="02020603050405020304" pitchFamily="18" charset="0"/>
              </a:rPr>
              <a:t> </a:t>
            </a:r>
            <a:br>
              <a:rPr lang="pl-PL" sz="1600" dirty="0">
                <a:cs typeface="Times New Roman" panose="02020603050405020304" pitchFamily="18" charset="0"/>
              </a:rPr>
            </a:br>
            <a:r>
              <a:rPr lang="pl-PL" sz="1600" dirty="0">
                <a:cs typeface="Times New Roman" panose="02020603050405020304" pitchFamily="18" charset="0"/>
              </a:rPr>
              <a:t>do działania w imieniu kontrahenta</a:t>
            </a:r>
          </a:p>
          <a:p>
            <a:pPr marL="179388" lvl="1" indent="-179388"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cena towaru </a:t>
            </a:r>
            <a:r>
              <a:rPr lang="pl-PL" sz="1600" dirty="0">
                <a:cs typeface="Times New Roman" panose="02020603050405020304" pitchFamily="18" charset="0"/>
              </a:rPr>
              <a:t>oferowanego przez kontrahenta znacząco odbiega od ceny rynkowej </a:t>
            </a:r>
            <a:br>
              <a:rPr lang="pl-PL" sz="1600" dirty="0">
                <a:cs typeface="Times New Roman" panose="02020603050405020304" pitchFamily="18" charset="0"/>
              </a:rPr>
            </a:br>
            <a:r>
              <a:rPr lang="pl-PL" sz="1600" dirty="0">
                <a:cs typeface="Times New Roman" panose="02020603050405020304" pitchFamily="18" charset="0"/>
              </a:rPr>
              <a:t>bez ekonomicznego uzasadnienia</a:t>
            </a:r>
          </a:p>
          <a:p>
            <a:pPr marL="179388" lvl="1" indent="-179388"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oferowane towary należą do innej branży niż ta, w której działa kontrahent</a:t>
            </a:r>
          </a:p>
          <a:p>
            <a:pPr marL="179388" lvl="1" indent="-179388"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kontrahent posiada biuro, agencję, oddział, przedstawicielstwo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308A40-2941-3CAC-7C4C-FCC4B2875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8329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0600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A06BE-3EB8-2142-88E1-D350EF5D1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50" y="2014538"/>
            <a:ext cx="9563100" cy="30527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planowana transakcja ma zostać zawarta na warunkach znacznie odbiegających </a:t>
            </a:r>
            <a:br>
              <a:rPr lang="pl-PL" sz="1600" dirty="0">
                <a:cs typeface="Times New Roman" panose="02020603050405020304" pitchFamily="18" charset="0"/>
              </a:rPr>
            </a:br>
            <a:r>
              <a:rPr lang="pl-PL" sz="1600" dirty="0">
                <a:cs typeface="Times New Roman" panose="02020603050405020304" pitchFamily="18" charset="0"/>
              </a:rPr>
              <a:t>od tych, które uznawane były w danej branży za gwarantujące bezpieczeństwo obrotu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czy kontrahent posiada 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siedzibę lub miejsce prowadzenia działalności gospodarczej </a:t>
            </a:r>
            <a:br>
              <a:rPr lang="pl-PL" sz="160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pl-PL" sz="1600" dirty="0">
                <a:cs typeface="Times New Roman" panose="02020603050405020304" pitchFamily="18" charset="0"/>
              </a:rPr>
              <a:t>pod adresem, pod którym brak oznak prowadzenia działalności gospodarczej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kontrahent nie ogranicza możliwości reklamacji zakupionego towaru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możliwe są swobodne ustalenia co do warunków transportu, magazynowania, miejsca odbioru towaru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planowana 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transakcja ma zostać udokumentowana umową</a:t>
            </a:r>
            <a:r>
              <a:rPr lang="pl-PL" sz="1600" dirty="0">
                <a:cs typeface="Times New Roman" panose="02020603050405020304" pitchFamily="18" charset="0"/>
              </a:rPr>
              <a:t>, zamówieniem lub innym potwierdzeniem warunków tej transakcji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kontrahent</a:t>
            </a:r>
            <a:r>
              <a:rPr lang="pl-PL" sz="1600" dirty="0">
                <a:solidFill>
                  <a:srgbClr val="C00000"/>
                </a:solidFill>
                <a:cs typeface="Times New Roman" panose="02020603050405020304" pitchFamily="18" charset="0"/>
              </a:rPr>
              <a:t>  posiada zaplecze </a:t>
            </a:r>
            <a:r>
              <a:rPr lang="pl-PL" sz="1600" dirty="0">
                <a:cs typeface="Times New Roman" panose="02020603050405020304" pitchFamily="18" charset="0"/>
              </a:rPr>
              <a:t>organizacyjno-techniczne odpowiednie do rodzaju i skali prowadzonej działalności gospodarczej</a:t>
            </a:r>
          </a:p>
          <a:p>
            <a:pPr algn="just">
              <a:lnSpc>
                <a:spcPct val="100000"/>
              </a:lnSpc>
            </a:pPr>
            <a:r>
              <a:rPr lang="pl-PL" sz="1600" dirty="0">
                <a:cs typeface="Times New Roman" panose="02020603050405020304" pitchFamily="18" charset="0"/>
              </a:rPr>
              <a:t>kontrahent dysponuje stroną internetową z informacjami odpowiednimi do skali prowadzonej działalności.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308A40-2941-3CAC-7C4C-FCC4B2875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410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31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774BB-5424-E14C-934E-6B2CFA3B3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3031" y="2506662"/>
            <a:ext cx="9725025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IE" sz="18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Wstępną</a:t>
            </a:r>
            <a:r>
              <a:rPr lang="en-IE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weryfikację</a:t>
            </a:r>
            <a:r>
              <a:rPr lang="en-IE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kontrahenta</a:t>
            </a:r>
            <a:r>
              <a:rPr lang="en-IE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zagranicznego</a:t>
            </a:r>
            <a:r>
              <a:rPr lang="en-IE" sz="18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można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wykonać</a:t>
            </a:r>
            <a:r>
              <a:rPr lang="en-IE" sz="1800" dirty="0">
                <a:cs typeface="Times New Roman" panose="02020603050405020304" pitchFamily="18" charset="0"/>
              </a:rPr>
              <a:t> we </a:t>
            </a:r>
            <a:r>
              <a:rPr lang="en-IE" sz="1800" dirty="0" err="1">
                <a:cs typeface="Times New Roman" panose="02020603050405020304" pitchFamily="18" charset="0"/>
              </a:rPr>
              <a:t>własnym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zakresie</a:t>
            </a:r>
            <a:r>
              <a:rPr lang="en-IE" sz="1800" dirty="0">
                <a:cs typeface="Times New Roman" panose="02020603050405020304" pitchFamily="18" charset="0"/>
              </a:rPr>
              <a:t>:</a:t>
            </a:r>
          </a:p>
          <a:p>
            <a:pPr marL="179388" lvl="1" indent="-1793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1800" dirty="0" err="1">
                <a:cs typeface="Times New Roman" panose="02020603050405020304" pitchFamily="18" charset="0"/>
              </a:rPr>
              <a:t>Poprzez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europejski</a:t>
            </a:r>
            <a:r>
              <a:rPr lang="en-IE" sz="1800" dirty="0">
                <a:cs typeface="Times New Roman" panose="02020603050405020304" pitchFamily="18" charset="0"/>
              </a:rPr>
              <a:t> portal </a:t>
            </a:r>
            <a:r>
              <a:rPr lang="pl-PL" sz="1800" dirty="0">
                <a:cs typeface="Times New Roman" panose="02020603050405020304" pitchFamily="18" charset="0"/>
              </a:rPr>
              <a:t>E</a:t>
            </a:r>
            <a:r>
              <a:rPr lang="en-IE" sz="1800" dirty="0">
                <a:cs typeface="Times New Roman" panose="02020603050405020304" pitchFamily="18" charset="0"/>
              </a:rPr>
              <a:t>-</a:t>
            </a:r>
            <a:r>
              <a:rPr lang="en-IE" sz="1800" dirty="0" err="1">
                <a:cs typeface="Times New Roman" panose="02020603050405020304" pitchFamily="18" charset="0"/>
              </a:rPr>
              <a:t>sprawiedliwość</a:t>
            </a:r>
            <a:endParaRPr lang="en-IE" sz="1800" dirty="0">
              <a:cs typeface="Times New Roman" panose="02020603050405020304" pitchFamily="18" charset="0"/>
            </a:endParaRPr>
          </a:p>
          <a:p>
            <a:pPr marL="179388" lvl="1" indent="-1793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1800" dirty="0" err="1">
                <a:cs typeface="Times New Roman" panose="02020603050405020304" pitchFamily="18" charset="0"/>
              </a:rPr>
              <a:t>Sprawdzenie</a:t>
            </a:r>
            <a:r>
              <a:rPr lang="en-IE" sz="1800" dirty="0">
                <a:cs typeface="Times New Roman" panose="02020603050405020304" pitchFamily="18" charset="0"/>
              </a:rPr>
              <a:t> w </a:t>
            </a:r>
            <a:r>
              <a:rPr lang="en-IE" sz="1800" dirty="0" err="1">
                <a:cs typeface="Times New Roman" panose="02020603050405020304" pitchFamily="18" charset="0"/>
              </a:rPr>
              <a:t>bazie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podatników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VAT</a:t>
            </a:r>
            <a:r>
              <a:rPr lang="en-IE" sz="1800" dirty="0">
                <a:cs typeface="Times New Roman" panose="02020603050405020304" pitchFamily="18" charset="0"/>
              </a:rPr>
              <a:t> w </a:t>
            </a:r>
            <a:r>
              <a:rPr lang="pl-PL" sz="1800" dirty="0">
                <a:cs typeface="Times New Roman" panose="02020603050405020304" pitchFamily="18" charset="0"/>
              </a:rPr>
              <a:t>U</a:t>
            </a:r>
            <a:r>
              <a:rPr lang="en-IE" sz="1800" dirty="0" err="1">
                <a:cs typeface="Times New Roman" panose="02020603050405020304" pitchFamily="18" charset="0"/>
              </a:rPr>
              <a:t>nii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E</a:t>
            </a:r>
            <a:r>
              <a:rPr lang="en-IE" sz="1800" dirty="0" err="1">
                <a:cs typeface="Times New Roman" panose="02020603050405020304" pitchFamily="18" charset="0"/>
              </a:rPr>
              <a:t>uropejskiej</a:t>
            </a:r>
            <a:endParaRPr lang="en-IE" sz="1800" dirty="0">
              <a:cs typeface="Times New Roman" panose="02020603050405020304" pitchFamily="18" charset="0"/>
            </a:endParaRPr>
          </a:p>
          <a:p>
            <a:pPr marL="179388" lvl="1" indent="-1793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1800" dirty="0" err="1">
                <a:cs typeface="Times New Roman" panose="02020603050405020304" pitchFamily="18" charset="0"/>
              </a:rPr>
              <a:t>Sprawdzenie</a:t>
            </a:r>
            <a:r>
              <a:rPr lang="en-IE" sz="1800" dirty="0">
                <a:cs typeface="Times New Roman" panose="02020603050405020304" pitchFamily="18" charset="0"/>
              </a:rPr>
              <a:t> w </a:t>
            </a:r>
            <a:r>
              <a:rPr lang="en-IE" sz="1800" dirty="0" err="1">
                <a:cs typeface="Times New Roman" panose="02020603050405020304" pitchFamily="18" charset="0"/>
              </a:rPr>
              <a:t>Systemie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Rejestracji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i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Identyfikacji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Podmiotów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Gospodarczych EORI</a:t>
            </a:r>
            <a:endParaRPr lang="en-IE" sz="1800" dirty="0">
              <a:cs typeface="Times New Roman" panose="02020603050405020304" pitchFamily="18" charset="0"/>
            </a:endParaRPr>
          </a:p>
          <a:p>
            <a:pPr marL="179388" lvl="1" indent="-1793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IE" sz="1800" dirty="0" err="1">
                <a:cs typeface="Times New Roman" panose="02020603050405020304" pitchFamily="18" charset="0"/>
              </a:rPr>
              <a:t>Weryfikacja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siedziby</a:t>
            </a:r>
            <a:r>
              <a:rPr lang="en-IE" sz="1800" dirty="0">
                <a:cs typeface="Times New Roman" panose="02020603050405020304" pitchFamily="18" charset="0"/>
              </a:rPr>
              <a:t> w </a:t>
            </a:r>
            <a:r>
              <a:rPr lang="pl-PL" sz="1800" dirty="0">
                <a:cs typeface="Times New Roman" panose="02020603050405020304" pitchFamily="18" charset="0"/>
              </a:rPr>
              <a:t>G</a:t>
            </a:r>
            <a:r>
              <a:rPr lang="en-IE" sz="1800" dirty="0" err="1">
                <a:cs typeface="Times New Roman" panose="02020603050405020304" pitchFamily="18" charset="0"/>
              </a:rPr>
              <a:t>oogle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S</a:t>
            </a:r>
            <a:r>
              <a:rPr lang="en-IE" sz="1800" dirty="0" err="1">
                <a:cs typeface="Times New Roman" panose="02020603050405020304" pitchFamily="18" charset="0"/>
              </a:rPr>
              <a:t>treet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pl-PL" sz="1800" dirty="0">
                <a:cs typeface="Times New Roman" panose="02020603050405020304" pitchFamily="18" charset="0"/>
              </a:rPr>
              <a:t>V</a:t>
            </a:r>
            <a:r>
              <a:rPr lang="en-IE" sz="1800" dirty="0" err="1">
                <a:cs typeface="Times New Roman" panose="02020603050405020304" pitchFamily="18" charset="0"/>
              </a:rPr>
              <a:t>iew</a:t>
            </a:r>
            <a:endParaRPr lang="en-IE" sz="1800" dirty="0">
              <a:cs typeface="Times New Roman" panose="02020603050405020304" pitchFamily="18" charset="0"/>
            </a:endParaRPr>
          </a:p>
          <a:p>
            <a:endParaRPr lang="en-IE" sz="1800" dirty="0"/>
          </a:p>
          <a:p>
            <a:endParaRPr lang="en-IE" sz="1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00B4A8-310E-021D-06EA-829D03A68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198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110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6DEE1-DAEF-1D4D-8A4B-006C38AA2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068" y="2506662"/>
            <a:ext cx="8805863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/>
              <a:t>Warto</a:t>
            </a:r>
            <a:r>
              <a:rPr lang="en-IE" sz="2000" dirty="0"/>
              <a:t> </a:t>
            </a:r>
            <a:r>
              <a:rPr lang="en-IE" sz="2000" dirty="0" err="1"/>
              <a:t>także</a:t>
            </a:r>
            <a:r>
              <a:rPr lang="en-IE" sz="2000" dirty="0"/>
              <a:t>, aby w </a:t>
            </a:r>
            <a:r>
              <a:rPr lang="en-IE" sz="2000" dirty="0" err="1"/>
              <a:t>umowie</a:t>
            </a:r>
            <a:r>
              <a:rPr lang="en-IE" sz="2000" dirty="0"/>
              <a:t> </a:t>
            </a:r>
            <a:r>
              <a:rPr lang="en-IE" sz="2000" dirty="0" err="1"/>
              <a:t>znalazły</a:t>
            </a:r>
            <a:r>
              <a:rPr lang="en-IE" sz="2000" dirty="0"/>
              <a:t> </a:t>
            </a:r>
            <a:r>
              <a:rPr lang="en-IE" sz="2000" dirty="0" err="1"/>
              <a:t>się</a:t>
            </a:r>
            <a:r>
              <a:rPr lang="en-IE" sz="2000" dirty="0">
                <a:solidFill>
                  <a:srgbClr val="FF0000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dodatkowe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zapisy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zabezpieczające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roszczenia</a:t>
            </a:r>
            <a:r>
              <a:rPr lang="en-IE" sz="2000" dirty="0">
                <a:solidFill>
                  <a:srgbClr val="B01E28"/>
                </a:solidFill>
              </a:rPr>
              <a:t> na </a:t>
            </a:r>
            <a:r>
              <a:rPr lang="en-IE" sz="2000" dirty="0" err="1">
                <a:solidFill>
                  <a:srgbClr val="B01E28"/>
                </a:solidFill>
              </a:rPr>
              <a:t>wypadek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niewłaściwego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wywiązania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się</a:t>
            </a:r>
            <a:r>
              <a:rPr lang="en-IE" sz="2000" dirty="0">
                <a:solidFill>
                  <a:srgbClr val="B01E28"/>
                </a:solidFill>
              </a:rPr>
              <a:t> z </a:t>
            </a:r>
            <a:r>
              <a:rPr lang="en-IE" sz="2000" dirty="0" err="1">
                <a:solidFill>
                  <a:srgbClr val="B01E28"/>
                </a:solidFill>
              </a:rPr>
              <a:t>umowy</a:t>
            </a:r>
            <a:r>
              <a:rPr lang="en-IE" sz="2000" dirty="0">
                <a:solidFill>
                  <a:srgbClr val="B01E28"/>
                </a:solidFill>
              </a:rPr>
              <a:t>.</a:t>
            </a:r>
          </a:p>
          <a:p>
            <a:pPr marL="0" indent="0" algn="just">
              <a:buNone/>
            </a:pPr>
            <a:endParaRPr lang="en-IE" sz="2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IE" sz="2000" dirty="0" err="1"/>
              <a:t>Szczególnym</a:t>
            </a:r>
            <a:r>
              <a:rPr lang="en-IE" sz="2000" dirty="0"/>
              <a:t> </a:t>
            </a:r>
            <a:r>
              <a:rPr lang="en-IE" sz="2000" dirty="0" err="1"/>
              <a:t>przypadkiem</a:t>
            </a:r>
            <a:r>
              <a:rPr lang="en-IE" sz="2000" dirty="0"/>
              <a:t> jest </a:t>
            </a:r>
            <a:r>
              <a:rPr lang="en-IE" sz="2000" dirty="0" err="1"/>
              <a:t>zabezpieczenie</a:t>
            </a:r>
            <a:r>
              <a:rPr lang="en-IE" sz="2000" dirty="0"/>
              <a:t> </a:t>
            </a:r>
            <a:r>
              <a:rPr lang="en-IE" sz="2000" dirty="0" err="1"/>
              <a:t>się</a:t>
            </a:r>
            <a:r>
              <a:rPr lang="en-IE" sz="2000" dirty="0"/>
              <a:t> na </a:t>
            </a:r>
            <a:r>
              <a:rPr lang="en-IE" sz="2000" dirty="0" err="1"/>
              <a:t>wypadek</a:t>
            </a:r>
            <a:r>
              <a:rPr lang="en-IE" sz="2000" dirty="0"/>
              <a:t> </a:t>
            </a:r>
            <a:r>
              <a:rPr lang="en-IE" sz="2000" dirty="0" err="1"/>
              <a:t>zaistnienia</a:t>
            </a:r>
            <a:r>
              <a:rPr lang="en-IE" sz="2000" dirty="0">
                <a:solidFill>
                  <a:srgbClr val="FF0000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siły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wyższej</a:t>
            </a:r>
            <a:r>
              <a:rPr lang="en-IE" sz="2000" dirty="0">
                <a:solidFill>
                  <a:srgbClr val="B01E28"/>
                </a:solidFill>
              </a:rPr>
              <a:t>.</a:t>
            </a:r>
          </a:p>
          <a:p>
            <a:endParaRPr lang="en-IE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754865-3578-FD4A-9AE8-7D491AF21407}"/>
              </a:ext>
            </a:extLst>
          </p:cNvPr>
          <p:cNvSpPr txBox="1"/>
          <p:nvPr/>
        </p:nvSpPr>
        <p:spPr>
          <a:xfrm>
            <a:off x="3374231" y="1343250"/>
            <a:ext cx="5443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err="1"/>
              <a:t>Siła</a:t>
            </a:r>
            <a:r>
              <a:rPr lang="en-IE" sz="2400" b="1" dirty="0"/>
              <a:t> </a:t>
            </a:r>
            <a:r>
              <a:rPr lang="en-IE" sz="2400" b="1" dirty="0" err="1"/>
              <a:t>wyższa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403064718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7BBF3-DC42-6A47-AE92-D1FE69005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2218" y="2355868"/>
            <a:ext cx="9925062" cy="30892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Oczywiście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można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też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zlecić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przygotowanie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raportu</a:t>
            </a:r>
            <a:r>
              <a:rPr lang="en-IE" sz="2000" dirty="0">
                <a:cs typeface="Times New Roman" panose="02020603050405020304" pitchFamily="18" charset="0"/>
              </a:rPr>
              <a:t> o </a:t>
            </a:r>
            <a:r>
              <a:rPr lang="en-IE" sz="2000" dirty="0" err="1">
                <a:cs typeface="Times New Roman" panose="02020603050405020304" pitchFamily="18" charset="0"/>
              </a:rPr>
              <a:t>potencjalnym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kontrahencie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profesjonalnym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wywiadowniom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gospodarczym</a:t>
            </a:r>
            <a:r>
              <a:rPr lang="en-IE" sz="2000" dirty="0">
                <a:cs typeface="Times New Roman" panose="02020603050405020304" pitchFamily="18" charset="0"/>
              </a:rPr>
              <a:t>. </a:t>
            </a:r>
            <a:r>
              <a:rPr lang="en-IE" sz="2000" dirty="0" err="1">
                <a:cs typeface="Times New Roman" panose="02020603050405020304" pitchFamily="18" charset="0"/>
              </a:rPr>
              <a:t>Najbardziej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znane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choć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jedyne</a:t>
            </a:r>
            <a:r>
              <a:rPr lang="en-IE" sz="2000" dirty="0">
                <a:cs typeface="Times New Roman" panose="02020603050405020304" pitchFamily="18" charset="0"/>
              </a:rPr>
              <a:t>, to:</a:t>
            </a:r>
          </a:p>
          <a:p>
            <a:pPr marL="0" indent="0">
              <a:buNone/>
            </a:pPr>
            <a:endParaRPr lang="en-IE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AC7081-608E-864C-A45C-9AA0B0E7B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232" y="3453514"/>
            <a:ext cx="2687924" cy="10645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01A803-4113-164B-8287-F8BA5D411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816" y="4915399"/>
            <a:ext cx="3186680" cy="7534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6FB34F9E-0207-EA47-579F-75439CCEF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198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pic>
        <p:nvPicPr>
          <p:cNvPr id="14" name="Obraz 13" descr="Obraz zawierający Czcionka, logo, design&#10;&#10;Opis wygenerowany automatycznie">
            <a:extLst>
              <a:ext uri="{FF2B5EF4-FFF2-40B4-BE49-F238E27FC236}">
                <a16:creationId xmlns:a16="http://schemas.microsoft.com/office/drawing/2014/main" id="{0C295BF7-29C3-BCE3-8413-E88F63C5D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715793"/>
            <a:ext cx="3486241" cy="835483"/>
          </a:xfrm>
          <a:prstGeom prst="rect">
            <a:avLst/>
          </a:prstGeom>
        </p:spPr>
      </p:pic>
      <p:pic>
        <p:nvPicPr>
          <p:cNvPr id="16" name="Obraz 15" descr="Obraz zawierający Czcionka, logo, Grafika, tekst&#10;&#10;Opis wygenerowany automatycznie">
            <a:extLst>
              <a:ext uri="{FF2B5EF4-FFF2-40B4-BE49-F238E27FC236}">
                <a16:creationId xmlns:a16="http://schemas.microsoft.com/office/drawing/2014/main" id="{9C5C4C72-4C2F-6487-28D3-1778AA7EBE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466" y="3332794"/>
            <a:ext cx="3268652" cy="1064599"/>
          </a:xfrm>
          <a:prstGeom prst="rect">
            <a:avLst/>
          </a:prstGeom>
        </p:spPr>
      </p:pic>
      <p:pic>
        <p:nvPicPr>
          <p:cNvPr id="18" name="Obraz 17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065D1BE0-25BA-447A-DE6B-ED6F298F4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51" y="3365502"/>
            <a:ext cx="2668697" cy="124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31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EE584-C14A-6A49-8B5E-29FE0CE9D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696" y="1896326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IE" sz="1800" dirty="0" err="1">
                <a:cs typeface="Times New Roman" panose="02020603050405020304" pitchFamily="18" charset="0"/>
              </a:rPr>
              <a:t>Raport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przygotowany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przez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wywiadownię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gospodarczą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zazwyczaj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zawiera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następujące</a:t>
            </a:r>
            <a:r>
              <a:rPr lang="en-IE" sz="1800" dirty="0">
                <a:cs typeface="Times New Roman" panose="02020603050405020304" pitchFamily="18" charset="0"/>
              </a:rPr>
              <a:t> </a:t>
            </a:r>
            <a:r>
              <a:rPr lang="en-IE" sz="1800" dirty="0" err="1">
                <a:cs typeface="Times New Roman" panose="02020603050405020304" pitchFamily="18" charset="0"/>
              </a:rPr>
              <a:t>informacje</a:t>
            </a:r>
            <a:r>
              <a:rPr lang="en-IE" sz="1800" dirty="0">
                <a:cs typeface="Times New Roman" panose="02020603050405020304" pitchFamily="18" charset="0"/>
              </a:rPr>
              <a:t>:</a:t>
            </a:r>
          </a:p>
          <a:p>
            <a:endParaRPr lang="en-IE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E9535D7-B3E8-E253-E444-C01D42439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7" y="828236"/>
            <a:ext cx="10515600" cy="1169578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Weryfikacja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kontrahenta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zagranicznego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id="{93107DDE-F877-7853-8B60-7481B45F9F72}"/>
              </a:ext>
            </a:extLst>
          </p:cNvPr>
          <p:cNvGrpSpPr/>
          <p:nvPr/>
        </p:nvGrpSpPr>
        <p:grpSpPr>
          <a:xfrm>
            <a:off x="3856115" y="2448489"/>
            <a:ext cx="4479771" cy="284982"/>
            <a:chOff x="0" y="628338"/>
            <a:chExt cx="10543095" cy="397800"/>
          </a:xfrm>
        </p:grpSpPr>
        <p:sp>
          <p:nvSpPr>
            <p:cNvPr id="9" name="Prostokąt: zaokrąglone rogi 8">
              <a:extLst>
                <a:ext uri="{FF2B5EF4-FFF2-40B4-BE49-F238E27FC236}">
                  <a16:creationId xmlns:a16="http://schemas.microsoft.com/office/drawing/2014/main" id="{1EC2AECD-0EB6-3DC4-7B1C-92EC36F82C5F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0" name="Prostokąt: zaokrąglone rogi 4">
              <a:extLst>
                <a:ext uri="{FF2B5EF4-FFF2-40B4-BE49-F238E27FC236}">
                  <a16:creationId xmlns:a16="http://schemas.microsoft.com/office/drawing/2014/main" id="{337F2387-B2E8-E991-0257-4AEE82EEB74F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Identyfikacja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firmy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upa 10">
            <a:extLst>
              <a:ext uri="{FF2B5EF4-FFF2-40B4-BE49-F238E27FC236}">
                <a16:creationId xmlns:a16="http://schemas.microsoft.com/office/drawing/2014/main" id="{C0BB906E-F65D-43E1-188F-7614105B0540}"/>
              </a:ext>
            </a:extLst>
          </p:cNvPr>
          <p:cNvGrpSpPr/>
          <p:nvPr/>
        </p:nvGrpSpPr>
        <p:grpSpPr>
          <a:xfrm>
            <a:off x="3856115" y="2868545"/>
            <a:ext cx="4479771" cy="303873"/>
            <a:chOff x="0" y="1075098"/>
            <a:chExt cx="10543095" cy="397800"/>
          </a:xfrm>
        </p:grpSpPr>
        <p:sp>
          <p:nvSpPr>
            <p:cNvPr id="12" name="Prostokąt: zaokrąglone rogi 11">
              <a:extLst>
                <a:ext uri="{FF2B5EF4-FFF2-40B4-BE49-F238E27FC236}">
                  <a16:creationId xmlns:a16="http://schemas.microsoft.com/office/drawing/2014/main" id="{07553043-103A-3284-BCBE-D09D8412223E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rostokąt: zaokrąglone rogi 4">
              <a:extLst>
                <a:ext uri="{FF2B5EF4-FFF2-40B4-BE49-F238E27FC236}">
                  <a16:creationId xmlns:a16="http://schemas.microsoft.com/office/drawing/2014/main" id="{561C76CE-D684-E9DC-7F48-143AE1110533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Ocena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ryzyka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44049F1D-A6AD-BDEA-CBE9-1F25EEDA799B}"/>
              </a:ext>
            </a:extLst>
          </p:cNvPr>
          <p:cNvGrpSpPr/>
          <p:nvPr/>
        </p:nvGrpSpPr>
        <p:grpSpPr>
          <a:xfrm>
            <a:off x="3856114" y="3269246"/>
            <a:ext cx="4479771" cy="303872"/>
            <a:chOff x="0" y="2862138"/>
            <a:chExt cx="10543095" cy="397800"/>
          </a:xfrm>
        </p:grpSpPr>
        <p:sp>
          <p:nvSpPr>
            <p:cNvPr id="15" name="Prostokąt: zaokrąglone rogi 14">
              <a:extLst>
                <a:ext uri="{FF2B5EF4-FFF2-40B4-BE49-F238E27FC236}">
                  <a16:creationId xmlns:a16="http://schemas.microsoft.com/office/drawing/2014/main" id="{C96644B8-FE2A-EA8F-54B9-83383C950591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6" name="Prostokąt: zaokrąglone rogi 4">
              <a:extLst>
                <a:ext uri="{FF2B5EF4-FFF2-40B4-BE49-F238E27FC236}">
                  <a16:creationId xmlns:a16="http://schemas.microsoft.com/office/drawing/2014/main" id="{B5311C15-A1FD-2B6A-6877-0496463B8C2A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Firmografia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upa 16">
            <a:extLst>
              <a:ext uri="{FF2B5EF4-FFF2-40B4-BE49-F238E27FC236}">
                <a16:creationId xmlns:a16="http://schemas.microsoft.com/office/drawing/2014/main" id="{74BC6A7B-829A-A5F8-2A69-F052EC2A9DE4}"/>
              </a:ext>
            </a:extLst>
          </p:cNvPr>
          <p:cNvGrpSpPr/>
          <p:nvPr/>
        </p:nvGrpSpPr>
        <p:grpSpPr>
          <a:xfrm>
            <a:off x="3856113" y="3676573"/>
            <a:ext cx="4479771" cy="284982"/>
            <a:chOff x="0" y="628338"/>
            <a:chExt cx="10543095" cy="397800"/>
          </a:xfrm>
        </p:grpSpPr>
        <p:sp>
          <p:nvSpPr>
            <p:cNvPr id="18" name="Prostokąt: zaokrąglone rogi 17">
              <a:extLst>
                <a:ext uri="{FF2B5EF4-FFF2-40B4-BE49-F238E27FC236}">
                  <a16:creationId xmlns:a16="http://schemas.microsoft.com/office/drawing/2014/main" id="{C7CD462C-5537-7A9A-E779-B2E241B83CFC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9" name="Prostokąt: zaokrąglone rogi 4">
              <a:extLst>
                <a:ext uri="{FF2B5EF4-FFF2-40B4-BE49-F238E27FC236}">
                  <a16:creationId xmlns:a16="http://schemas.microsoft.com/office/drawing/2014/main" id="{3485BA04-8C9B-2883-3133-0E30A2D2A5F4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Informacje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finansowe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58C117F8-7D4D-87B6-4521-3E8479A58BD9}"/>
              </a:ext>
            </a:extLst>
          </p:cNvPr>
          <p:cNvGrpSpPr/>
          <p:nvPr/>
        </p:nvGrpSpPr>
        <p:grpSpPr>
          <a:xfrm>
            <a:off x="3856113" y="4071995"/>
            <a:ext cx="4479771" cy="303873"/>
            <a:chOff x="0" y="1075098"/>
            <a:chExt cx="10543095" cy="397800"/>
          </a:xfrm>
        </p:grpSpPr>
        <p:sp>
          <p:nvSpPr>
            <p:cNvPr id="21" name="Prostokąt: zaokrąglone rogi 20">
              <a:extLst>
                <a:ext uri="{FF2B5EF4-FFF2-40B4-BE49-F238E27FC236}">
                  <a16:creationId xmlns:a16="http://schemas.microsoft.com/office/drawing/2014/main" id="{64720A64-4912-6D02-ED29-9C622244704D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2" name="Prostokąt: zaokrąglone rogi 4">
              <a:extLst>
                <a:ext uri="{FF2B5EF4-FFF2-40B4-BE49-F238E27FC236}">
                  <a16:creationId xmlns:a16="http://schemas.microsoft.com/office/drawing/2014/main" id="{5D5D8154-C8AC-F41B-63D2-77C45C8ACCAD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Negatywne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i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znaczące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zdarzenia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prawne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upa 22">
            <a:extLst>
              <a:ext uri="{FF2B5EF4-FFF2-40B4-BE49-F238E27FC236}">
                <a16:creationId xmlns:a16="http://schemas.microsoft.com/office/drawing/2014/main" id="{A18B2B93-0717-2E12-4ABB-DFB2508C7D1B}"/>
              </a:ext>
            </a:extLst>
          </p:cNvPr>
          <p:cNvGrpSpPr/>
          <p:nvPr/>
        </p:nvGrpSpPr>
        <p:grpSpPr>
          <a:xfrm>
            <a:off x="3847862" y="4479327"/>
            <a:ext cx="4479771" cy="303872"/>
            <a:chOff x="0" y="2862138"/>
            <a:chExt cx="10543095" cy="397800"/>
          </a:xfrm>
        </p:grpSpPr>
        <p:sp>
          <p:nvSpPr>
            <p:cNvPr id="24" name="Prostokąt: zaokrąglone rogi 23">
              <a:extLst>
                <a:ext uri="{FF2B5EF4-FFF2-40B4-BE49-F238E27FC236}">
                  <a16:creationId xmlns:a16="http://schemas.microsoft.com/office/drawing/2014/main" id="{759531CA-2B72-0357-6272-9BD9DC588169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5" name="Prostokąt: zaokrąglone rogi 4">
              <a:extLst>
                <a:ext uri="{FF2B5EF4-FFF2-40B4-BE49-F238E27FC236}">
                  <a16:creationId xmlns:a16="http://schemas.microsoft.com/office/drawing/2014/main" id="{FB04C09D-AE78-5CA2-C2C8-DFED2BB25174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>
                  <a:cs typeface="Times New Roman" panose="02020603050405020304" pitchFamily="18" charset="0"/>
                </a:rPr>
                <a:t>Dane </a:t>
              </a:r>
              <a:r>
                <a:rPr lang="en-IE" sz="1400" dirty="0" err="1">
                  <a:cs typeface="Times New Roman" panose="02020603050405020304" pitchFamily="18" charset="0"/>
                </a:rPr>
                <a:t>historyczne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upa 25">
            <a:extLst>
              <a:ext uri="{FF2B5EF4-FFF2-40B4-BE49-F238E27FC236}">
                <a16:creationId xmlns:a16="http://schemas.microsoft.com/office/drawing/2014/main" id="{6346BB84-61BB-4073-4D0B-5DEAD5217440}"/>
              </a:ext>
            </a:extLst>
          </p:cNvPr>
          <p:cNvGrpSpPr/>
          <p:nvPr/>
        </p:nvGrpSpPr>
        <p:grpSpPr>
          <a:xfrm>
            <a:off x="3839611" y="4882858"/>
            <a:ext cx="4479771" cy="284982"/>
            <a:chOff x="0" y="628338"/>
            <a:chExt cx="10543095" cy="397800"/>
          </a:xfrm>
        </p:grpSpPr>
        <p:sp>
          <p:nvSpPr>
            <p:cNvPr id="27" name="Prostokąt: zaokrąglone rogi 26">
              <a:extLst>
                <a:ext uri="{FF2B5EF4-FFF2-40B4-BE49-F238E27FC236}">
                  <a16:creationId xmlns:a16="http://schemas.microsoft.com/office/drawing/2014/main" id="{D1302AD2-A708-99E4-6D0A-11B310A745DF}"/>
                </a:ext>
              </a:extLst>
            </p:cNvPr>
            <p:cNvSpPr/>
            <p:nvPr/>
          </p:nvSpPr>
          <p:spPr>
            <a:xfrm>
              <a:off x="0" y="6283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28" name="Prostokąt: zaokrąglone rogi 4">
              <a:extLst>
                <a:ext uri="{FF2B5EF4-FFF2-40B4-BE49-F238E27FC236}">
                  <a16:creationId xmlns:a16="http://schemas.microsoft.com/office/drawing/2014/main" id="{B4D5DF65-9C9A-D75E-BC52-6CC0BD074BE5}"/>
                </a:ext>
              </a:extLst>
            </p:cNvPr>
            <p:cNvSpPr txBox="1"/>
            <p:nvPr/>
          </p:nvSpPr>
          <p:spPr>
            <a:xfrm>
              <a:off x="19419" y="6477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Zarządzanie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przedsiębiorstwem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upa 28">
            <a:extLst>
              <a:ext uri="{FF2B5EF4-FFF2-40B4-BE49-F238E27FC236}">
                <a16:creationId xmlns:a16="http://schemas.microsoft.com/office/drawing/2014/main" id="{990F86D1-4857-28C1-F4C5-B4B851D2927D}"/>
              </a:ext>
            </a:extLst>
          </p:cNvPr>
          <p:cNvGrpSpPr/>
          <p:nvPr/>
        </p:nvGrpSpPr>
        <p:grpSpPr>
          <a:xfrm>
            <a:off x="3856112" y="5277219"/>
            <a:ext cx="4479771" cy="303873"/>
            <a:chOff x="0" y="1075098"/>
            <a:chExt cx="10543095" cy="397800"/>
          </a:xfrm>
        </p:grpSpPr>
        <p:sp>
          <p:nvSpPr>
            <p:cNvPr id="30" name="Prostokąt: zaokrąglone rogi 29">
              <a:extLst>
                <a:ext uri="{FF2B5EF4-FFF2-40B4-BE49-F238E27FC236}">
                  <a16:creationId xmlns:a16="http://schemas.microsoft.com/office/drawing/2014/main" id="{F3348DC5-B6E8-D1E2-CE45-A0563B42FDA3}"/>
                </a:ext>
              </a:extLst>
            </p:cNvPr>
            <p:cNvSpPr/>
            <p:nvPr/>
          </p:nvSpPr>
          <p:spPr>
            <a:xfrm>
              <a:off x="0" y="107509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1" name="Prostokąt: zaokrąglone rogi 4">
              <a:extLst>
                <a:ext uri="{FF2B5EF4-FFF2-40B4-BE49-F238E27FC236}">
                  <a16:creationId xmlns:a16="http://schemas.microsoft.com/office/drawing/2014/main" id="{10FFB8D1-1971-3D4C-8AF4-BAB2BA7A3008}"/>
                </a:ext>
              </a:extLst>
            </p:cNvPr>
            <p:cNvSpPr txBox="1"/>
            <p:nvPr/>
          </p:nvSpPr>
          <p:spPr>
            <a:xfrm>
              <a:off x="19419" y="109451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 err="1">
                  <a:cs typeface="Times New Roman" panose="02020603050405020304" pitchFamily="18" charset="0"/>
                </a:rPr>
                <a:t>Struktura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i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relacje</a:t>
              </a:r>
              <a:r>
                <a:rPr lang="en-IE" sz="1400" dirty="0">
                  <a:cs typeface="Times New Roman" panose="02020603050405020304" pitchFamily="18" charset="0"/>
                </a:rPr>
                <a:t> </a:t>
              </a:r>
              <a:r>
                <a:rPr lang="en-IE" sz="1400" dirty="0" err="1">
                  <a:cs typeface="Times New Roman" panose="02020603050405020304" pitchFamily="18" charset="0"/>
                </a:rPr>
                <a:t>firmy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Grupa 31">
            <a:extLst>
              <a:ext uri="{FF2B5EF4-FFF2-40B4-BE49-F238E27FC236}">
                <a16:creationId xmlns:a16="http://schemas.microsoft.com/office/drawing/2014/main" id="{7E8DC503-B6D8-82D9-B25B-6F038ECD5BEC}"/>
              </a:ext>
            </a:extLst>
          </p:cNvPr>
          <p:cNvGrpSpPr/>
          <p:nvPr/>
        </p:nvGrpSpPr>
        <p:grpSpPr>
          <a:xfrm>
            <a:off x="3856112" y="5689408"/>
            <a:ext cx="4479771" cy="303872"/>
            <a:chOff x="0" y="2862138"/>
            <a:chExt cx="10543095" cy="397800"/>
          </a:xfrm>
        </p:grpSpPr>
        <p:sp>
          <p:nvSpPr>
            <p:cNvPr id="33" name="Prostokąt: zaokrąglone rogi 32">
              <a:extLst>
                <a:ext uri="{FF2B5EF4-FFF2-40B4-BE49-F238E27FC236}">
                  <a16:creationId xmlns:a16="http://schemas.microsoft.com/office/drawing/2014/main" id="{39F80094-7252-307C-51D5-F4CCA365F985}"/>
                </a:ext>
              </a:extLst>
            </p:cNvPr>
            <p:cNvSpPr/>
            <p:nvPr/>
          </p:nvSpPr>
          <p:spPr>
            <a:xfrm>
              <a:off x="0" y="2862138"/>
              <a:ext cx="10543095" cy="397800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4" name="Prostokąt: zaokrąglone rogi 4">
              <a:extLst>
                <a:ext uri="{FF2B5EF4-FFF2-40B4-BE49-F238E27FC236}">
                  <a16:creationId xmlns:a16="http://schemas.microsoft.com/office/drawing/2014/main" id="{0CAFA196-25DC-BCBE-D3E7-FD115851E46F}"/>
                </a:ext>
              </a:extLst>
            </p:cNvPr>
            <p:cNvSpPr txBox="1"/>
            <p:nvPr/>
          </p:nvSpPr>
          <p:spPr>
            <a:xfrm>
              <a:off x="19419" y="2881557"/>
              <a:ext cx="10504257" cy="3589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1">
                <a:lnSpc>
                  <a:spcPct val="100000"/>
                </a:lnSpc>
              </a:pPr>
              <a:r>
                <a:rPr lang="en-IE" sz="1400" dirty="0">
                  <a:cs typeface="Times New Roman" panose="02020603050405020304" pitchFamily="18" charset="0"/>
                </a:rPr>
                <a:t>Dane </a:t>
              </a:r>
              <a:r>
                <a:rPr lang="en-IE" sz="1400" dirty="0" err="1">
                  <a:cs typeface="Times New Roman" panose="02020603050405020304" pitchFamily="18" charset="0"/>
                </a:rPr>
                <a:t>bankowe</a:t>
              </a:r>
              <a:endParaRPr lang="en-IE" sz="1400" dirty="0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9707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F1EB-6CEB-2D41-8CB6-FAE5E03C6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66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Certyfikat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koszerności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95939-C509-7146-8DE6-D6F7CF05A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115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Sprzedaż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produktów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przede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wszystkim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spożywczych</a:t>
            </a:r>
            <a:r>
              <a:rPr lang="en-IE" sz="2000" dirty="0">
                <a:cs typeface="Times New Roman" panose="02020603050405020304" pitchFamily="18" charset="0"/>
              </a:rPr>
              <a:t>, do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I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zraela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lub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diaspory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żydowskiej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>
                <a:cs typeface="Times New Roman" panose="02020603050405020304" pitchFamily="18" charset="0"/>
              </a:rPr>
              <a:t>w </a:t>
            </a:r>
            <a:r>
              <a:rPr lang="en-IE" sz="2000" dirty="0" err="1">
                <a:cs typeface="Times New Roman" panose="02020603050405020304" pitchFamily="18" charset="0"/>
              </a:rPr>
              <a:t>innych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krajach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wymaga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uzyskania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certyfikatu</a:t>
            </a:r>
            <a:r>
              <a:rPr lang="en-IE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koszerności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określa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rodzaje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produktów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dozwolonych</a:t>
            </a:r>
            <a:r>
              <a:rPr lang="en-IE" sz="2000" dirty="0">
                <a:cs typeface="Times New Roman" panose="02020603050405020304" pitchFamily="18" charset="0"/>
              </a:rPr>
              <a:t> do </a:t>
            </a:r>
            <a:r>
              <a:rPr lang="en-IE" sz="2000" dirty="0" err="1">
                <a:cs typeface="Times New Roman" panose="02020603050405020304" pitchFamily="18" charset="0"/>
              </a:rPr>
              <a:t>spożycia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oraz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warunki</a:t>
            </a:r>
            <a:r>
              <a:rPr lang="en-IE" sz="2000" dirty="0">
                <a:cs typeface="Times New Roman" panose="02020603050405020304" pitchFamily="18" charset="0"/>
              </a:rPr>
              <a:t>, w </a:t>
            </a:r>
            <a:r>
              <a:rPr lang="en-IE" sz="2000" dirty="0" err="1">
                <a:cs typeface="Times New Roman" panose="02020603050405020304" pitchFamily="18" charset="0"/>
              </a:rPr>
              <a:t>jakich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powinny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zostać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wytworzone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Obraz 7" descr="Obraz zawierający stoisko z jedzeniem, ubrania, osoba, kobieta&#10;&#10;Opis wygenerowany automatycznie">
            <a:extLst>
              <a:ext uri="{FF2B5EF4-FFF2-40B4-BE49-F238E27FC236}">
                <a16:creationId xmlns:a16="http://schemas.microsoft.com/office/drawing/2014/main" id="{EBA2ADD3-9A3A-0BE2-E8B0-9E782D7CD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568" y="3145991"/>
            <a:ext cx="4125192" cy="2750128"/>
          </a:xfrm>
          <a:prstGeom prst="rect">
            <a:avLst/>
          </a:prstGeom>
        </p:spPr>
      </p:pic>
      <p:pic>
        <p:nvPicPr>
          <p:cNvPr id="10" name="Obraz 9" descr="Obraz zawierający wtyczka, w pomieszczeniu&#10;&#10;Opis wygenerowany automatycznie">
            <a:extLst>
              <a:ext uri="{FF2B5EF4-FFF2-40B4-BE49-F238E27FC236}">
                <a16:creationId xmlns:a16="http://schemas.microsoft.com/office/drawing/2014/main" id="{81C6DB74-3B10-239F-68EF-0FFC77E2C6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145991"/>
            <a:ext cx="2750128" cy="275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615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91F2E-C87A-2141-9056-8FFEEE54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2176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dirty="0">
                <a:cs typeface="Times New Roman" panose="02020603050405020304" pitchFamily="18" charset="0"/>
              </a:rPr>
              <a:t>W Polsce certyfikaty koszerności przyznaje kilka firm komercyjnych, można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pl-PL" sz="2000" dirty="0">
                <a:cs typeface="Times New Roman" panose="02020603050405020304" pitchFamily="18" charset="0"/>
              </a:rPr>
              <a:t>też skontaktować się bezpośrednio z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Naczelnym Rabinem Polski Michaelem </a:t>
            </a:r>
            <a:r>
              <a:rPr lang="pl-PL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Schudrichem</a:t>
            </a:r>
            <a:r>
              <a:rPr lang="pl-PL" sz="2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pl-PL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l-PL" sz="2000" b="1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l-PL" sz="2000" b="1" dirty="0">
                <a:cs typeface="Times New Roman" panose="02020603050405020304" pitchFamily="18" charset="0"/>
              </a:rPr>
              <a:t>Gmina Wyznaniowa Żydowska w Warszawie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sz="2000" dirty="0">
                <a:cs typeface="Times New Roman" panose="02020603050405020304" pitchFamily="18" charset="0"/>
              </a:rPr>
              <a:t>ul. Twarda 6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sz="2000" dirty="0">
                <a:cs typeface="Times New Roman" panose="02020603050405020304" pitchFamily="18" charset="0"/>
              </a:rPr>
              <a:t>00-105 Warszawa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sz="2000" dirty="0">
                <a:cs typeface="Times New Roman" panose="02020603050405020304" pitchFamily="18" charset="0"/>
                <a:hlinkClick r:id="rId2"/>
              </a:rPr>
              <a:t>www.warszawa.jewish.org.pl/kosher</a:t>
            </a:r>
            <a:endParaRPr lang="pl-PL" sz="2000" dirty="0"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974C87-4A45-9245-8C22-6777DC3A5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480" y="3136106"/>
            <a:ext cx="2873375" cy="2873375"/>
          </a:xfrm>
          <a:prstGeom prst="rect">
            <a:avLst/>
          </a:prstGeom>
          <a:ln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D409315-16E7-57C5-46A6-5ADBE99ED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66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Certyfikat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koszerności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2669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BFD46-E55F-394F-ADDD-ADDF945F9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7320" y="2960369"/>
            <a:ext cx="935736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>
                <a:cs typeface="Times New Roman" panose="02020603050405020304" pitchFamily="18" charset="0"/>
              </a:rPr>
              <a:t>Sama </a:t>
            </a:r>
            <a:r>
              <a:rPr lang="en-IE" sz="2000" dirty="0" err="1">
                <a:cs typeface="Times New Roman" panose="02020603050405020304" pitchFamily="18" charset="0"/>
              </a:rPr>
              <a:t>procedura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uzyskania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certyfikatu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</a:t>
            </a:r>
            <a:r>
              <a:rPr lang="en-IE" sz="2000" dirty="0">
                <a:cs typeface="Times New Roman" panose="02020603050405020304" pitchFamily="18" charset="0"/>
              </a:rPr>
              <a:t> jest </a:t>
            </a:r>
            <a:r>
              <a:rPr lang="en-IE" sz="2000" dirty="0" err="1">
                <a:cs typeface="Times New Roman" panose="02020603050405020304" pitchFamily="18" charset="0"/>
              </a:rPr>
              <a:t>szczególnie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skomplikowana</a:t>
            </a:r>
            <a:r>
              <a:rPr lang="en-IE" sz="2000" dirty="0">
                <a:cs typeface="Times New Roman" panose="02020603050405020304" pitchFamily="18" charset="0"/>
              </a:rPr>
              <a:t>. </a:t>
            </a:r>
            <a:r>
              <a:rPr lang="en-IE" sz="2000" dirty="0" err="1">
                <a:cs typeface="Times New Roman" panose="02020603050405020304" pitchFamily="18" charset="0"/>
              </a:rPr>
              <a:t>Wymaga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jednak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podania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bardzo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szczegółowych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specyfikacji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produktu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>
                <a:cs typeface="Times New Roman" panose="02020603050405020304" pitchFamily="18" charset="0"/>
              </a:rPr>
              <a:t>co </a:t>
            </a:r>
            <a:r>
              <a:rPr lang="en-IE" sz="2000" dirty="0" err="1">
                <a:cs typeface="Times New Roman" panose="02020603050405020304" pitchFamily="18" charset="0"/>
              </a:rPr>
              <a:t>dla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niektórych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przedsiębiorców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może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stanowić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pewną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barierę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E02027F-67D7-8E2D-103E-FB3F2178B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00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Certyfikat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koszerności</a:t>
            </a:r>
            <a:endParaRPr lang="en-IE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25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DE1C3-B4F4-224A-AC74-805B9BA3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80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Certyfikat</a:t>
            </a:r>
            <a:r>
              <a:rPr lang="en-IE" sz="2400" b="1" dirty="0">
                <a:cs typeface="Times New Roman" panose="02020603050405020304" pitchFamily="18" charset="0"/>
              </a:rPr>
              <a:t> halal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07C73-738D-2B41-B334-A79E7AC37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5516" y="2022204"/>
            <a:ext cx="10200968" cy="47414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1800" dirty="0">
                <a:cs typeface="Times New Roman" panose="02020603050405020304" pitchFamily="18" charset="0"/>
              </a:rPr>
              <a:t>Certyfikat </a:t>
            </a:r>
            <a:r>
              <a:rPr lang="pl-PL" sz="1800" u="sng" dirty="0" err="1">
                <a:solidFill>
                  <a:srgbClr val="C00000"/>
                </a:solidFill>
                <a:cs typeface="Times New Roman" panose="02020603050405020304" pitchFamily="18" charset="0"/>
              </a:rPr>
              <a:t>halal</a:t>
            </a:r>
            <a:r>
              <a:rPr lang="pl-PL" sz="1800" dirty="0">
                <a:cs typeface="Times New Roman" panose="02020603050405020304" pitchFamily="18" charset="0"/>
              </a:rPr>
              <a:t> (arab. </a:t>
            </a:r>
            <a:r>
              <a:rPr lang="pl-PL" sz="1800" i="1" dirty="0">
                <a:cs typeface="Times New Roman" panose="02020603050405020304" pitchFamily="18" charset="0"/>
              </a:rPr>
              <a:t>to co dozwolone</a:t>
            </a:r>
            <a:r>
              <a:rPr lang="pl-PL" sz="1800" dirty="0">
                <a:cs typeface="Times New Roman" panose="02020603050405020304" pitchFamily="18" charset="0"/>
              </a:rPr>
              <a:t>) wyróżnia produkty, które muzułmanie mogą spożywać i te, </a:t>
            </a:r>
            <a:br>
              <a:rPr lang="pl-PL" sz="1800" dirty="0">
                <a:cs typeface="Times New Roman" panose="02020603050405020304" pitchFamily="18" charset="0"/>
              </a:rPr>
            </a:br>
            <a:r>
              <a:rPr lang="pl-PL" sz="1800" dirty="0">
                <a:cs typeface="Times New Roman" panose="02020603050405020304" pitchFamily="18" charset="0"/>
              </a:rPr>
              <a:t>które są dla nich kategorycznie zabronione. Produkty klasyfikowane jako </a:t>
            </a:r>
            <a:r>
              <a:rPr lang="pl-PL" sz="18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halal</a:t>
            </a:r>
            <a:r>
              <a:rPr lang="pl-PL" sz="1800" dirty="0">
                <a:cs typeface="Times New Roman" panose="02020603050405020304" pitchFamily="18" charset="0"/>
              </a:rPr>
              <a:t> podlegają certyfikacji przez Muzułmański Związek Religijny w Polsce. Produkty zakazane dla muzułmanów (nazywane z arabskiego </a:t>
            </a:r>
            <a:r>
              <a:rPr lang="pl-PL" sz="1800" u="sng" dirty="0">
                <a:cs typeface="Times New Roman" panose="02020603050405020304" pitchFamily="18" charset="0"/>
              </a:rPr>
              <a:t>haram</a:t>
            </a:r>
            <a:r>
              <a:rPr lang="pl-PL" sz="1800" dirty="0">
                <a:cs typeface="Times New Roman" panose="02020603050405020304" pitchFamily="18" charset="0"/>
              </a:rPr>
              <a:t>) to: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wieprzowina,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mięso zwierząt mięsożernych,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produkty pochodne mięsa wieprzowego (np. żelatyna, tłuszcz, smalec, skórki),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padlina,</a:t>
            </a:r>
          </a:p>
          <a:p>
            <a:pPr algn="just"/>
            <a:r>
              <a:rPr lang="pl-PL" sz="1800" dirty="0">
                <a:cs typeface="Times New Roman" panose="02020603050405020304" pitchFamily="18" charset="0"/>
              </a:rPr>
              <a:t>krew.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9478BC-88D7-C841-9386-F95B46A6B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6941" y="3347767"/>
            <a:ext cx="1719662" cy="195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285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97FE0-12B2-BD4C-BAC4-F043F4223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>
                <a:cs typeface="Times New Roman" panose="02020603050405020304" pitchFamily="18" charset="0"/>
              </a:rPr>
              <a:t>System 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halal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wymaga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uzyskania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dwóch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dokumentów</a:t>
            </a:r>
            <a:r>
              <a:rPr lang="en-IE" sz="2000" dirty="0"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IE" sz="2000" dirty="0" err="1">
                <a:cs typeface="Times New Roman" panose="02020603050405020304" pitchFamily="18" charset="0"/>
              </a:rPr>
              <a:t>Zaświadczenia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certyfikującego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systemu</a:t>
            </a:r>
            <a:r>
              <a:rPr lang="en-IE" sz="2000" dirty="0">
                <a:cs typeface="Times New Roman" panose="02020603050405020304" pitchFamily="18" charset="0"/>
              </a:rPr>
              <a:t> halal</a:t>
            </a:r>
          </a:p>
          <a:p>
            <a:pPr algn="just"/>
            <a:r>
              <a:rPr lang="en-IE" sz="2000" dirty="0" err="1">
                <a:cs typeface="Times New Roman" panose="02020603050405020304" pitchFamily="18" charset="0"/>
              </a:rPr>
              <a:t>Certyfikatu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systemu</a:t>
            </a:r>
            <a:r>
              <a:rPr lang="en-IE" sz="2000" dirty="0">
                <a:cs typeface="Times New Roman" panose="02020603050405020304" pitchFamily="18" charset="0"/>
              </a:rPr>
              <a:t> halal</a:t>
            </a:r>
          </a:p>
          <a:p>
            <a:pPr algn="just"/>
            <a:endParaRPr lang="en-IE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dirty="0">
                <a:cs typeface="Times New Roman" panose="02020603050405020304" pitchFamily="18" charset="0"/>
              </a:rPr>
              <a:t>Aby je </a:t>
            </a:r>
            <a:r>
              <a:rPr lang="en-IE" sz="2000" dirty="0" err="1">
                <a:cs typeface="Times New Roman" panose="02020603050405020304" pitchFamily="18" charset="0"/>
              </a:rPr>
              <a:t>uzyskać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należy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skontaktować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z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M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uzułmańskim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Z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wiązkiem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R</a:t>
            </a:r>
            <a:r>
              <a:rPr lang="en-IE" sz="2000" dirty="0" err="1">
                <a:solidFill>
                  <a:srgbClr val="C00000"/>
                </a:solidFill>
                <a:cs typeface="Times New Roman" panose="02020603050405020304" pitchFamily="18" charset="0"/>
              </a:rPr>
              <a:t>eligijnym</a:t>
            </a:r>
            <a:r>
              <a:rPr lang="en-IE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w </a:t>
            </a:r>
            <a:r>
              <a:rPr lang="pl-PL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RP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 err="1">
                <a:cs typeface="Times New Roman" panose="02020603050405020304" pitchFamily="18" charset="0"/>
              </a:rPr>
              <a:t>który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mieści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się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pl-PL" sz="2000" dirty="0">
                <a:cs typeface="Times New Roman" panose="02020603050405020304" pitchFamily="18" charset="0"/>
              </a:rPr>
              <a:t>B</a:t>
            </a:r>
            <a:r>
              <a:rPr lang="en-IE" sz="2000" dirty="0" err="1">
                <a:cs typeface="Times New Roman" panose="02020603050405020304" pitchFamily="18" charset="0"/>
              </a:rPr>
              <a:t>iałymstoku</a:t>
            </a:r>
            <a:r>
              <a:rPr lang="pl-PL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przy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ul.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pl-PL" sz="2000" dirty="0">
                <a:cs typeface="Times New Roman" panose="02020603050405020304" pitchFamily="18" charset="0"/>
              </a:rPr>
              <a:t>P</a:t>
            </a:r>
            <a:r>
              <a:rPr lang="en-IE" sz="2000" dirty="0" err="1">
                <a:cs typeface="Times New Roman" panose="02020603050405020304" pitchFamily="18" charset="0"/>
              </a:rPr>
              <a:t>iastowskiej</a:t>
            </a:r>
            <a:r>
              <a:rPr lang="en-IE" sz="2000" dirty="0">
                <a:cs typeface="Times New Roman" panose="02020603050405020304" pitchFamily="18" charset="0"/>
              </a:rPr>
              <a:t> 13</a:t>
            </a:r>
            <a:r>
              <a:rPr lang="pl-PL" sz="2000" dirty="0">
                <a:cs typeface="Times New Roman" panose="02020603050405020304" pitchFamily="18" charset="0"/>
              </a:rPr>
              <a:t>F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oraz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dopełnić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stosownej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procedury</a:t>
            </a:r>
            <a:endParaRPr lang="en-IE" sz="2000" dirty="0"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FD945C6-65D1-204F-43DB-A05AD63C6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80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Certyfikat</a:t>
            </a:r>
            <a:r>
              <a:rPr lang="en-IE" sz="2400" b="1" dirty="0">
                <a:cs typeface="Times New Roman" panose="02020603050405020304" pitchFamily="18" charset="0"/>
              </a:rPr>
              <a:t> halal</a:t>
            </a:r>
          </a:p>
        </p:txBody>
      </p:sp>
    </p:spTree>
    <p:extLst>
      <p:ext uri="{BB962C8B-B14F-4D97-AF65-F5344CB8AC3E}">
        <p14:creationId xmlns:p14="http://schemas.microsoft.com/office/powerpoint/2010/main" val="383706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97FE0-12B2-BD4C-BAC4-F043F4223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940" y="3070384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sz="20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Zaloguj się na platformę: </a:t>
            </a:r>
            <a:br>
              <a:rPr lang="pl-PL" sz="2000" dirty="0">
                <a:latin typeface="+mj-lt"/>
                <a:cs typeface="Times New Roman" panose="02020603050405020304" pitchFamily="18" charset="0"/>
              </a:rPr>
            </a:br>
            <a:r>
              <a:rPr lang="pl-PL" sz="2000" dirty="0">
                <a:latin typeface="+mj-lt"/>
                <a:hlinkClick r:id="rId2"/>
              </a:rPr>
              <a:t>https://wordwall.net/resource/32105183</a:t>
            </a:r>
            <a:r>
              <a:rPr lang="pl-PL" sz="2000" dirty="0">
                <a:latin typeface="+mj-lt"/>
              </a:rPr>
              <a:t> </a:t>
            </a:r>
          </a:p>
          <a:p>
            <a:pPr marL="0" indent="0" algn="ctr"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7C3025-9143-124B-851A-92404EED6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63" y="39862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1029" name="Picture 2" descr="https://wordwall.net/resourceajax/qr?resourceType=activity&amp;id=32105183&amp;imagetype=png&amp;pixels=410">
            <a:extLst>
              <a:ext uri="{FF2B5EF4-FFF2-40B4-BE49-F238E27FC236}">
                <a16:creationId xmlns:a16="http://schemas.microsoft.com/office/drawing/2014/main" id="{755D3ACB-C130-ED4B-8B83-249973B1E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942" y="3070384"/>
            <a:ext cx="1831657" cy="183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C5B515-757E-60D1-7A10-CEDF82DB8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6223"/>
            <a:ext cx="10515600" cy="132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b="1" dirty="0">
                <a:latin typeface="+mj-lt"/>
                <a:cs typeface="Times New Roman" panose="02020603050405020304" pitchFamily="18" charset="0"/>
              </a:rPr>
              <a:t>Test samooceny wiadomości pozyskanych w trakcie szkolenia </a:t>
            </a:r>
          </a:p>
        </p:txBody>
      </p:sp>
    </p:spTree>
    <p:extLst>
      <p:ext uri="{BB962C8B-B14F-4D97-AF65-F5344CB8AC3E}">
        <p14:creationId xmlns:p14="http://schemas.microsoft.com/office/powerpoint/2010/main" val="410409037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cs typeface="Times New Roman" panose="02020603050405020304" pitchFamily="18" charset="0"/>
              </a:rPr>
              <a:t>Dziękuję za uwagę!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33FF3787-B690-2581-EECB-21C3067A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5DFDEB0-CD3B-146C-0CA0-7BFE34402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116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EE6442-A6D8-40D5-B18B-1FE67CEC6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971" y="1152580"/>
            <a:ext cx="11125200" cy="48383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sz="1500" b="1" dirty="0">
                <a:solidFill>
                  <a:schemeClr val="tx1"/>
                </a:solidFill>
                <a:effectLst/>
              </a:rPr>
              <a:t>ZASTRZEŻENIE</a:t>
            </a:r>
          </a:p>
          <a:p>
            <a:pPr algn="just">
              <a:lnSpc>
                <a:spcPct val="120000"/>
              </a:lnSpc>
            </a:pPr>
            <a:endParaRPr lang="pl-PL" sz="500" dirty="0">
              <a:solidFill>
                <a:schemeClr val="tx1"/>
              </a:solidFill>
              <a:effectLst/>
            </a:endParaRP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Polska Agencja Inwestycji i Handlu S.A. (PAIH) udostępnia powyższy materiał nieodpłatnie jako efekty projektu „Mój biznes za granicą - model wsparcia instytucjonalnego MŚP w obszarze umiędzynarodowienia oferty firm i rozpoczęcia działalności na rynkach międzynarodowych” w ramach Programu Operacyjnego Wiedza Edukacja Rozwój 2014-2020; Oś priorytetowa: IV. Innowacje społeczne i współpraca ponadnarodowa; Działanie 4.3 Współpraca ponadnarodowa.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Niniejszy materiał jest elementem programu edukacyjnego skierowanego do przedsiębiorców planujących rozpocząć ekspansję zagraniczną, w tym tych niemających w pełni sprecyzowanego potencjału eksportowego.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Należy zauważyć, iż stanowi on jedynie ramy merytoryczne zagadnień uznanych za kluczowe w kontekście przygotowania do prowadzenia działalności eksportowej i korzystanie z niego, szczególnie w przypadku realizacji szkoleń, wymaga każdorazowej weryfikacji i aktualizacji treści przez eksperta prowadzącego poszczególne moduły szkoleniowe oraz ewentualnego dostosowania do branży/specyfiki firm stanowiących potencjalnych odbiorców szkolenia.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Zgodnie z rekomendacją PAIH, ekspertem prowadzącym szkolenie powinien być praktyk specjalizujący się w danym zakresie tematycznym.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PAIH nie ponosi odpowiedzialności z tytułu jakiejkolwiek szkody bezpośredniej lub pośredniej jakiegokolwiek rodzaju, w tym szkody za utratę zysków, wynikłej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 całkowitego lub częściowego wykorzystania informacji udostępnionych przez PAIH w niniejszym materiale. W związku z tym, każdy odbiorca tych informacji powinien sprawdzić przydatność i poprawność wyżej wymienionych informacji zgodnie z ich przeznaczeniem i korzystać z tych informacji na własną odpowiedzialność. PAIH oraz jej pracownicy nie ponoszą w żadnym wypadku odpowiedzialności za jakąkolwiek decyzję lub działanie podjęte w oparciu o wyżej wymienione informacje, ani za jakiekolwiek konsekwencje wynikające z decyzji podjętych w oparciu o te informacje.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Udostępnione w wersji elektronicznej publikacje dostępne na stronach internetowych PAIH (m.in. </a:t>
            </a:r>
            <a:r>
              <a:rPr lang="pl-PL" sz="1500" dirty="0">
                <a:solidFill>
                  <a:schemeClr val="tx1"/>
                </a:solidFill>
                <a:effectLst/>
                <a:hlinkClick r:id="rId2"/>
              </a:rPr>
              <a:t>https://www.paih.gov.pl/moj_biznes_za_granica</a:t>
            </a:r>
            <a:r>
              <a:rPr lang="pl-PL" sz="1500" dirty="0">
                <a:solidFill>
                  <a:schemeClr val="tx1"/>
                </a:solidFill>
                <a:effectLst/>
              </a:rPr>
              <a:t>) mogą być wykorzystywane tylko w celach edukacyjnych. W przypadku korzystania z materiału w celu realizacji szkoleń, należy uwzględnić w informacji o szkoleniu, że jest ono efektem projektu „Mój biznes za granicą”.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Utrwalenie (sporządzenie egzemplarza, w celu jego publikacji), zwielokrotnienie, wprowadzenie do obrotu, wypożyczenie lub udostępnienie zwielokrotnionych egzemplarzy jest niedozwolone bez podpisania stosownej umowy udzielenia sublicencji przez PAIH.</a:t>
            </a:r>
          </a:p>
          <a:p>
            <a:pPr algn="just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7585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1762A-11AE-E847-845E-CF37F0ABB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082" y="2351446"/>
            <a:ext cx="8715836" cy="50958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Klauzula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umowna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>
                <a:cs typeface="Times New Roman" panose="02020603050405020304" pitchFamily="18" charset="0"/>
              </a:rPr>
              <a:t>to </a:t>
            </a:r>
            <a:r>
              <a:rPr lang="en-IE" sz="2000" dirty="0" err="1">
                <a:cs typeface="Times New Roman" panose="02020603050405020304" pitchFamily="18" charset="0"/>
              </a:rPr>
              <a:t>taki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zapis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który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umowie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pełni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funkcję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zastrzeżenia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warunku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lub</a:t>
            </a:r>
            <a:r>
              <a:rPr lang="en-IE" sz="2000" dirty="0">
                <a:solidFill>
                  <a:srgbClr val="B01E28"/>
                </a:solidFill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solidFill>
                  <a:srgbClr val="B01E28"/>
                </a:solidFill>
                <a:cs typeface="Times New Roman" panose="02020603050405020304" pitchFamily="18" charset="0"/>
              </a:rPr>
              <a:t>postanowienia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IE" sz="2000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IE" sz="2000" dirty="0" err="1">
                <a:cs typeface="Times New Roman" panose="02020603050405020304" pitchFamily="18" charset="0"/>
              </a:rPr>
              <a:t>Wszystkie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klauzule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umowne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tracą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ważność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jeżeli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są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sprzeczne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>
                <a:cs typeface="Times New Roman" panose="02020603050405020304" pitchFamily="18" charset="0"/>
              </a:rPr>
              <a:t>z </a:t>
            </a:r>
            <a:r>
              <a:rPr lang="en-IE" sz="2000" dirty="0" err="1">
                <a:cs typeface="Times New Roman" panose="02020603050405020304" pitchFamily="18" charset="0"/>
              </a:rPr>
              <a:t>ustawodawstwem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kraju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wskazanego</a:t>
            </a:r>
            <a:r>
              <a:rPr lang="en-IE" sz="2000" dirty="0">
                <a:cs typeface="Times New Roman" panose="02020603050405020304" pitchFamily="18" charset="0"/>
              </a:rPr>
              <a:t> w </a:t>
            </a:r>
            <a:r>
              <a:rPr lang="en-IE" sz="2000" dirty="0" err="1">
                <a:cs typeface="Times New Roman" panose="02020603050405020304" pitchFamily="18" charset="0"/>
              </a:rPr>
              <a:t>umowie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lub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jeżeli</a:t>
            </a:r>
            <a:r>
              <a:rPr lang="en-IE" sz="2000" dirty="0">
                <a:cs typeface="Times New Roman" panose="02020603050405020304" pitchFamily="18" charset="0"/>
              </a:rPr>
              <a:t> ten </a:t>
            </a:r>
            <a:r>
              <a:rPr lang="en-IE" sz="2000" dirty="0" err="1">
                <a:cs typeface="Times New Roman" panose="02020603050405020304" pitchFamily="18" charset="0"/>
              </a:rPr>
              <a:t>kraj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br>
              <a:rPr lang="pl-PL" sz="2000" dirty="0">
                <a:cs typeface="Times New Roman" panose="02020603050405020304" pitchFamily="18" charset="0"/>
              </a:rPr>
            </a:br>
            <a:r>
              <a:rPr lang="en-IE" sz="2000" dirty="0" err="1">
                <a:cs typeface="Times New Roman" panose="02020603050405020304" pitchFamily="18" charset="0"/>
              </a:rPr>
              <a:t>nie</a:t>
            </a:r>
            <a:r>
              <a:rPr lang="en-IE" sz="2000" dirty="0">
                <a:cs typeface="Times New Roman" panose="02020603050405020304" pitchFamily="18" charset="0"/>
              </a:rPr>
              <a:t> jest </a:t>
            </a:r>
            <a:r>
              <a:rPr lang="en-IE" sz="2000" dirty="0" err="1">
                <a:cs typeface="Times New Roman" panose="02020603050405020304" pitchFamily="18" charset="0"/>
              </a:rPr>
              <a:t>sprecyzowany</a:t>
            </a:r>
            <a:r>
              <a:rPr lang="en-IE" sz="2000" dirty="0">
                <a:cs typeface="Times New Roman" panose="02020603050405020304" pitchFamily="18" charset="0"/>
              </a:rPr>
              <a:t>, </a:t>
            </a:r>
            <a:r>
              <a:rPr lang="en-IE" sz="2000" dirty="0" err="1">
                <a:cs typeface="Times New Roman" panose="02020603050405020304" pitchFamily="18" charset="0"/>
              </a:rPr>
              <a:t>kraju</a:t>
            </a:r>
            <a:r>
              <a:rPr lang="en-IE" sz="2000" dirty="0">
                <a:cs typeface="Times New Roman" panose="02020603050405020304" pitchFamily="18" charset="0"/>
              </a:rPr>
              <a:t>, w </a:t>
            </a:r>
            <a:r>
              <a:rPr lang="en-IE" sz="2000" dirty="0" err="1">
                <a:cs typeface="Times New Roman" panose="02020603050405020304" pitchFamily="18" charset="0"/>
              </a:rPr>
              <a:t>którym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zawarto</a:t>
            </a:r>
            <a:r>
              <a:rPr lang="en-IE" sz="2000" dirty="0">
                <a:cs typeface="Times New Roman" panose="02020603050405020304" pitchFamily="18" charset="0"/>
              </a:rPr>
              <a:t> </a:t>
            </a:r>
            <a:r>
              <a:rPr lang="en-IE" sz="2000" dirty="0" err="1">
                <a:cs typeface="Times New Roman" panose="02020603050405020304" pitchFamily="18" charset="0"/>
              </a:rPr>
              <a:t>umowę</a:t>
            </a:r>
            <a:r>
              <a:rPr lang="en-IE" sz="2000" dirty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DC1963-BFCC-284F-93F5-0B0284575AD0}"/>
              </a:ext>
            </a:extLst>
          </p:cNvPr>
          <p:cNvSpPr txBox="1"/>
          <p:nvPr/>
        </p:nvSpPr>
        <p:spPr>
          <a:xfrm>
            <a:off x="2118852" y="1388500"/>
            <a:ext cx="795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Zawieranie</a:t>
            </a:r>
            <a:r>
              <a:rPr lang="en-IE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umów</a:t>
            </a:r>
            <a:r>
              <a:rPr lang="en-IE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+mj-lt"/>
                <a:cs typeface="Times New Roman" panose="02020603050405020304" pitchFamily="18" charset="0"/>
              </a:rPr>
              <a:t>-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klauzule</a:t>
            </a:r>
            <a:r>
              <a:rPr lang="en-IE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umowne</a:t>
            </a:r>
            <a:endParaRPr lang="en-IE" sz="24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498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>
            <a:extLst>
              <a:ext uri="{FF2B5EF4-FFF2-40B4-BE49-F238E27FC236}">
                <a16:creationId xmlns:a16="http://schemas.microsoft.com/office/drawing/2014/main" id="{A2320E94-40BD-D834-9E5B-8AE09552548C}"/>
              </a:ext>
            </a:extLst>
          </p:cNvPr>
          <p:cNvSpPr txBox="1"/>
          <p:nvPr/>
        </p:nvSpPr>
        <p:spPr>
          <a:xfrm>
            <a:off x="2118852" y="1388500"/>
            <a:ext cx="795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Zawieranie</a:t>
            </a:r>
            <a:r>
              <a:rPr lang="en-IE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umów</a:t>
            </a:r>
            <a:r>
              <a:rPr lang="en-IE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pl-PL" sz="2400" dirty="0">
                <a:latin typeface="+mj-lt"/>
                <a:cs typeface="Times New Roman" panose="02020603050405020304" pitchFamily="18" charset="0"/>
              </a:rPr>
              <a:t>-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klauzule</a:t>
            </a:r>
            <a:r>
              <a:rPr lang="en-IE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latin typeface="+mj-lt"/>
                <a:cs typeface="Times New Roman" panose="02020603050405020304" pitchFamily="18" charset="0"/>
              </a:rPr>
              <a:t>umowne</a:t>
            </a:r>
            <a:endParaRPr lang="en-IE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BECFEC-50EE-389A-5F80-F570DEFD4905}"/>
              </a:ext>
            </a:extLst>
          </p:cNvPr>
          <p:cNvSpPr txBox="1">
            <a:spLocks/>
          </p:cNvSpPr>
          <p:nvPr/>
        </p:nvSpPr>
        <p:spPr>
          <a:xfrm>
            <a:off x="1738082" y="2344302"/>
            <a:ext cx="8715836" cy="509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IE" sz="2000" dirty="0"/>
              <a:t>Co do </a:t>
            </a:r>
            <a:r>
              <a:rPr lang="en-IE" sz="2000" dirty="0" err="1"/>
              <a:t>zasady</a:t>
            </a:r>
            <a:r>
              <a:rPr lang="en-IE" sz="2000" dirty="0"/>
              <a:t>, </a:t>
            </a:r>
            <a:r>
              <a:rPr lang="en-IE" sz="2000" dirty="0" err="1">
                <a:solidFill>
                  <a:srgbClr val="B01E28"/>
                </a:solidFill>
              </a:rPr>
              <a:t>klauzule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umowne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dotyczą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zdarzeń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przyszłych</a:t>
            </a:r>
            <a:r>
              <a:rPr lang="en-IE" sz="2000" dirty="0">
                <a:solidFill>
                  <a:srgbClr val="B01E28"/>
                </a:solidFill>
              </a:rPr>
              <a:t>, </a:t>
            </a:r>
            <a:r>
              <a:rPr lang="en-IE" sz="2000" dirty="0" err="1">
                <a:solidFill>
                  <a:srgbClr val="B01E28"/>
                </a:solidFill>
              </a:rPr>
              <a:t>precyzując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prawa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i</a:t>
            </a:r>
            <a:r>
              <a:rPr lang="en-IE" sz="2000" dirty="0">
                <a:solidFill>
                  <a:srgbClr val="B01E28"/>
                </a:solidFill>
              </a:rPr>
              <a:t> </a:t>
            </a:r>
            <a:r>
              <a:rPr lang="en-IE" sz="2000" dirty="0" err="1">
                <a:solidFill>
                  <a:srgbClr val="B01E28"/>
                </a:solidFill>
              </a:rPr>
              <a:t>obowiązki</a:t>
            </a:r>
            <a:r>
              <a:rPr lang="en-IE" sz="2000" dirty="0"/>
              <a:t> </a:t>
            </a:r>
            <a:r>
              <a:rPr lang="en-IE" sz="2000" dirty="0" err="1"/>
              <a:t>stron</a:t>
            </a:r>
            <a:r>
              <a:rPr lang="en-IE" sz="2000" dirty="0"/>
              <a:t> w </a:t>
            </a:r>
            <a:r>
              <a:rPr lang="en-IE" sz="2000" dirty="0" err="1"/>
              <a:t>przypadku</a:t>
            </a:r>
            <a:r>
              <a:rPr lang="en-IE" sz="2000" dirty="0"/>
              <a:t> </a:t>
            </a:r>
            <a:r>
              <a:rPr lang="en-IE" sz="2000" dirty="0" err="1"/>
              <a:t>zaistnienia</a:t>
            </a:r>
            <a:r>
              <a:rPr lang="en-IE" sz="2000" dirty="0"/>
              <a:t> </a:t>
            </a:r>
            <a:r>
              <a:rPr lang="en-IE" sz="2000" dirty="0" err="1"/>
              <a:t>opisanych</a:t>
            </a:r>
            <a:r>
              <a:rPr lang="en-IE" sz="2000" dirty="0"/>
              <a:t> w </a:t>
            </a:r>
            <a:r>
              <a:rPr lang="en-IE" sz="2000" dirty="0" err="1"/>
              <a:t>nich</a:t>
            </a:r>
            <a:r>
              <a:rPr lang="en-IE" sz="2000" dirty="0"/>
              <a:t> </a:t>
            </a:r>
            <a:r>
              <a:rPr lang="en-IE" sz="2000" dirty="0" err="1"/>
              <a:t>okoliczności</a:t>
            </a:r>
            <a:r>
              <a:rPr lang="en-IE" sz="2000" dirty="0"/>
              <a:t>.</a:t>
            </a:r>
          </a:p>
          <a:p>
            <a:pPr marL="0" indent="0" algn="just">
              <a:buNone/>
            </a:pPr>
            <a:endParaRPr lang="en-IE" sz="2000" dirty="0"/>
          </a:p>
          <a:p>
            <a:pPr marL="0" indent="0" algn="just">
              <a:buNone/>
            </a:pPr>
            <a:r>
              <a:rPr lang="en-IE" sz="2000" dirty="0" err="1"/>
              <a:t>Stosowanie</a:t>
            </a:r>
            <a:r>
              <a:rPr lang="en-IE" sz="2000" dirty="0"/>
              <a:t> </a:t>
            </a:r>
            <a:r>
              <a:rPr lang="en-IE" sz="2000" dirty="0" err="1"/>
              <a:t>klauzul</a:t>
            </a:r>
            <a:r>
              <a:rPr lang="en-IE" sz="2000" dirty="0"/>
              <a:t> </a:t>
            </a:r>
            <a:r>
              <a:rPr lang="en-IE" sz="2000" dirty="0" err="1"/>
              <a:t>umownych</a:t>
            </a:r>
            <a:r>
              <a:rPr lang="en-IE" sz="2000" dirty="0"/>
              <a:t> w </a:t>
            </a:r>
            <a:r>
              <a:rPr lang="en-IE" sz="2000" dirty="0" err="1"/>
              <a:t>przytłaczającej</a:t>
            </a:r>
            <a:r>
              <a:rPr lang="en-IE" sz="2000" dirty="0"/>
              <a:t> </a:t>
            </a:r>
            <a:r>
              <a:rPr lang="en-IE" sz="2000" dirty="0" err="1"/>
              <a:t>ilości</a:t>
            </a:r>
            <a:r>
              <a:rPr lang="en-IE" sz="2000" dirty="0"/>
              <a:t> </a:t>
            </a:r>
            <a:r>
              <a:rPr lang="en-IE" sz="2000" dirty="0" err="1"/>
              <a:t>przypadków</a:t>
            </a:r>
            <a:r>
              <a:rPr lang="en-IE" sz="2000" dirty="0"/>
              <a:t> </a:t>
            </a:r>
            <a:r>
              <a:rPr lang="en-IE" sz="2000" dirty="0" err="1"/>
              <a:t>pozwala</a:t>
            </a:r>
            <a:r>
              <a:rPr lang="en-IE" sz="2000" dirty="0"/>
              <a:t> </a:t>
            </a:r>
            <a:r>
              <a:rPr lang="en-IE" sz="2000" dirty="0" err="1"/>
              <a:t>uniknąć</a:t>
            </a:r>
            <a:r>
              <a:rPr lang="en-IE" sz="2000" dirty="0"/>
              <a:t> </a:t>
            </a:r>
            <a:r>
              <a:rPr lang="en-IE" sz="2000" dirty="0" err="1"/>
              <a:t>procesów</a:t>
            </a:r>
            <a:r>
              <a:rPr lang="en-IE" sz="2000" dirty="0"/>
              <a:t> </a:t>
            </a:r>
            <a:r>
              <a:rPr lang="en-IE" sz="2000" dirty="0" err="1"/>
              <a:t>sądowych</a:t>
            </a:r>
            <a:r>
              <a:rPr lang="en-IE" sz="2000" dirty="0"/>
              <a:t>, </a:t>
            </a:r>
            <a:r>
              <a:rPr lang="en-IE" sz="2000" dirty="0" err="1"/>
              <a:t>które</a:t>
            </a:r>
            <a:r>
              <a:rPr lang="en-IE" sz="2000" dirty="0"/>
              <a:t> w </a:t>
            </a:r>
            <a:r>
              <a:rPr lang="en-IE" sz="2000" dirty="0" err="1"/>
              <a:t>przypadku</a:t>
            </a:r>
            <a:r>
              <a:rPr lang="en-IE" sz="2000" dirty="0"/>
              <a:t> </a:t>
            </a:r>
            <a:r>
              <a:rPr lang="en-IE" sz="2000" dirty="0" err="1"/>
              <a:t>umów</a:t>
            </a:r>
            <a:r>
              <a:rPr lang="en-IE" sz="2000" dirty="0"/>
              <a:t> </a:t>
            </a:r>
            <a:r>
              <a:rPr lang="en-IE" sz="2000" dirty="0" err="1"/>
              <a:t>zawartych</a:t>
            </a:r>
            <a:r>
              <a:rPr lang="en-IE" sz="2000" dirty="0"/>
              <a:t> </a:t>
            </a:r>
            <a:r>
              <a:rPr lang="en-IE" sz="2000" dirty="0" err="1"/>
              <a:t>między</a:t>
            </a:r>
            <a:r>
              <a:rPr lang="en-IE" sz="2000" dirty="0"/>
              <a:t> </a:t>
            </a:r>
            <a:r>
              <a:rPr lang="en-IE" sz="2000" dirty="0" err="1"/>
              <a:t>stronami</a:t>
            </a:r>
            <a:r>
              <a:rPr lang="en-IE" sz="2000" dirty="0"/>
              <a:t> </a:t>
            </a:r>
            <a:r>
              <a:rPr lang="en-IE" sz="2000" dirty="0" err="1"/>
              <a:t>pochodzącymi</a:t>
            </a:r>
            <a:r>
              <a:rPr lang="en-IE" sz="2000" dirty="0"/>
              <a:t> z </a:t>
            </a:r>
            <a:r>
              <a:rPr lang="en-IE" sz="2000" dirty="0" err="1"/>
              <a:t>różnych</a:t>
            </a:r>
            <a:r>
              <a:rPr lang="en-IE" sz="2000" dirty="0"/>
              <a:t> </a:t>
            </a:r>
            <a:r>
              <a:rPr lang="en-IE" sz="2000" dirty="0" err="1"/>
              <a:t>krajów</a:t>
            </a:r>
            <a:r>
              <a:rPr lang="en-IE" sz="2000" dirty="0"/>
              <a:t>, </a:t>
            </a:r>
            <a:r>
              <a:rPr lang="en-IE" sz="2000" dirty="0" err="1"/>
              <a:t>mogą</a:t>
            </a:r>
            <a:r>
              <a:rPr lang="en-IE" sz="2000" dirty="0"/>
              <a:t> </a:t>
            </a:r>
            <a:r>
              <a:rPr lang="en-IE" sz="2000" dirty="0" err="1"/>
              <a:t>być</a:t>
            </a:r>
            <a:r>
              <a:rPr lang="en-IE" sz="2000" dirty="0"/>
              <a:t> </a:t>
            </a:r>
            <a:r>
              <a:rPr lang="en-IE" sz="2000" dirty="0" err="1"/>
              <a:t>niezwykle</a:t>
            </a:r>
            <a:r>
              <a:rPr lang="en-IE" sz="2000" dirty="0"/>
              <a:t> </a:t>
            </a:r>
            <a:r>
              <a:rPr lang="en-IE" sz="2000" dirty="0" err="1"/>
              <a:t>kosztowne</a:t>
            </a:r>
            <a:r>
              <a:rPr lang="en-IE" sz="2000" dirty="0"/>
              <a:t> </a:t>
            </a:r>
            <a:br>
              <a:rPr lang="pl-PL" sz="2000" dirty="0"/>
            </a:br>
            <a:r>
              <a:rPr lang="en-IE" sz="2000" dirty="0" err="1"/>
              <a:t>i</a:t>
            </a:r>
            <a:r>
              <a:rPr lang="en-IE" sz="2000" dirty="0"/>
              <a:t> </a:t>
            </a:r>
            <a:r>
              <a:rPr lang="en-IE" sz="2000" dirty="0" err="1"/>
              <a:t>przewlekłe</a:t>
            </a:r>
            <a:r>
              <a:rPr lang="en-IE" sz="2000" dirty="0"/>
              <a:t>.</a:t>
            </a:r>
          </a:p>
          <a:p>
            <a:pPr marL="0" indent="0">
              <a:buNone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59484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06C0-4C6F-904C-97FA-ADE6AF393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80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E" sz="2400" b="1" dirty="0" err="1">
                <a:cs typeface="Times New Roman" panose="02020603050405020304" pitchFamily="18" charset="0"/>
              </a:rPr>
              <a:t>Siła</a:t>
            </a:r>
            <a:r>
              <a:rPr lang="en-IE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wyższa</a:t>
            </a:r>
            <a:r>
              <a:rPr lang="pl-PL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>
                <a:cs typeface="Times New Roman" panose="02020603050405020304" pitchFamily="18" charset="0"/>
              </a:rPr>
              <a:t>-</a:t>
            </a:r>
            <a:r>
              <a:rPr lang="pl-PL" sz="2400" b="1" dirty="0">
                <a:cs typeface="Times New Roman" panose="02020603050405020304" pitchFamily="18" charset="0"/>
              </a:rPr>
              <a:t> </a:t>
            </a:r>
            <a:r>
              <a:rPr lang="en-IE" sz="2400" b="1" dirty="0" err="1">
                <a:cs typeface="Times New Roman" panose="02020603050405020304" pitchFamily="18" charset="0"/>
              </a:rPr>
              <a:t>definicje</a:t>
            </a:r>
            <a:endParaRPr lang="en-IE" sz="2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57B0D-9BEC-A745-8D7C-CEEBC83A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25787"/>
            <a:ext cx="10515600" cy="4351338"/>
          </a:xfrm>
        </p:spPr>
        <p:txBody>
          <a:bodyPr>
            <a:normAutofit/>
          </a:bodyPr>
          <a:lstStyle/>
          <a:p>
            <a:r>
              <a:rPr lang="en-IE" sz="2400" dirty="0" err="1">
                <a:solidFill>
                  <a:srgbClr val="B01E28"/>
                </a:solidFill>
              </a:rPr>
              <a:t>Koncepcja</a:t>
            </a:r>
            <a:r>
              <a:rPr lang="en-IE" sz="2400" dirty="0">
                <a:solidFill>
                  <a:srgbClr val="B01E28"/>
                </a:solidFill>
              </a:rPr>
              <a:t> </a:t>
            </a:r>
            <a:r>
              <a:rPr lang="en-IE" sz="2400" dirty="0" err="1">
                <a:solidFill>
                  <a:srgbClr val="B01E28"/>
                </a:solidFill>
              </a:rPr>
              <a:t>subiektywna</a:t>
            </a:r>
            <a:r>
              <a:rPr lang="en-IE" sz="2400" dirty="0">
                <a:solidFill>
                  <a:srgbClr val="B01E28"/>
                </a:solidFill>
              </a:rPr>
              <a:t> </a:t>
            </a:r>
            <a:r>
              <a:rPr lang="en-IE" sz="2400" dirty="0"/>
              <a:t>– </a:t>
            </a:r>
            <a:r>
              <a:rPr lang="en-IE" sz="2400" dirty="0" err="1"/>
              <a:t>zjawisko</a:t>
            </a:r>
            <a:r>
              <a:rPr lang="en-IE" sz="2400" dirty="0"/>
              <a:t>, </a:t>
            </a:r>
            <a:r>
              <a:rPr lang="en-IE" sz="2400" dirty="0" err="1"/>
              <a:t>któremu</a:t>
            </a:r>
            <a:r>
              <a:rPr lang="en-IE" sz="2400" dirty="0"/>
              <a:t> </a:t>
            </a:r>
            <a:r>
              <a:rPr lang="en-IE" sz="2400" dirty="0" err="1"/>
              <a:t>nie</a:t>
            </a:r>
            <a:r>
              <a:rPr lang="en-IE" sz="2400" dirty="0"/>
              <a:t> </a:t>
            </a:r>
            <a:r>
              <a:rPr lang="en-IE" sz="2400" dirty="0" err="1"/>
              <a:t>można</a:t>
            </a:r>
            <a:r>
              <a:rPr lang="en-IE" sz="2400" dirty="0"/>
              <a:t> </a:t>
            </a:r>
            <a:r>
              <a:rPr lang="en-IE" sz="2400" dirty="0" err="1"/>
              <a:t>zapobiec</a:t>
            </a:r>
            <a:r>
              <a:rPr lang="en-IE" sz="2400" dirty="0"/>
              <a:t> </a:t>
            </a:r>
            <a:r>
              <a:rPr lang="en-IE" sz="2400" dirty="0" err="1"/>
              <a:t>mimo</a:t>
            </a:r>
            <a:r>
              <a:rPr lang="en-IE" sz="2400" dirty="0"/>
              <a:t> </a:t>
            </a:r>
            <a:r>
              <a:rPr lang="en-IE" sz="2400" dirty="0" err="1"/>
              <a:t>dołożenia</a:t>
            </a:r>
            <a:r>
              <a:rPr lang="en-IE" sz="2400" dirty="0"/>
              <a:t> </a:t>
            </a:r>
            <a:r>
              <a:rPr lang="en-IE" sz="2400" dirty="0" err="1"/>
              <a:t>należytej</a:t>
            </a:r>
            <a:r>
              <a:rPr lang="en-IE" sz="2400" dirty="0"/>
              <a:t> </a:t>
            </a:r>
            <a:r>
              <a:rPr lang="en-IE" sz="2400" dirty="0" err="1"/>
              <a:t>staranności</a:t>
            </a:r>
            <a:r>
              <a:rPr lang="pl-PL" sz="2400" dirty="0"/>
              <a:t>.</a:t>
            </a:r>
            <a:endParaRPr lang="en-IE" sz="2400" dirty="0"/>
          </a:p>
          <a:p>
            <a:r>
              <a:rPr lang="en-IE" sz="2400" dirty="0" err="1">
                <a:solidFill>
                  <a:srgbClr val="B01E28"/>
                </a:solidFill>
              </a:rPr>
              <a:t>Koncepcja</a:t>
            </a:r>
            <a:r>
              <a:rPr lang="en-IE" sz="2400" dirty="0">
                <a:solidFill>
                  <a:srgbClr val="B01E28"/>
                </a:solidFill>
              </a:rPr>
              <a:t> </a:t>
            </a:r>
            <a:r>
              <a:rPr lang="en-IE" sz="2400" dirty="0" err="1">
                <a:solidFill>
                  <a:srgbClr val="B01E28"/>
                </a:solidFill>
              </a:rPr>
              <a:t>obiektywna</a:t>
            </a:r>
            <a:r>
              <a:rPr lang="en-IE" sz="2400" dirty="0">
                <a:solidFill>
                  <a:srgbClr val="B01E28"/>
                </a:solidFill>
              </a:rPr>
              <a:t> </a:t>
            </a:r>
            <a:r>
              <a:rPr lang="en-IE" sz="2400" dirty="0"/>
              <a:t>– </a:t>
            </a:r>
            <a:r>
              <a:rPr lang="en-IE" sz="2400" dirty="0" err="1"/>
              <a:t>liczy</a:t>
            </a:r>
            <a:r>
              <a:rPr lang="en-IE" sz="2400" dirty="0"/>
              <a:t> </a:t>
            </a:r>
            <a:r>
              <a:rPr lang="en-IE" sz="2400" dirty="0" err="1"/>
              <a:t>sie</a:t>
            </a:r>
            <a:r>
              <a:rPr lang="en-IE" sz="2400" dirty="0"/>
              <a:t> </a:t>
            </a:r>
            <a:r>
              <a:rPr lang="en-IE" sz="2400" dirty="0" err="1"/>
              <a:t>kwalifikacja</a:t>
            </a:r>
            <a:r>
              <a:rPr lang="en-IE" sz="2400" dirty="0"/>
              <a:t> </a:t>
            </a:r>
            <a:r>
              <a:rPr lang="en-IE" sz="2400" dirty="0" err="1"/>
              <a:t>samego</a:t>
            </a:r>
            <a:r>
              <a:rPr lang="en-IE" sz="2400" dirty="0"/>
              <a:t> </a:t>
            </a:r>
            <a:r>
              <a:rPr lang="en-IE" sz="2400" dirty="0" err="1"/>
              <a:t>zdarzenia</a:t>
            </a:r>
            <a:r>
              <a:rPr lang="en-IE" sz="2400" dirty="0"/>
              <a:t>, </a:t>
            </a:r>
            <a:br>
              <a:rPr lang="pl-PL" sz="2400" dirty="0"/>
            </a:br>
            <a:r>
              <a:rPr lang="en-IE" sz="2400" dirty="0"/>
              <a:t>a </a:t>
            </a:r>
            <a:r>
              <a:rPr lang="en-IE" sz="2400" dirty="0" err="1"/>
              <a:t>nie</a:t>
            </a:r>
            <a:r>
              <a:rPr lang="en-IE" sz="2400" dirty="0"/>
              <a:t> </a:t>
            </a:r>
            <a:r>
              <a:rPr lang="en-IE" sz="2400" dirty="0" err="1"/>
              <a:t>stopień</a:t>
            </a:r>
            <a:r>
              <a:rPr lang="en-IE" sz="2400" dirty="0"/>
              <a:t> </a:t>
            </a:r>
            <a:r>
              <a:rPr lang="en-IE" sz="2400" dirty="0" err="1"/>
              <a:t>staranności</a:t>
            </a:r>
            <a:r>
              <a:rPr lang="en-IE" sz="2400" dirty="0"/>
              <a:t> </a:t>
            </a:r>
            <a:r>
              <a:rPr lang="en-IE" sz="2400" dirty="0" err="1"/>
              <a:t>poszczególnych</a:t>
            </a:r>
            <a:r>
              <a:rPr lang="en-IE" sz="2400" dirty="0"/>
              <a:t> </a:t>
            </a:r>
            <a:r>
              <a:rPr lang="en-IE" sz="2400" dirty="0" err="1"/>
              <a:t>ludzi</a:t>
            </a:r>
            <a:r>
              <a:rPr lang="en-IE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739559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PAIH</Template>
  <TotalTime>5876</TotalTime>
  <Words>3682</Words>
  <Application>Microsoft Office PowerPoint</Application>
  <PresentationFormat>Panoramiczny</PresentationFormat>
  <Paragraphs>309</Paragraphs>
  <Slides>69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69</vt:i4>
      </vt:variant>
    </vt:vector>
  </HeadingPairs>
  <TitlesOfParts>
    <vt:vector size="74" baseType="lpstr">
      <vt:lpstr>Arial</vt:lpstr>
      <vt:lpstr>Calibri</vt:lpstr>
      <vt:lpstr>Times New Roman</vt:lpstr>
      <vt:lpstr>Wingdings</vt:lpstr>
      <vt:lpstr>Motyw pakietu Office</vt:lpstr>
      <vt:lpstr>AKADEMIA BIZNESU  Aspekty formalno-prawne wyjścia na rynki zagraniczne </vt:lpstr>
      <vt:lpstr>WSTĘP</vt:lpstr>
      <vt:lpstr>Dzięki szkoleniu dowiesz się: </vt:lpstr>
      <vt:lpstr>Siła wyższa</vt:lpstr>
      <vt:lpstr>Prezentacja programu PowerPoint</vt:lpstr>
      <vt:lpstr>Prezentacja programu PowerPoint</vt:lpstr>
      <vt:lpstr>Prezentacja programu PowerPoint</vt:lpstr>
      <vt:lpstr>Prezentacja programu PowerPoint</vt:lpstr>
      <vt:lpstr>Siła wyższa - definicje</vt:lpstr>
      <vt:lpstr>Zawieranie umów – siła wyższa</vt:lpstr>
      <vt:lpstr>Zawieranie umów – siła wyższa</vt:lpstr>
      <vt:lpstr>Siła wyższa – odpowiedzialność kontraktowa</vt:lpstr>
      <vt:lpstr>Siła wyższa – odpowiedzialność kontraktowa</vt:lpstr>
      <vt:lpstr> Siła wyższa a rozwiązanie umowy</vt:lpstr>
      <vt:lpstr>Siła wyższa -  Unia Europejska</vt:lpstr>
      <vt:lpstr>Siła wyższa -  Unia Europejska</vt:lpstr>
      <vt:lpstr>Siła wyższa – Common law</vt:lpstr>
      <vt:lpstr>Siła wyższa – Common law</vt:lpstr>
      <vt:lpstr>Siła wyższa – konwencje w Unii Europejskiej</vt:lpstr>
      <vt:lpstr>Siła wyższa – Konwencja CISG</vt:lpstr>
      <vt:lpstr>Siła wyższa - podsumowanie</vt:lpstr>
      <vt:lpstr>Siła wyższa - test</vt:lpstr>
      <vt:lpstr>Odpowiedzialność za produkt  w obrocie międzynarodowym</vt:lpstr>
      <vt:lpstr>Odpowiedzialność za produkt - produkty wadliwe</vt:lpstr>
      <vt:lpstr>Szkoda - definicja</vt:lpstr>
      <vt:lpstr>Produkty wadliwe - odszkodowanie</vt:lpstr>
      <vt:lpstr>Odpowiedzialność sprzedawcy</vt:lpstr>
      <vt:lpstr>Odpowiedzialność sprzedawcy</vt:lpstr>
      <vt:lpstr>Odpowiedzialność sprzedawcy</vt:lpstr>
      <vt:lpstr>SAFETY GATE - baza danych o przypadkach wycofania</vt:lpstr>
      <vt:lpstr>Zgłoszenie niezgodnego produktu</vt:lpstr>
      <vt:lpstr>Ochrona własności intelektualnej</vt:lpstr>
      <vt:lpstr>Czym jest własność intelektualna</vt:lpstr>
      <vt:lpstr>Patent </vt:lpstr>
      <vt:lpstr>Znak towarowy (ang. trademark) </vt:lpstr>
      <vt:lpstr>Prawa twórców</vt:lpstr>
      <vt:lpstr>Ochrona tajemnicy przedsiębiorstwa </vt:lpstr>
      <vt:lpstr>Ochrona własności intelektualnej</vt:lpstr>
      <vt:lpstr>Ochrona własności intelektualnej</vt:lpstr>
      <vt:lpstr>Ochrona własności intelektualnej</vt:lpstr>
      <vt:lpstr>Udzielanie licencji</vt:lpstr>
      <vt:lpstr>Udzielanie licencji – najważniejsze rodzaje licencji</vt:lpstr>
      <vt:lpstr>Franczyza</vt:lpstr>
      <vt:lpstr>Co obejmuje franczyza</vt:lpstr>
      <vt:lpstr>Podstawowe rodzaje franczyzy</vt:lpstr>
      <vt:lpstr>Pakiet franczyzowy</vt:lpstr>
      <vt:lpstr>Franczyza - zalety</vt:lpstr>
      <vt:lpstr>Franczyza - wady</vt:lpstr>
      <vt:lpstr>Licencja vs franczyza</vt:lpstr>
      <vt:lpstr>Licencja vs franczyza</vt:lpstr>
      <vt:lpstr>Zakaz konkurencji</vt:lpstr>
      <vt:lpstr>Porozumienia zakazane</vt:lpstr>
      <vt:lpstr>Porozumienia zakazane</vt:lpstr>
      <vt:lpstr>Porozumienia zakazane</vt:lpstr>
      <vt:lpstr>Porozumienia zakazane</vt:lpstr>
      <vt:lpstr>Weryfikacja kontrahenta zagranicznego</vt:lpstr>
      <vt:lpstr>Weryfikacja kontrahenta zagranicznego</vt:lpstr>
      <vt:lpstr>Weryfikacja kontrahenta zagranicznego</vt:lpstr>
      <vt:lpstr>Weryfikacja kontrahenta zagranicznego</vt:lpstr>
      <vt:lpstr>Weryfikacja kontrahenta zagranicznego</vt:lpstr>
      <vt:lpstr>Weryfikacja kontrahenta zagranicznego</vt:lpstr>
      <vt:lpstr>Certyfikat koszerności</vt:lpstr>
      <vt:lpstr>Certyfikat koszerności</vt:lpstr>
      <vt:lpstr>Certyfikat koszerności</vt:lpstr>
      <vt:lpstr>Certyfikat halal</vt:lpstr>
      <vt:lpstr>Certyfikat halal</vt:lpstr>
      <vt:lpstr>Test samooceny wiadomości pozyskanych w trakcie szkolenia </vt:lpstr>
      <vt:lpstr>Dziękuję za uwagę!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 eksportowa produktów i usług wraz  z elementami modelu biznesowego</dc:title>
  <dc:creator>Danuta Sulowska</dc:creator>
  <cp:lastModifiedBy>Katarzyna Antosik</cp:lastModifiedBy>
  <cp:revision>63</cp:revision>
  <dcterms:modified xsi:type="dcterms:W3CDTF">2024-01-24T10:45:06Z</dcterms:modified>
</cp:coreProperties>
</file>