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6"/>
  </p:notesMasterIdLst>
  <p:sldIdLst>
    <p:sldId id="289" r:id="rId5"/>
    <p:sldId id="258" r:id="rId6"/>
    <p:sldId id="314" r:id="rId7"/>
    <p:sldId id="313" r:id="rId8"/>
    <p:sldId id="292" r:id="rId9"/>
    <p:sldId id="293" r:id="rId10"/>
    <p:sldId id="294" r:id="rId11"/>
    <p:sldId id="295" r:id="rId12"/>
    <p:sldId id="296" r:id="rId13"/>
    <p:sldId id="297" r:id="rId14"/>
    <p:sldId id="326" r:id="rId15"/>
    <p:sldId id="327" r:id="rId16"/>
    <p:sldId id="328" r:id="rId17"/>
    <p:sldId id="329" r:id="rId18"/>
    <p:sldId id="330" r:id="rId19"/>
    <p:sldId id="331" r:id="rId20"/>
    <p:sldId id="332" r:id="rId21"/>
    <p:sldId id="333" r:id="rId22"/>
    <p:sldId id="335" r:id="rId23"/>
    <p:sldId id="336" r:id="rId24"/>
    <p:sldId id="334"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Montserrat"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87">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gLdgXUPeze3uE+IDC/zhin/a4O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55C"/>
    <a:srgbClr val="265E51"/>
    <a:srgbClr val="CBD8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7152" autoAdjust="0"/>
    <p:restoredTop sz="94830"/>
  </p:normalViewPr>
  <p:slideViewPr>
    <p:cSldViewPr snapToGrid="0">
      <p:cViewPr varScale="1">
        <p:scale>
          <a:sx n="90" d="100"/>
          <a:sy n="90" d="100"/>
        </p:scale>
        <p:origin x="1194" y="72"/>
      </p:cViewPr>
      <p:guideLst>
        <p:guide orient="horz" pos="1620"/>
        <p:guide pos="2880"/>
        <p:guide orient="horz" pos="28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61"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6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3849286417322832E-2"/>
          <c:y val="1.7121184970399547E-2"/>
          <c:w val="0.92115071358267719"/>
          <c:h val="0.80592810002902926"/>
        </c:manualLayout>
      </c:layout>
      <c:barChart>
        <c:barDir val="col"/>
        <c:grouping val="clustered"/>
        <c:varyColors val="0"/>
        <c:ser>
          <c:idx val="0"/>
          <c:order val="0"/>
          <c:tx>
            <c:strRef>
              <c:f>Hoja1!$B$1</c:f>
              <c:strCache>
                <c:ptCount val="1"/>
                <c:pt idx="0">
                  <c:v>IED en el sector aeroespacial, 2007-2020 (mdd)</c:v>
                </c:pt>
              </c:strCache>
            </c:strRef>
          </c:tx>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invertIfNegative val="0"/>
          <c:dPt>
            <c:idx val="12"/>
            <c:invertIfNegative val="0"/>
            <c:bubble3D val="0"/>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1-EA8A-3D47-B05F-D33CDABF54AD}"/>
              </c:ext>
            </c:extLst>
          </c:dPt>
          <c:dLbls>
            <c:dLbl>
              <c:idx val="0"/>
              <c:layout>
                <c:manualLayout>
                  <c:x val="-1.0276919631023704E-17"/>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8A-3D47-B05F-D33CDABF54AD}"/>
                </c:ext>
              </c:extLst>
            </c:dLbl>
            <c:dLbl>
              <c:idx val="1"/>
              <c:layout>
                <c:manualLayout>
                  <c:x val="-2.0553839262047409E-17"/>
                  <c:y val="-1.5134589235138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8A-3D47-B05F-D33CDABF54AD}"/>
                </c:ext>
              </c:extLst>
            </c:dLbl>
            <c:dLbl>
              <c:idx val="2"/>
              <c:layout>
                <c:manualLayout>
                  <c:x val="-4.1107678524094817E-17"/>
                  <c:y val="-1.01478394612110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8A-3D47-B05F-D33CDABF54AD}"/>
                </c:ext>
              </c:extLst>
            </c:dLbl>
            <c:dLbl>
              <c:idx val="3"/>
              <c:layout>
                <c:manualLayout>
                  <c:x val="-4.1107678524094817E-17"/>
                  <c:y val="-5.16108968728369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8A-3D47-B05F-D33CDABF54AD}"/>
                </c:ext>
              </c:extLst>
            </c:dLbl>
            <c:dLbl>
              <c:idx val="4"/>
              <c:layout>
                <c:manualLayout>
                  <c:x val="0"/>
                  <c:y val="-1.74339913356250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8A-3D47-B05F-D33CDABF54AD}"/>
                </c:ext>
              </c:extLst>
            </c:dLbl>
            <c:dLbl>
              <c:idx val="5"/>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8A-3D47-B05F-D33CDABF54AD}"/>
                </c:ext>
              </c:extLst>
            </c:dLbl>
            <c:dLbl>
              <c:idx val="6"/>
              <c:layout>
                <c:manualLayout>
                  <c:x val="0"/>
                  <c:y val="-2.51080887829935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8A-3D47-B05F-D33CDABF54AD}"/>
                </c:ext>
              </c:extLst>
            </c:dLbl>
            <c:dLbl>
              <c:idx val="7"/>
              <c:layout>
                <c:manualLayout>
                  <c:x val="0"/>
                  <c:y val="-1.0147839461211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8A-3D47-B05F-D33CDABF54AD}"/>
                </c:ext>
              </c:extLst>
            </c:dLbl>
            <c:dLbl>
              <c:idx val="8"/>
              <c:layout>
                <c:manualLayout>
                  <c:x val="-8.2215357048189635E-17"/>
                  <c:y val="-1.5134589235138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8A-3D47-B05F-D33CDABF54AD}"/>
                </c:ext>
              </c:extLst>
            </c:dLbl>
            <c:dLbl>
              <c:idx val="9"/>
              <c:layout>
                <c:manualLayout>
                  <c:x val="0"/>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8A-3D47-B05F-D33CDABF54AD}"/>
                </c:ext>
              </c:extLst>
            </c:dLbl>
            <c:dLbl>
              <c:idx val="10"/>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8A-3D47-B05F-D33CDABF54AD}"/>
                </c:ext>
              </c:extLst>
            </c:dLbl>
            <c:dLbl>
              <c:idx val="11"/>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8A-3D47-B05F-D33CDABF54AD}"/>
                </c:ext>
              </c:extLst>
            </c:dLbl>
            <c:dLbl>
              <c:idx val="12"/>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8A-3D47-B05F-D33CDABF54AD}"/>
                </c:ext>
              </c:extLst>
            </c:dLbl>
            <c:dLbl>
              <c:idx val="13"/>
              <c:layout>
                <c:manualLayout>
                  <c:x val="-1.6443071409637927E-16"/>
                  <c:y val="-2.5108088782993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8A-3D47-B05F-D33CDABF54AD}"/>
                </c:ext>
              </c:extLst>
            </c:dLbl>
            <c:dLbl>
              <c:idx val="14"/>
              <c:layout>
                <c:manualLayout>
                  <c:x val="0"/>
                  <c:y val="1.9954899999949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8A-3D47-B05F-D33CDABF54AD}"/>
                </c:ext>
              </c:extLst>
            </c:dLbl>
            <c:dLbl>
              <c:idx val="15"/>
              <c:layout>
                <c:manualLayout>
                  <c:x val="-1.1272968126288542E-16"/>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8A-3D47-B05F-D33CDABF54AD}"/>
                </c:ext>
              </c:extLst>
            </c:dLbl>
            <c:dLbl>
              <c:idx val="16"/>
              <c:layout>
                <c:manualLayout>
                  <c:x val="-1.1272968126288542E-16"/>
                  <c:y val="8.4325545161075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EA8A-3D47-B05F-D33CDABF54AD}"/>
                </c:ext>
              </c:extLst>
            </c:dLbl>
            <c:dLbl>
              <c:idx val="17"/>
              <c:layout>
                <c:manualLayout>
                  <c:x val="-1.1272968126288542E-16"/>
                  <c:y val="-4.44157451611775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EA8A-3D47-B05F-D33CDABF54AD}"/>
                </c:ext>
              </c:extLst>
            </c:dLbl>
            <c:dLbl>
              <c:idx val="18"/>
              <c:layout>
                <c:manualLayout>
                  <c:x val="-1.1272968126288542E-16"/>
                  <c:y val="8.4325545161076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EA8A-3D47-B05F-D33CDABF54AD}"/>
                </c:ext>
              </c:extLst>
            </c:dLbl>
            <c:dLbl>
              <c:idx val="19"/>
              <c:layout>
                <c:manualLayout>
                  <c:x val="-1.1272968126288542E-16"/>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EA8A-3D47-B05F-D33CDABF54AD}"/>
                </c:ext>
              </c:extLst>
            </c:dLbl>
            <c:dLbl>
              <c:idx val="20"/>
              <c:layout>
                <c:manualLayout>
                  <c:x val="0"/>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EA8A-3D47-B05F-D33CDABF54AD}"/>
                </c:ext>
              </c:extLst>
            </c:dLbl>
            <c:dLbl>
              <c:idx val="21"/>
              <c:layout>
                <c:manualLayout>
                  <c:x val="0"/>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A8A-3D47-B05F-D33CDABF54AD}"/>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Hoja1!$B$2:$B$23</c:f>
              <c:numCache>
                <c:formatCode>General</c:formatCode>
                <c:ptCount val="22"/>
                <c:pt idx="0">
                  <c:v>2.6</c:v>
                </c:pt>
                <c:pt idx="1">
                  <c:v>2.7</c:v>
                </c:pt>
                <c:pt idx="2">
                  <c:v>3.3</c:v>
                </c:pt>
                <c:pt idx="3">
                  <c:v>3.5</c:v>
                </c:pt>
                <c:pt idx="4">
                  <c:v>3.9</c:v>
                </c:pt>
                <c:pt idx="5">
                  <c:v>4.0999999999999996</c:v>
                </c:pt>
                <c:pt idx="6">
                  <c:v>4.4000000000000004</c:v>
                </c:pt>
                <c:pt idx="7">
                  <c:v>4.4000000000000004</c:v>
                </c:pt>
                <c:pt idx="8">
                  <c:v>4.5</c:v>
                </c:pt>
                <c:pt idx="9">
                  <c:v>4.8</c:v>
                </c:pt>
                <c:pt idx="10">
                  <c:v>5.2</c:v>
                </c:pt>
                <c:pt idx="11">
                  <c:v>4.9000000000000004</c:v>
                </c:pt>
                <c:pt idx="12">
                  <c:v>5.0999999999999996</c:v>
                </c:pt>
                <c:pt idx="13">
                  <c:v>4.5999999999999996</c:v>
                </c:pt>
                <c:pt idx="14">
                  <c:v>4.8</c:v>
                </c:pt>
                <c:pt idx="15">
                  <c:v>4.7</c:v>
                </c:pt>
                <c:pt idx="16">
                  <c:v>5</c:v>
                </c:pt>
                <c:pt idx="17">
                  <c:v>4</c:v>
                </c:pt>
                <c:pt idx="18">
                  <c:v>3.5</c:v>
                </c:pt>
                <c:pt idx="19">
                  <c:v>3.4</c:v>
                </c:pt>
                <c:pt idx="20">
                  <c:v>3.4</c:v>
                </c:pt>
                <c:pt idx="21">
                  <c:v>3.2</c:v>
                </c:pt>
              </c:numCache>
            </c:numRef>
          </c:val>
          <c:extLst>
            <c:ext xmlns:c16="http://schemas.microsoft.com/office/drawing/2014/chart" uri="{C3380CC4-5D6E-409C-BE32-E72D297353CC}">
              <c16:uniqueId val="{0000000F-EA8A-3D47-B05F-D33CDABF54AD}"/>
            </c:ext>
          </c:extLst>
        </c:ser>
        <c:dLbls>
          <c:dLblPos val="inEnd"/>
          <c:showLegendKey val="0"/>
          <c:showVal val="1"/>
          <c:showCatName val="0"/>
          <c:showSerName val="0"/>
          <c:showPercent val="0"/>
          <c:showBubbleSize val="0"/>
        </c:dLbls>
        <c:gapWidth val="100"/>
        <c:overlap val="-24"/>
        <c:axId val="452499440"/>
        <c:axId val="452501040"/>
      </c:barChart>
      <c:catAx>
        <c:axId val="4524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65E51"/>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scaling>
        <c:delete val="0"/>
        <c:axPos val="l"/>
        <c:majorGridlines>
          <c:spPr>
            <a:ln w="3175" cap="flat" cmpd="sng" algn="ctr">
              <a:solidFill>
                <a:srgbClr val="BC955C"/>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3849286417322832E-2"/>
          <c:y val="1.7121184970399547E-2"/>
          <c:w val="0.92115071358267719"/>
          <c:h val="0.80592810002902926"/>
        </c:manualLayout>
      </c:layout>
      <c:barChart>
        <c:barDir val="col"/>
        <c:grouping val="clustered"/>
        <c:varyColors val="0"/>
        <c:ser>
          <c:idx val="0"/>
          <c:order val="0"/>
          <c:tx>
            <c:strRef>
              <c:f>Hoja1!$B$1</c:f>
              <c:strCache>
                <c:ptCount val="1"/>
                <c:pt idx="0">
                  <c:v>Columna1</c:v>
                </c:pt>
              </c:strCache>
            </c:strRef>
          </c:tx>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invertIfNegative val="0"/>
          <c:dPt>
            <c:idx val="12"/>
            <c:invertIfNegative val="0"/>
            <c:bubble3D val="0"/>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1-14E0-D747-A7DC-7471419EDAFD}"/>
              </c:ext>
            </c:extLst>
          </c:dPt>
          <c:dLbls>
            <c:dLbl>
              <c:idx val="0"/>
              <c:layout>
                <c:manualLayout>
                  <c:x val="-1.0276919631023704E-17"/>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E0-D747-A7DC-7471419EDAFD}"/>
                </c:ext>
              </c:extLst>
            </c:dLbl>
            <c:dLbl>
              <c:idx val="1"/>
              <c:layout>
                <c:manualLayout>
                  <c:x val="-2.0553839262047409E-17"/>
                  <c:y val="-1.5134589235138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E0-D747-A7DC-7471419EDAFD}"/>
                </c:ext>
              </c:extLst>
            </c:dLbl>
            <c:dLbl>
              <c:idx val="2"/>
              <c:layout>
                <c:manualLayout>
                  <c:x val="-4.1107678524094817E-17"/>
                  <c:y val="-1.01478394612110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E0-D747-A7DC-7471419EDAFD}"/>
                </c:ext>
              </c:extLst>
            </c:dLbl>
            <c:dLbl>
              <c:idx val="3"/>
              <c:layout>
                <c:manualLayout>
                  <c:x val="-4.1107678524094817E-17"/>
                  <c:y val="-5.16108968728369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E0-D747-A7DC-7471419EDAFD}"/>
                </c:ext>
              </c:extLst>
            </c:dLbl>
            <c:dLbl>
              <c:idx val="4"/>
              <c:layout>
                <c:manualLayout>
                  <c:x val="0"/>
                  <c:y val="-1.74339913356250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E0-D747-A7DC-7471419EDAFD}"/>
                </c:ext>
              </c:extLst>
            </c:dLbl>
            <c:dLbl>
              <c:idx val="5"/>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E0-D747-A7DC-7471419EDAFD}"/>
                </c:ext>
              </c:extLst>
            </c:dLbl>
            <c:dLbl>
              <c:idx val="6"/>
              <c:layout>
                <c:manualLayout>
                  <c:x val="0"/>
                  <c:y val="-2.51080887829935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E0-D747-A7DC-7471419EDAFD}"/>
                </c:ext>
              </c:extLst>
            </c:dLbl>
            <c:dLbl>
              <c:idx val="7"/>
              <c:layout>
                <c:manualLayout>
                  <c:x val="0"/>
                  <c:y val="-1.0147839461211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E0-D747-A7DC-7471419EDAFD}"/>
                </c:ext>
              </c:extLst>
            </c:dLbl>
            <c:dLbl>
              <c:idx val="8"/>
              <c:layout>
                <c:manualLayout>
                  <c:x val="-8.2215357048189635E-17"/>
                  <c:y val="-1.5134589235138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E0-D747-A7DC-7471419EDAFD}"/>
                </c:ext>
              </c:extLst>
            </c:dLbl>
            <c:dLbl>
              <c:idx val="9"/>
              <c:layout>
                <c:manualLayout>
                  <c:x val="0"/>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E0-D747-A7DC-7471419EDAFD}"/>
                </c:ext>
              </c:extLst>
            </c:dLbl>
            <c:dLbl>
              <c:idx val="10"/>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E0-D747-A7DC-7471419EDAFD}"/>
                </c:ext>
              </c:extLst>
            </c:dLbl>
            <c:dLbl>
              <c:idx val="11"/>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E0-D747-A7DC-7471419EDAFD}"/>
                </c:ext>
              </c:extLst>
            </c:dLbl>
            <c:dLbl>
              <c:idx val="12"/>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E0-D747-A7DC-7471419EDAFD}"/>
                </c:ext>
              </c:extLst>
            </c:dLbl>
            <c:dLbl>
              <c:idx val="13"/>
              <c:layout>
                <c:manualLayout>
                  <c:x val="-1.6443071409637927E-16"/>
                  <c:y val="-2.5108088782993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E0-D747-A7DC-7471419EDAFD}"/>
                </c:ext>
              </c:extLst>
            </c:dLbl>
            <c:dLbl>
              <c:idx val="14"/>
              <c:layout>
                <c:manualLayout>
                  <c:x val="0"/>
                  <c:y val="1.9954899999949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4E0-D747-A7DC-7471419EDAFD}"/>
                </c:ext>
              </c:extLst>
            </c:dLbl>
            <c:dLbl>
              <c:idx val="15"/>
              <c:layout>
                <c:manualLayout>
                  <c:x val="-1.1272968126288542E-16"/>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4E0-D747-A7DC-7471419EDAFD}"/>
                </c:ext>
              </c:extLst>
            </c:dLbl>
            <c:dLbl>
              <c:idx val="16"/>
              <c:layout>
                <c:manualLayout>
                  <c:x val="-1.1272968126288542E-16"/>
                  <c:y val="8.4325545161075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4E0-D747-A7DC-7471419EDAFD}"/>
                </c:ext>
              </c:extLst>
            </c:dLbl>
            <c:dLbl>
              <c:idx val="17"/>
              <c:layout>
                <c:manualLayout>
                  <c:x val="-1.1272968126288542E-16"/>
                  <c:y val="-4.44157451611775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4E0-D747-A7DC-7471419EDAFD}"/>
                </c:ext>
              </c:extLst>
            </c:dLbl>
            <c:dLbl>
              <c:idx val="18"/>
              <c:layout>
                <c:manualLayout>
                  <c:x val="-1.1272968126288542E-16"/>
                  <c:y val="8.4325545161076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4E0-D747-A7DC-7471419EDAFD}"/>
                </c:ext>
              </c:extLst>
            </c:dLbl>
            <c:dLbl>
              <c:idx val="19"/>
              <c:layout>
                <c:manualLayout>
                  <c:x val="-1.1272968126288542E-16"/>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4E0-D747-A7DC-7471419EDAFD}"/>
                </c:ext>
              </c:extLst>
            </c:dLbl>
            <c:dLbl>
              <c:idx val="20"/>
              <c:layout>
                <c:manualLayout>
                  <c:x val="0"/>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4E0-D747-A7DC-7471419EDAFD}"/>
                </c:ext>
              </c:extLst>
            </c:dLbl>
            <c:dLbl>
              <c:idx val="21"/>
              <c:layout>
                <c:manualLayout>
                  <c:x val="0"/>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4E0-D747-A7DC-7471419EDAFD}"/>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Hoja1!$A$2:$A$11</c:f>
              <c:numCache>
                <c:formatCode>General</c:formatCode>
                <c:ptCount val="10"/>
                <c:pt idx="0">
                  <c:v>2016</c:v>
                </c:pt>
                <c:pt idx="1">
                  <c:v>2017</c:v>
                </c:pt>
                <c:pt idx="2">
                  <c:v>2018</c:v>
                </c:pt>
                <c:pt idx="3">
                  <c:v>2019</c:v>
                </c:pt>
                <c:pt idx="4">
                  <c:v>2020</c:v>
                </c:pt>
                <c:pt idx="5">
                  <c:v>2021</c:v>
                </c:pt>
                <c:pt idx="6">
                  <c:v>2022</c:v>
                </c:pt>
                <c:pt idx="7">
                  <c:v>2023</c:v>
                </c:pt>
                <c:pt idx="8">
                  <c:v>2024</c:v>
                </c:pt>
                <c:pt idx="9">
                  <c:v>2025</c:v>
                </c:pt>
              </c:numCache>
            </c:numRef>
          </c:cat>
          <c:val>
            <c:numRef>
              <c:f>Hoja1!$B$2:$B$11</c:f>
              <c:numCache>
                <c:formatCode>General</c:formatCode>
                <c:ptCount val="10"/>
                <c:pt idx="0">
                  <c:v>545</c:v>
                </c:pt>
                <c:pt idx="1">
                  <c:v>534</c:v>
                </c:pt>
                <c:pt idx="2">
                  <c:v>560</c:v>
                </c:pt>
                <c:pt idx="3">
                  <c:v>591</c:v>
                </c:pt>
                <c:pt idx="4">
                  <c:v>629</c:v>
                </c:pt>
                <c:pt idx="5">
                  <c:v>656</c:v>
                </c:pt>
                <c:pt idx="6">
                  <c:v>674</c:v>
                </c:pt>
                <c:pt idx="7">
                  <c:v>762</c:v>
                </c:pt>
                <c:pt idx="8">
                  <c:v>799</c:v>
                </c:pt>
                <c:pt idx="9">
                  <c:v>834</c:v>
                </c:pt>
              </c:numCache>
            </c:numRef>
          </c:val>
          <c:extLst>
            <c:ext xmlns:c16="http://schemas.microsoft.com/office/drawing/2014/chart" uri="{C3380CC4-5D6E-409C-BE32-E72D297353CC}">
              <c16:uniqueId val="{00000017-14E0-D747-A7DC-7471419EDAFD}"/>
            </c:ext>
          </c:extLst>
        </c:ser>
        <c:dLbls>
          <c:dLblPos val="inEnd"/>
          <c:showLegendKey val="0"/>
          <c:showVal val="1"/>
          <c:showCatName val="0"/>
          <c:showSerName val="0"/>
          <c:showPercent val="0"/>
          <c:showBubbleSize val="0"/>
        </c:dLbls>
        <c:gapWidth val="100"/>
        <c:overlap val="-24"/>
        <c:axId val="452499440"/>
        <c:axId val="452501040"/>
      </c:barChart>
      <c:catAx>
        <c:axId val="4524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65E51"/>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scaling>
        <c:delete val="0"/>
        <c:axPos val="l"/>
        <c:majorGridlines>
          <c:spPr>
            <a:ln w="3175" cap="flat" cmpd="sng" algn="ctr">
              <a:solidFill>
                <a:srgbClr val="BC955C"/>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900" b="1" i="0" u="none" strike="noStrike" kern="1200" spc="0" baseline="0">
                <a:solidFill>
                  <a:srgbClr val="265E51"/>
                </a:solidFill>
                <a:latin typeface="Montserrat" pitchFamily="2" charset="77"/>
                <a:ea typeface="+mn-ea"/>
                <a:cs typeface="+mn-cs"/>
              </a:defRPr>
            </a:pPr>
            <a:r>
              <a:rPr lang="en-US" sz="900" b="1" noProof="0" dirty="0">
                <a:solidFill>
                  <a:srgbClr val="265E51"/>
                </a:solidFill>
                <a:latin typeface="Montserrat" pitchFamily="2" charset="77"/>
              </a:rPr>
              <a:t>Business</a:t>
            </a:r>
            <a:r>
              <a:rPr lang="en-US" sz="900" b="1" baseline="0" noProof="0" dirty="0">
                <a:solidFill>
                  <a:srgbClr val="265E51"/>
                </a:solidFill>
                <a:latin typeface="Montserrat" pitchFamily="2" charset="77"/>
              </a:rPr>
              <a:t> expenditure on R&amp;D (last available year, % GERD)</a:t>
            </a:r>
            <a:endParaRPr lang="en-US" sz="900" b="1" noProof="0" dirty="0">
              <a:solidFill>
                <a:srgbClr val="265E51"/>
              </a:solidFill>
              <a:latin typeface="Montserrat" pitchFamily="2" charset="77"/>
            </a:endParaRPr>
          </a:p>
        </c:rich>
      </c:tx>
      <c:layout>
        <c:manualLayout>
          <c:xMode val="edge"/>
          <c:yMode val="edge"/>
          <c:x val="0.27534264583931262"/>
          <c:y val="5.5525940939955359E-2"/>
        </c:manualLayout>
      </c:layout>
      <c:overlay val="0"/>
      <c:spPr>
        <a:noFill/>
        <a:ln>
          <a:noFill/>
        </a:ln>
        <a:effectLst/>
      </c:spPr>
      <c:txPr>
        <a:bodyPr rot="0" spcFirstLastPara="1" vertOverflow="ellipsis" vert="horz" wrap="square" anchor="ctr" anchorCtr="1"/>
        <a:lstStyle/>
        <a:p>
          <a:pPr algn="ctr">
            <a:defRPr sz="900" b="1" i="0" u="none" strike="noStrike" kern="1200" spc="0" baseline="0">
              <a:solidFill>
                <a:srgbClr val="265E51"/>
              </a:solidFill>
              <a:latin typeface="Montserrat" pitchFamily="2" charset="77"/>
              <a:ea typeface="+mn-ea"/>
              <a:cs typeface="+mn-cs"/>
            </a:defRPr>
          </a:pPr>
          <a:endParaRPr lang="es-MX"/>
        </a:p>
      </c:txPr>
    </c:title>
    <c:autoTitleDeleted val="0"/>
    <c:plotArea>
      <c:layout/>
      <c:barChart>
        <c:barDir val="col"/>
        <c:grouping val="clustered"/>
        <c:varyColors val="0"/>
        <c:ser>
          <c:idx val="0"/>
          <c:order val="0"/>
          <c:tx>
            <c:strRef>
              <c:f>Hoja1!$B$1</c:f>
              <c:strCache>
                <c:ptCount val="1"/>
                <c:pt idx="0">
                  <c:v>Serie 1</c:v>
                </c:pt>
              </c:strCache>
            </c:strRef>
          </c:tx>
          <c:spPr>
            <a:solidFill>
              <a:srgbClr val="BC955C"/>
            </a:solidFill>
            <a:ln>
              <a:noFill/>
            </a:ln>
            <a:effectLst/>
          </c:spPr>
          <c:invertIfNegative val="0"/>
          <c:dPt>
            <c:idx val="2"/>
            <c:invertIfNegative val="0"/>
            <c:bubble3D val="0"/>
            <c:spPr>
              <a:solidFill>
                <a:srgbClr val="BC955C"/>
              </a:solidFill>
              <a:ln>
                <a:noFill/>
              </a:ln>
              <a:effectLst/>
            </c:spPr>
            <c:extLst>
              <c:ext xmlns:c16="http://schemas.microsoft.com/office/drawing/2014/chart" uri="{C3380CC4-5D6E-409C-BE32-E72D297353CC}">
                <c16:uniqueId val="{00000001-9157-114D-A9D9-B6F212328407}"/>
              </c:ext>
            </c:extLst>
          </c:dPt>
          <c:cat>
            <c:strRef>
              <c:f>Hoja1!$A$2:$A$10</c:f>
              <c:strCache>
                <c:ptCount val="9"/>
                <c:pt idx="0">
                  <c:v>Argentina</c:v>
                </c:pt>
                <c:pt idx="1">
                  <c:v>Peru</c:v>
                </c:pt>
                <c:pt idx="2">
                  <c:v>Mexico</c:v>
                </c:pt>
                <c:pt idx="3">
                  <c:v>Colombia</c:v>
                </c:pt>
                <c:pt idx="4">
                  <c:v>Chile</c:v>
                </c:pt>
                <c:pt idx="5">
                  <c:v>Costa Rica</c:v>
                </c:pt>
                <c:pt idx="6">
                  <c:v>Ecuador</c:v>
                </c:pt>
                <c:pt idx="7">
                  <c:v>Brazil</c:v>
                </c:pt>
                <c:pt idx="8">
                  <c:v>OECD average</c:v>
                </c:pt>
              </c:strCache>
            </c:strRef>
          </c:cat>
          <c:val>
            <c:numRef>
              <c:f>Hoja1!$B$2:$B$10</c:f>
              <c:numCache>
                <c:formatCode>0%</c:formatCode>
                <c:ptCount val="9"/>
                <c:pt idx="0">
                  <c:v>0.21</c:v>
                </c:pt>
                <c:pt idx="1">
                  <c:v>0.26</c:v>
                </c:pt>
                <c:pt idx="2">
                  <c:v>0.3</c:v>
                </c:pt>
                <c:pt idx="3">
                  <c:v>0.33</c:v>
                </c:pt>
                <c:pt idx="4">
                  <c:v>0.35</c:v>
                </c:pt>
                <c:pt idx="5">
                  <c:v>0.38</c:v>
                </c:pt>
                <c:pt idx="6">
                  <c:v>0.43</c:v>
                </c:pt>
                <c:pt idx="7">
                  <c:v>0.48</c:v>
                </c:pt>
                <c:pt idx="8">
                  <c:v>0.57999999999999996</c:v>
                </c:pt>
              </c:numCache>
            </c:numRef>
          </c:val>
          <c:extLst>
            <c:ext xmlns:c16="http://schemas.microsoft.com/office/drawing/2014/chart" uri="{C3380CC4-5D6E-409C-BE32-E72D297353CC}">
              <c16:uniqueId val="{00000002-9157-114D-A9D9-B6F212328407}"/>
            </c:ext>
          </c:extLst>
        </c:ser>
        <c:dLbls>
          <c:showLegendKey val="0"/>
          <c:showVal val="0"/>
          <c:showCatName val="0"/>
          <c:showSerName val="0"/>
          <c:showPercent val="0"/>
          <c:showBubbleSize val="0"/>
        </c:dLbls>
        <c:gapWidth val="219"/>
        <c:overlap val="-27"/>
        <c:axId val="653812424"/>
        <c:axId val="653818824"/>
      </c:barChart>
      <c:catAx>
        <c:axId val="65381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265E51"/>
                </a:solidFill>
                <a:latin typeface="Montserrat" pitchFamily="2" charset="77"/>
                <a:ea typeface="+mn-ea"/>
                <a:cs typeface="+mn-cs"/>
              </a:defRPr>
            </a:pPr>
            <a:endParaRPr lang="es-MX"/>
          </a:p>
        </c:txPr>
        <c:crossAx val="653818824"/>
        <c:crosses val="autoZero"/>
        <c:auto val="1"/>
        <c:lblAlgn val="ctr"/>
        <c:lblOffset val="100"/>
        <c:noMultiLvlLbl val="0"/>
      </c:catAx>
      <c:valAx>
        <c:axId val="6538188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600" b="1" i="0" u="none" strike="noStrike" kern="1200" baseline="0">
                <a:solidFill>
                  <a:schemeClr val="tx1">
                    <a:lumMod val="75000"/>
                    <a:lumOff val="25000"/>
                  </a:schemeClr>
                </a:solidFill>
                <a:latin typeface="Montserrat" pitchFamily="2" charset="77"/>
                <a:ea typeface="+mn-ea"/>
                <a:cs typeface="+mn-cs"/>
              </a:defRPr>
            </a:pPr>
            <a:endParaRPr lang="es-MX"/>
          </a:p>
        </c:txPr>
        <c:crossAx val="653812424"/>
        <c:crosses val="autoZero"/>
        <c:crossBetween val="between"/>
      </c:valAx>
      <c:spPr>
        <a:noFill/>
        <a:ln w="3175">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r>
              <a:rPr lang="en-US" sz="700" b="1" i="1" dirty="0">
                <a:solidFill>
                  <a:srgbClr val="265E51"/>
                </a:solidFill>
                <a:latin typeface="Montserrat" pitchFamily="2" charset="77"/>
              </a:rPr>
              <a:t>Breakdown for Mexico</a:t>
            </a:r>
          </a:p>
        </c:rich>
      </c:tx>
      <c:layout>
        <c:manualLayout>
          <c:xMode val="edge"/>
          <c:yMode val="edge"/>
          <c:x val="0.13941971389933799"/>
          <c:y val="0"/>
        </c:manualLayout>
      </c:layout>
      <c:overlay val="0"/>
      <c:spPr>
        <a:noFill/>
        <a:ln>
          <a:noFill/>
        </a:ln>
        <a:effectLst/>
      </c:spPr>
      <c:txPr>
        <a:bodyPr rot="0" spcFirstLastPara="1" vertOverflow="ellipsis" vert="horz" wrap="square" anchor="ctr" anchorCtr="1"/>
        <a:lstStyle/>
        <a:p>
          <a:pPr>
            <a:defRPr sz="700"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0.27090329050410339"/>
          <c:y val="0.197748707865117"/>
          <c:w val="0.45819291683175178"/>
          <c:h val="0.802251292134883"/>
        </c:manualLayout>
      </c:layout>
      <c:doughnutChart>
        <c:varyColors val="1"/>
        <c:ser>
          <c:idx val="0"/>
          <c:order val="0"/>
          <c:tx>
            <c:strRef>
              <c:f>Sheet1!$B$1</c:f>
              <c:strCache>
                <c:ptCount val="1"/>
                <c:pt idx="0">
                  <c:v>Sales</c:v>
                </c:pt>
              </c:strCache>
            </c:strRef>
          </c:tx>
          <c:dPt>
            <c:idx val="0"/>
            <c:bubble3D val="0"/>
            <c:spPr>
              <a:solidFill>
                <a:srgbClr val="BC955C"/>
              </a:solidFill>
              <a:ln w="19050">
                <a:solidFill>
                  <a:schemeClr val="lt1"/>
                </a:solidFill>
              </a:ln>
              <a:effectLst/>
            </c:spPr>
            <c:extLst>
              <c:ext xmlns:c16="http://schemas.microsoft.com/office/drawing/2014/chart" uri="{C3380CC4-5D6E-409C-BE32-E72D297353CC}">
                <c16:uniqueId val="{00000002-94AB-1C4F-8F0A-0612B0150775}"/>
              </c:ext>
            </c:extLst>
          </c:dPt>
          <c:dPt>
            <c:idx val="1"/>
            <c:bubble3D val="0"/>
            <c:spPr>
              <a:solidFill>
                <a:srgbClr val="CBD8D3"/>
              </a:solidFill>
              <a:ln w="19050">
                <a:solidFill>
                  <a:schemeClr val="lt1"/>
                </a:solidFill>
              </a:ln>
              <a:effectLst/>
            </c:spPr>
            <c:extLst>
              <c:ext xmlns:c16="http://schemas.microsoft.com/office/drawing/2014/chart" uri="{C3380CC4-5D6E-409C-BE32-E72D297353CC}">
                <c16:uniqueId val="{00000003-94AB-1C4F-8F0A-0612B0150775}"/>
              </c:ext>
            </c:extLst>
          </c:dPt>
          <c:dPt>
            <c:idx val="2"/>
            <c:bubble3D val="0"/>
            <c:spPr>
              <a:solidFill>
                <a:srgbClr val="265E51"/>
              </a:solidFill>
              <a:ln w="19050">
                <a:solidFill>
                  <a:schemeClr val="lt1"/>
                </a:solidFill>
              </a:ln>
              <a:effectLst/>
            </c:spPr>
            <c:extLst>
              <c:ext xmlns:c16="http://schemas.microsoft.com/office/drawing/2014/chart" uri="{C3380CC4-5D6E-409C-BE32-E72D297353CC}">
                <c16:uniqueId val="{00000004-94AB-1C4F-8F0A-0612B0150775}"/>
              </c:ext>
            </c:extLst>
          </c:dPt>
          <c:dPt>
            <c:idx val="3"/>
            <c:bubble3D val="0"/>
            <c:spPr>
              <a:solidFill>
                <a:srgbClr val="9D2449"/>
              </a:solidFill>
              <a:ln w="19050">
                <a:solidFill>
                  <a:schemeClr val="lt1"/>
                </a:solidFill>
              </a:ln>
              <a:effectLst/>
            </c:spPr>
            <c:extLst>
              <c:ext xmlns:c16="http://schemas.microsoft.com/office/drawing/2014/chart" uri="{C3380CC4-5D6E-409C-BE32-E72D297353CC}">
                <c16:uniqueId val="{00000005-94AB-1C4F-8F0A-0612B0150775}"/>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c:v>
                </c:pt>
                <c:pt idx="1">
                  <c:v>22</c:v>
                </c:pt>
                <c:pt idx="2">
                  <c:v>9</c:v>
                </c:pt>
                <c:pt idx="3">
                  <c:v>65</c:v>
                </c:pt>
              </c:numCache>
            </c:numRef>
          </c:val>
          <c:extLst>
            <c:ext xmlns:c16="http://schemas.microsoft.com/office/drawing/2014/chart" uri="{C3380CC4-5D6E-409C-BE32-E72D297353CC}">
              <c16:uniqueId val="{00000000-94AB-1C4F-8F0A-0612B0150775}"/>
            </c:ext>
          </c:extLst>
        </c:ser>
        <c:dLbls>
          <c:showLegendKey val="0"/>
          <c:showVal val="0"/>
          <c:showCatName val="0"/>
          <c:showSerName val="0"/>
          <c:showPercent val="0"/>
          <c:showBubbleSize val="0"/>
          <c:showLeaderLines val="1"/>
        </c:dLbls>
        <c:firstSliceAng val="0"/>
        <c:holeSize val="5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BC955C"/>
            </a:solidFill>
            <a:ln>
              <a:noFill/>
            </a:ln>
            <a:effectLst/>
          </c:spPr>
          <c:invertIfNegative val="0"/>
          <c:dLbls>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Montserrat" pitchFamily="2" charset="77"/>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Reliance</c:v>
                </c:pt>
                <c:pt idx="1">
                  <c:v>Health insurance</c:v>
                </c:pt>
                <c:pt idx="2">
                  <c:v>Other reasons</c:v>
                </c:pt>
                <c:pt idx="3">
                  <c:v>Attention</c:v>
                </c:pt>
                <c:pt idx="4">
                  <c:v>Prestige</c:v>
                </c:pt>
                <c:pt idx="5">
                  <c:v>Quality and Hygene</c:v>
                </c:pt>
                <c:pt idx="6">
                  <c:v>Price</c:v>
                </c:pt>
              </c:strCache>
            </c:strRef>
          </c:cat>
          <c:val>
            <c:numRef>
              <c:f>Hoja1!$B$2:$B$8</c:f>
              <c:numCache>
                <c:formatCode>0%</c:formatCode>
                <c:ptCount val="7"/>
                <c:pt idx="0">
                  <c:v>0.02</c:v>
                </c:pt>
                <c:pt idx="1">
                  <c:v>0.02</c:v>
                </c:pt>
                <c:pt idx="2">
                  <c:v>0.04</c:v>
                </c:pt>
                <c:pt idx="3">
                  <c:v>0.05</c:v>
                </c:pt>
                <c:pt idx="4">
                  <c:v>0.09</c:v>
                </c:pt>
                <c:pt idx="5">
                  <c:v>0.33</c:v>
                </c:pt>
                <c:pt idx="6">
                  <c:v>0.45</c:v>
                </c:pt>
              </c:numCache>
            </c:numRef>
          </c:val>
          <c:extLst>
            <c:ext xmlns:c16="http://schemas.microsoft.com/office/drawing/2014/chart" uri="{C3380CC4-5D6E-409C-BE32-E72D297353CC}">
              <c16:uniqueId val="{00000000-64F0-4AD2-8DCA-FCAAC5D595DA}"/>
            </c:ext>
          </c:extLst>
        </c:ser>
        <c:dLbls>
          <c:showLegendKey val="0"/>
          <c:showVal val="1"/>
          <c:showCatName val="0"/>
          <c:showSerName val="0"/>
          <c:showPercent val="0"/>
          <c:showBubbleSize val="0"/>
        </c:dLbls>
        <c:gapWidth val="75"/>
        <c:axId val="1522646063"/>
        <c:axId val="1523224415"/>
      </c:barChart>
      <c:catAx>
        <c:axId val="152264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itchFamily="2" charset="77"/>
                <a:ea typeface="+mn-ea"/>
                <a:cs typeface="+mn-cs"/>
              </a:defRPr>
            </a:pPr>
            <a:endParaRPr lang="es-MX"/>
          </a:p>
        </c:txPr>
        <c:crossAx val="1523224415"/>
        <c:crosses val="autoZero"/>
        <c:auto val="1"/>
        <c:lblAlgn val="ctr"/>
        <c:lblOffset val="100"/>
        <c:noMultiLvlLbl val="0"/>
      </c:catAx>
      <c:valAx>
        <c:axId val="1523224415"/>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itchFamily="2" charset="77"/>
                <a:ea typeface="+mn-ea"/>
                <a:cs typeface="+mn-cs"/>
              </a:defRPr>
            </a:pPr>
            <a:endParaRPr lang="es-MX"/>
          </a:p>
        </c:txPr>
        <c:crossAx val="152264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Montserrat" pitchFamily="2" charset="77"/>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Columna2</c:v>
                </c:pt>
              </c:strCache>
            </c:strRef>
          </c:tx>
          <c:spPr>
            <a:solidFill>
              <a:srgbClr val="BC955C"/>
            </a:solidFill>
          </c:spPr>
          <c:dPt>
            <c:idx val="0"/>
            <c:bubble3D val="0"/>
            <c:spPr>
              <a:solidFill>
                <a:srgbClr val="265E51"/>
              </a:solidFill>
              <a:ln w="19050">
                <a:solidFill>
                  <a:schemeClr val="lt1"/>
                </a:solidFill>
              </a:ln>
              <a:effectLst/>
            </c:spPr>
            <c:extLst>
              <c:ext xmlns:c16="http://schemas.microsoft.com/office/drawing/2014/chart" uri="{C3380CC4-5D6E-409C-BE32-E72D297353CC}">
                <c16:uniqueId val="{00000003-6FC4-CA41-B7F6-D31E3B536588}"/>
              </c:ext>
            </c:extLst>
          </c:dPt>
          <c:dPt>
            <c:idx val="1"/>
            <c:bubble3D val="0"/>
            <c:spPr>
              <a:solidFill>
                <a:srgbClr val="BC955C"/>
              </a:solidFill>
              <a:ln w="19050">
                <a:solidFill>
                  <a:schemeClr val="lt1"/>
                </a:solidFill>
              </a:ln>
              <a:effectLst/>
            </c:spPr>
            <c:extLst>
              <c:ext xmlns:c16="http://schemas.microsoft.com/office/drawing/2014/chart" uri="{C3380CC4-5D6E-409C-BE32-E72D297353CC}">
                <c16:uniqueId val="{00000002-6FC4-CA41-B7F6-D31E3B536588}"/>
              </c:ext>
            </c:extLst>
          </c:dPt>
          <c:dPt>
            <c:idx val="2"/>
            <c:bubble3D val="0"/>
            <c:spPr>
              <a:solidFill>
                <a:srgbClr val="BC955C"/>
              </a:solidFill>
              <a:ln w="19050">
                <a:solidFill>
                  <a:schemeClr val="lt1"/>
                </a:solidFill>
              </a:ln>
              <a:effectLst/>
            </c:spPr>
            <c:extLst>
              <c:ext xmlns:c16="http://schemas.microsoft.com/office/drawing/2014/chart" uri="{C3380CC4-5D6E-409C-BE32-E72D297353CC}">
                <c16:uniqueId val="{00000005-04CB-40BE-9080-ECA765026B2E}"/>
              </c:ext>
            </c:extLst>
          </c:dPt>
          <c:dPt>
            <c:idx val="3"/>
            <c:bubble3D val="0"/>
            <c:spPr>
              <a:solidFill>
                <a:srgbClr val="BC955C"/>
              </a:solidFill>
              <a:ln w="19050">
                <a:solidFill>
                  <a:schemeClr val="lt1"/>
                </a:solidFill>
              </a:ln>
              <a:effectLst/>
            </c:spPr>
            <c:extLst>
              <c:ext xmlns:c16="http://schemas.microsoft.com/office/drawing/2014/chart" uri="{C3380CC4-5D6E-409C-BE32-E72D297353CC}">
                <c16:uniqueId val="{00000007-04CB-40BE-9080-ECA765026B2E}"/>
              </c:ext>
            </c:extLst>
          </c:dPt>
          <c:cat>
            <c:strRef>
              <c:f>Hoja1!$A$2:$A$5</c:f>
              <c:strCache>
                <c:ptCount val="2"/>
                <c:pt idx="0">
                  <c:v>Final demand</c:v>
                </c:pt>
                <c:pt idx="1">
                  <c:v>Intermediate demand</c:v>
                </c:pt>
              </c:strCache>
            </c:strRef>
          </c:cat>
          <c:val>
            <c:numRef>
              <c:f>Hoja1!$B$2:$B$5</c:f>
              <c:numCache>
                <c:formatCode>General</c:formatCode>
                <c:ptCount val="4"/>
                <c:pt idx="0">
                  <c:v>75</c:v>
                </c:pt>
                <c:pt idx="1">
                  <c:v>25</c:v>
                </c:pt>
              </c:numCache>
            </c:numRef>
          </c:val>
          <c:extLst>
            <c:ext xmlns:c16="http://schemas.microsoft.com/office/drawing/2014/chart" uri="{C3380CC4-5D6E-409C-BE32-E72D297353CC}">
              <c16:uniqueId val="{00000000-6FC4-CA41-B7F6-D31E3B53658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Montserrat" pitchFamily="2" charset="77"/>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BC95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ontserrat" pitchFamily="2" charset="77"/>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Mexico City</c:v>
                </c:pt>
                <c:pt idx="1">
                  <c:v>Sate of Mexico</c:v>
                </c:pt>
                <c:pt idx="2">
                  <c:v>Jalisco</c:v>
                </c:pt>
                <c:pt idx="3">
                  <c:v>Morelos</c:v>
                </c:pt>
                <c:pt idx="4">
                  <c:v>Puebla</c:v>
                </c:pt>
                <c:pt idx="5">
                  <c:v>Veracruz</c:v>
                </c:pt>
                <c:pt idx="6">
                  <c:v>Other states</c:v>
                </c:pt>
              </c:strCache>
            </c:strRef>
          </c:cat>
          <c:val>
            <c:numRef>
              <c:f>Hoja1!$B$2:$B$8</c:f>
              <c:numCache>
                <c:formatCode>General</c:formatCode>
                <c:ptCount val="7"/>
                <c:pt idx="0">
                  <c:v>37.200000000000003</c:v>
                </c:pt>
                <c:pt idx="1">
                  <c:v>28.7</c:v>
                </c:pt>
                <c:pt idx="2">
                  <c:v>18.2</c:v>
                </c:pt>
                <c:pt idx="3">
                  <c:v>3.9</c:v>
                </c:pt>
                <c:pt idx="4">
                  <c:v>2.4</c:v>
                </c:pt>
                <c:pt idx="5">
                  <c:v>2.21</c:v>
                </c:pt>
                <c:pt idx="6">
                  <c:v>7.5</c:v>
                </c:pt>
              </c:numCache>
            </c:numRef>
          </c:val>
          <c:extLst>
            <c:ext xmlns:c16="http://schemas.microsoft.com/office/drawing/2014/chart" uri="{C3380CC4-5D6E-409C-BE32-E72D297353CC}">
              <c16:uniqueId val="{00000000-D535-9649-B3FA-698B57891AC0}"/>
            </c:ext>
          </c:extLst>
        </c:ser>
        <c:dLbls>
          <c:showLegendKey val="0"/>
          <c:showVal val="1"/>
          <c:showCatName val="0"/>
          <c:showSerName val="0"/>
          <c:showPercent val="0"/>
          <c:showBubbleSize val="0"/>
        </c:dLbls>
        <c:gapWidth val="75"/>
        <c:axId val="1522646063"/>
        <c:axId val="1523224415"/>
      </c:barChart>
      <c:catAx>
        <c:axId val="152264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itchFamily="2" charset="77"/>
                <a:ea typeface="+mn-ea"/>
                <a:cs typeface="+mn-cs"/>
              </a:defRPr>
            </a:pPr>
            <a:endParaRPr lang="es-MX"/>
          </a:p>
        </c:txPr>
        <c:crossAx val="1523224415"/>
        <c:crosses val="autoZero"/>
        <c:auto val="1"/>
        <c:lblAlgn val="ctr"/>
        <c:lblOffset val="100"/>
        <c:noMultiLvlLbl val="0"/>
      </c:catAx>
      <c:valAx>
        <c:axId val="15232244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265E51"/>
                </a:solidFill>
                <a:latin typeface="Montserrat" pitchFamily="2" charset="77"/>
                <a:ea typeface="+mn-ea"/>
                <a:cs typeface="+mn-cs"/>
              </a:defRPr>
            </a:pPr>
            <a:endParaRPr lang="es-MX"/>
          </a:p>
        </c:txPr>
        <c:crossAx val="152264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Net inflow</c:v>
                </c:pt>
              </c:strCache>
            </c:strRef>
          </c:tx>
          <c:spPr>
            <a:solidFill>
              <a:srgbClr val="265E51"/>
            </a:solidFill>
            <a:ln>
              <a:noFill/>
            </a:ln>
            <a:effectLst/>
          </c:spPr>
          <c:invertIfNegative val="0"/>
          <c:cat>
            <c:numRef>
              <c:f>Hoja1!$A$2:$A$12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Hoja1!$B$2:$B$12</c:f>
              <c:numCache>
                <c:formatCode>General</c:formatCode>
                <c:ptCount val="11"/>
                <c:pt idx="0">
                  <c:v>32000</c:v>
                </c:pt>
                <c:pt idx="1">
                  <c:v>19000</c:v>
                </c:pt>
                <c:pt idx="2">
                  <c:v>20500</c:v>
                </c:pt>
                <c:pt idx="3">
                  <c:v>25000</c:v>
                </c:pt>
                <c:pt idx="4">
                  <c:v>18000</c:v>
                </c:pt>
                <c:pt idx="5">
                  <c:v>48000</c:v>
                </c:pt>
                <c:pt idx="6">
                  <c:v>31000</c:v>
                </c:pt>
                <c:pt idx="7">
                  <c:v>38500</c:v>
                </c:pt>
                <c:pt idx="8">
                  <c:v>38000</c:v>
                </c:pt>
                <c:pt idx="9">
                  <c:v>32000</c:v>
                </c:pt>
                <c:pt idx="10">
                  <c:v>39000</c:v>
                </c:pt>
              </c:numCache>
            </c:numRef>
          </c:val>
          <c:extLst>
            <c:ext xmlns:c16="http://schemas.microsoft.com/office/drawing/2014/chart" uri="{C3380CC4-5D6E-409C-BE32-E72D297353CC}">
              <c16:uniqueId val="{00000000-49A3-6D49-812A-E94A485B21E2}"/>
            </c:ext>
          </c:extLst>
        </c:ser>
        <c:ser>
          <c:idx val="1"/>
          <c:order val="1"/>
          <c:tx>
            <c:strRef>
              <c:f>Hoja1!$C$1</c:f>
              <c:strCache>
                <c:ptCount val="1"/>
                <c:pt idx="0">
                  <c:v>Net outflow</c:v>
                </c:pt>
              </c:strCache>
            </c:strRef>
          </c:tx>
          <c:spPr>
            <a:solidFill>
              <a:srgbClr val="BC955C"/>
            </a:solidFill>
            <a:ln>
              <a:noFill/>
            </a:ln>
            <a:effectLst/>
          </c:spPr>
          <c:invertIfNegative val="0"/>
          <c:cat>
            <c:numRef>
              <c:f>Hoja1!$A$2:$A$12</c:f>
              <c:numCache>
                <c:formatCode>General</c:formatCode>
                <c:ptCount val="11"/>
                <c:pt idx="0">
                  <c:v>2008</c:v>
                </c:pt>
                <c:pt idx="1">
                  <c:v>2009</c:v>
                </c:pt>
                <c:pt idx="2">
                  <c:v>2010</c:v>
                </c:pt>
                <c:pt idx="3">
                  <c:v>2011</c:v>
                </c:pt>
                <c:pt idx="4">
                  <c:v>2012</c:v>
                </c:pt>
                <c:pt idx="5">
                  <c:v>2013</c:v>
                </c:pt>
                <c:pt idx="6">
                  <c:v>2014</c:v>
                </c:pt>
                <c:pt idx="7">
                  <c:v>2015</c:v>
                </c:pt>
                <c:pt idx="8">
                  <c:v>2016</c:v>
                </c:pt>
                <c:pt idx="9">
                  <c:v>2017</c:v>
                </c:pt>
                <c:pt idx="10">
                  <c:v>2018</c:v>
                </c:pt>
              </c:numCache>
            </c:numRef>
          </c:cat>
          <c:val>
            <c:numRef>
              <c:f>Hoja1!$C$2:$C$12</c:f>
              <c:numCache>
                <c:formatCode>General</c:formatCode>
                <c:ptCount val="11"/>
                <c:pt idx="0">
                  <c:v>3000</c:v>
                </c:pt>
                <c:pt idx="1">
                  <c:v>11500</c:v>
                </c:pt>
                <c:pt idx="2">
                  <c:v>8500</c:v>
                </c:pt>
                <c:pt idx="3">
                  <c:v>12500</c:v>
                </c:pt>
                <c:pt idx="4">
                  <c:v>19000</c:v>
                </c:pt>
                <c:pt idx="5">
                  <c:v>13000</c:v>
                </c:pt>
                <c:pt idx="6">
                  <c:v>7500</c:v>
                </c:pt>
                <c:pt idx="7">
                  <c:v>10500</c:v>
                </c:pt>
                <c:pt idx="8">
                  <c:v>7500</c:v>
                </c:pt>
                <c:pt idx="9">
                  <c:v>2500</c:v>
                </c:pt>
                <c:pt idx="10">
                  <c:v>10500</c:v>
                </c:pt>
              </c:numCache>
            </c:numRef>
          </c:val>
          <c:extLst>
            <c:ext xmlns:c16="http://schemas.microsoft.com/office/drawing/2014/chart" uri="{C3380CC4-5D6E-409C-BE32-E72D297353CC}">
              <c16:uniqueId val="{00000001-49A3-6D49-812A-E94A485B21E2}"/>
            </c:ext>
          </c:extLst>
        </c:ser>
        <c:dLbls>
          <c:showLegendKey val="0"/>
          <c:showVal val="0"/>
          <c:showCatName val="0"/>
          <c:showSerName val="0"/>
          <c:showPercent val="0"/>
          <c:showBubbleSize val="0"/>
        </c:dLbls>
        <c:gapWidth val="219"/>
        <c:overlap val="-27"/>
        <c:axId val="1686630367"/>
        <c:axId val="1522749535"/>
      </c:barChart>
      <c:catAx>
        <c:axId val="168663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itchFamily="2" charset="77"/>
                <a:ea typeface="+mn-ea"/>
                <a:cs typeface="+mn-cs"/>
              </a:defRPr>
            </a:pPr>
            <a:endParaRPr lang="es-MX"/>
          </a:p>
        </c:txPr>
        <c:crossAx val="1522749535"/>
        <c:crosses val="autoZero"/>
        <c:auto val="1"/>
        <c:lblAlgn val="ctr"/>
        <c:lblOffset val="100"/>
        <c:noMultiLvlLbl val="0"/>
      </c:catAx>
      <c:valAx>
        <c:axId val="15227495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ontserrat" pitchFamily="2" charset="77"/>
                <a:ea typeface="+mn-ea"/>
                <a:cs typeface="+mn-cs"/>
              </a:defRPr>
            </a:pPr>
            <a:endParaRPr lang="es-MX"/>
          </a:p>
        </c:txPr>
        <c:crossAx val="16866303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ontserrat" pitchFamily="2" charset="77"/>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latin typeface="Montserrat" pitchFamily="2" charset="77"/>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BC95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ontserrat" pitchFamily="2" charset="77"/>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Hoja1!$A$2:$A$14</c:f>
              <c:strCache>
                <c:ptCount val="13"/>
                <c:pt idx="0">
                  <c:v>United States</c:v>
                </c:pt>
                <c:pt idx="1">
                  <c:v>Venezuela</c:v>
                </c:pt>
                <c:pt idx="2">
                  <c:v>Panama</c:v>
                </c:pt>
                <c:pt idx="3">
                  <c:v>Brazil</c:v>
                </c:pt>
                <c:pt idx="4">
                  <c:v>Colombia</c:v>
                </c:pt>
                <c:pt idx="5">
                  <c:v>Ecuador</c:v>
                </c:pt>
                <c:pt idx="6">
                  <c:v>Guatemala</c:v>
                </c:pt>
                <c:pt idx="7">
                  <c:v>France</c:v>
                </c:pt>
                <c:pt idx="8">
                  <c:v>Peru</c:v>
                </c:pt>
                <c:pt idx="9">
                  <c:v>Chile</c:v>
                </c:pt>
                <c:pt idx="10">
                  <c:v>Argentina</c:v>
                </c:pt>
                <c:pt idx="11">
                  <c:v>Canada</c:v>
                </c:pt>
                <c:pt idx="12">
                  <c:v>Other countries</c:v>
                </c:pt>
              </c:strCache>
            </c:strRef>
          </c:cat>
          <c:val>
            <c:numRef>
              <c:f>Hoja1!$B$2:$B$14</c:f>
              <c:numCache>
                <c:formatCode>General</c:formatCode>
                <c:ptCount val="13"/>
                <c:pt idx="0">
                  <c:v>26.4</c:v>
                </c:pt>
                <c:pt idx="1">
                  <c:v>15.4</c:v>
                </c:pt>
                <c:pt idx="2">
                  <c:v>11.2</c:v>
                </c:pt>
                <c:pt idx="3">
                  <c:v>6.2</c:v>
                </c:pt>
                <c:pt idx="4">
                  <c:v>5.6</c:v>
                </c:pt>
                <c:pt idx="5">
                  <c:v>3.9</c:v>
                </c:pt>
                <c:pt idx="6">
                  <c:v>3.6</c:v>
                </c:pt>
                <c:pt idx="7">
                  <c:v>2.4</c:v>
                </c:pt>
                <c:pt idx="8">
                  <c:v>2.2999999999999998</c:v>
                </c:pt>
                <c:pt idx="9">
                  <c:v>2</c:v>
                </c:pt>
                <c:pt idx="10">
                  <c:v>1.9</c:v>
                </c:pt>
                <c:pt idx="11">
                  <c:v>1.8</c:v>
                </c:pt>
                <c:pt idx="12">
                  <c:v>17.3</c:v>
                </c:pt>
              </c:numCache>
            </c:numRef>
          </c:val>
          <c:extLst>
            <c:ext xmlns:c16="http://schemas.microsoft.com/office/drawing/2014/chart" uri="{C3380CC4-5D6E-409C-BE32-E72D297353CC}">
              <c16:uniqueId val="{00000000-A1F8-574A-B4CE-535E6D905157}"/>
            </c:ext>
          </c:extLst>
        </c:ser>
        <c:dLbls>
          <c:showLegendKey val="0"/>
          <c:showVal val="1"/>
          <c:showCatName val="0"/>
          <c:showSerName val="0"/>
          <c:showPercent val="0"/>
          <c:showBubbleSize val="0"/>
        </c:dLbls>
        <c:gapWidth val="75"/>
        <c:axId val="1522646063"/>
        <c:axId val="1523224415"/>
      </c:barChart>
      <c:catAx>
        <c:axId val="152264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itchFamily="2" charset="77"/>
                <a:ea typeface="+mn-ea"/>
                <a:cs typeface="+mn-cs"/>
              </a:defRPr>
            </a:pPr>
            <a:endParaRPr lang="es-MX"/>
          </a:p>
        </c:txPr>
        <c:crossAx val="1523224415"/>
        <c:crosses val="autoZero"/>
        <c:auto val="1"/>
        <c:lblAlgn val="ctr"/>
        <c:lblOffset val="100"/>
        <c:noMultiLvlLbl val="0"/>
      </c:catAx>
      <c:valAx>
        <c:axId val="152322441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rgbClr val="265E51"/>
                </a:solidFill>
                <a:latin typeface="Montserrat" pitchFamily="2" charset="77"/>
                <a:ea typeface="+mn-ea"/>
                <a:cs typeface="+mn-cs"/>
              </a:defRPr>
            </a:pPr>
            <a:endParaRPr lang="es-MX"/>
          </a:p>
        </c:txPr>
        <c:crossAx val="152264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7.0339817486750444E-2"/>
          <c:y val="2.3527724234128709E-2"/>
          <c:w val="0.92115071358267719"/>
          <c:h val="0.80592810002902926"/>
        </c:manualLayout>
      </c:layout>
      <c:barChart>
        <c:barDir val="col"/>
        <c:grouping val="clustered"/>
        <c:varyColors val="0"/>
        <c:ser>
          <c:idx val="0"/>
          <c:order val="0"/>
          <c:tx>
            <c:strRef>
              <c:f>Hoja1!$B$1</c:f>
              <c:strCache>
                <c:ptCount val="1"/>
                <c:pt idx="0">
                  <c:v>Columna1</c:v>
                </c:pt>
              </c:strCache>
            </c:strRef>
          </c:tx>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invertIfNegative val="0"/>
          <c:dPt>
            <c:idx val="12"/>
            <c:invertIfNegative val="0"/>
            <c:bubble3D val="0"/>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1-60CB-0445-87A1-89B15633C710}"/>
              </c:ext>
            </c:extLst>
          </c:dPt>
          <c:dLbls>
            <c:dLbl>
              <c:idx val="0"/>
              <c:layout>
                <c:manualLayout>
                  <c:x val="-1.0276919631023704E-17"/>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CB-0445-87A1-89B15633C710}"/>
                </c:ext>
              </c:extLst>
            </c:dLbl>
            <c:dLbl>
              <c:idx val="1"/>
              <c:layout>
                <c:manualLayout>
                  <c:x val="-2.0553839262047409E-17"/>
                  <c:y val="-1.5134589235138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CB-0445-87A1-89B15633C710}"/>
                </c:ext>
              </c:extLst>
            </c:dLbl>
            <c:dLbl>
              <c:idx val="2"/>
              <c:layout>
                <c:manualLayout>
                  <c:x val="-4.1107678524094817E-17"/>
                  <c:y val="-1.01478394612110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CB-0445-87A1-89B15633C710}"/>
                </c:ext>
              </c:extLst>
            </c:dLbl>
            <c:dLbl>
              <c:idx val="3"/>
              <c:layout>
                <c:manualLayout>
                  <c:x val="-4.1107678524094817E-17"/>
                  <c:y val="-5.16108968728369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CB-0445-87A1-89B15633C710}"/>
                </c:ext>
              </c:extLst>
            </c:dLbl>
            <c:dLbl>
              <c:idx val="4"/>
              <c:layout>
                <c:manualLayout>
                  <c:x val="0"/>
                  <c:y val="-1.74339913356250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CB-0445-87A1-89B15633C710}"/>
                </c:ext>
              </c:extLst>
            </c:dLbl>
            <c:dLbl>
              <c:idx val="5"/>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CB-0445-87A1-89B15633C710}"/>
                </c:ext>
              </c:extLst>
            </c:dLbl>
            <c:dLbl>
              <c:idx val="6"/>
              <c:layout>
                <c:manualLayout>
                  <c:x val="0"/>
                  <c:y val="-2.51080887829935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CB-0445-87A1-89B15633C710}"/>
                </c:ext>
              </c:extLst>
            </c:dLbl>
            <c:dLbl>
              <c:idx val="7"/>
              <c:layout>
                <c:manualLayout>
                  <c:x val="0"/>
                  <c:y val="-1.0147839461211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CB-0445-87A1-89B15633C710}"/>
                </c:ext>
              </c:extLst>
            </c:dLbl>
            <c:dLbl>
              <c:idx val="8"/>
              <c:layout>
                <c:manualLayout>
                  <c:x val="-8.2215357048189635E-17"/>
                  <c:y val="-1.5134589235138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CB-0445-87A1-89B15633C710}"/>
                </c:ext>
              </c:extLst>
            </c:dLbl>
            <c:dLbl>
              <c:idx val="9"/>
              <c:layout>
                <c:manualLayout>
                  <c:x val="0"/>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0CB-0445-87A1-89B15633C710}"/>
                </c:ext>
              </c:extLst>
            </c:dLbl>
            <c:dLbl>
              <c:idx val="10"/>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0CB-0445-87A1-89B15633C710}"/>
                </c:ext>
              </c:extLst>
            </c:dLbl>
            <c:dLbl>
              <c:idx val="11"/>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0CB-0445-87A1-89B15633C710}"/>
                </c:ext>
              </c:extLst>
            </c:dLbl>
            <c:dLbl>
              <c:idx val="12"/>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CB-0445-87A1-89B15633C710}"/>
                </c:ext>
              </c:extLst>
            </c:dLbl>
            <c:dLbl>
              <c:idx val="13"/>
              <c:layout>
                <c:manualLayout>
                  <c:x val="-1.6443071409637927E-16"/>
                  <c:y val="-2.5108088782993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0CB-0445-87A1-89B15633C710}"/>
                </c:ext>
              </c:extLst>
            </c:dLbl>
            <c:dLbl>
              <c:idx val="14"/>
              <c:layout>
                <c:manualLayout>
                  <c:x val="0"/>
                  <c:y val="1.9954899999949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0CB-0445-87A1-89B15633C710}"/>
                </c:ext>
              </c:extLst>
            </c:dLbl>
            <c:dLbl>
              <c:idx val="15"/>
              <c:layout>
                <c:manualLayout>
                  <c:x val="-1.1272968126288542E-16"/>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0CB-0445-87A1-89B15633C710}"/>
                </c:ext>
              </c:extLst>
            </c:dLbl>
            <c:dLbl>
              <c:idx val="16"/>
              <c:layout>
                <c:manualLayout>
                  <c:x val="-1.1272968126288542E-16"/>
                  <c:y val="8.4325545161075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0CB-0445-87A1-89B15633C710}"/>
                </c:ext>
              </c:extLst>
            </c:dLbl>
            <c:dLbl>
              <c:idx val="17"/>
              <c:layout>
                <c:manualLayout>
                  <c:x val="-1.1272968126288542E-16"/>
                  <c:y val="-4.44157451611775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0CB-0445-87A1-89B15633C710}"/>
                </c:ext>
              </c:extLst>
            </c:dLbl>
            <c:dLbl>
              <c:idx val="18"/>
              <c:layout>
                <c:manualLayout>
                  <c:x val="-1.1272968126288542E-16"/>
                  <c:y val="8.4325545161076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0CB-0445-87A1-89B15633C710}"/>
                </c:ext>
              </c:extLst>
            </c:dLbl>
            <c:dLbl>
              <c:idx val="19"/>
              <c:layout>
                <c:manualLayout>
                  <c:x val="-1.1272968126288542E-16"/>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0CB-0445-87A1-89B15633C710}"/>
                </c:ext>
              </c:extLst>
            </c:dLbl>
            <c:dLbl>
              <c:idx val="20"/>
              <c:layout>
                <c:manualLayout>
                  <c:x val="0"/>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0CB-0445-87A1-89B15633C710}"/>
                </c:ext>
              </c:extLst>
            </c:dLbl>
            <c:dLbl>
              <c:idx val="21"/>
              <c:layout>
                <c:manualLayout>
                  <c:x val="0"/>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0CB-0445-87A1-89B15633C710}"/>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Hoja1!$A$2:$A$23</c:f>
              <c:numCache>
                <c:formatCode>General</c:formatCode>
                <c:ptCount val="22"/>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numCache>
            </c:numRef>
          </c:cat>
          <c:val>
            <c:numRef>
              <c:f>Hoja1!$B$2:$B$23</c:f>
              <c:numCache>
                <c:formatCode>General</c:formatCode>
                <c:ptCount val="22"/>
              </c:numCache>
            </c:numRef>
          </c:val>
          <c:extLst>
            <c:ext xmlns:c16="http://schemas.microsoft.com/office/drawing/2014/chart" uri="{C3380CC4-5D6E-409C-BE32-E72D297353CC}">
              <c16:uniqueId val="{00000017-60CB-0445-87A1-89B15633C710}"/>
            </c:ext>
          </c:extLst>
        </c:ser>
        <c:dLbls>
          <c:dLblPos val="inEnd"/>
          <c:showLegendKey val="0"/>
          <c:showVal val="1"/>
          <c:showCatName val="0"/>
          <c:showSerName val="0"/>
          <c:showPercent val="0"/>
          <c:showBubbleSize val="0"/>
        </c:dLbls>
        <c:gapWidth val="100"/>
        <c:overlap val="-24"/>
        <c:axId val="452499440"/>
        <c:axId val="452501040"/>
      </c:barChart>
      <c:catAx>
        <c:axId val="4524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65E51"/>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max val="2500"/>
          <c:min val="0"/>
        </c:scaling>
        <c:delete val="0"/>
        <c:axPos val="l"/>
        <c:majorGridlines>
          <c:spPr>
            <a:ln w="3175" cap="flat" cmpd="sng" algn="ctr">
              <a:solidFill>
                <a:srgbClr val="BC955C"/>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BC955C"/>
            </a:solidFill>
            <a:ln>
              <a:noFill/>
            </a:ln>
            <a:effectLst/>
          </c:spPr>
          <c:invertIfNegative val="0"/>
          <c:dPt>
            <c:idx val="23"/>
            <c:invertIfNegative val="0"/>
            <c:bubble3D val="0"/>
            <c:spPr>
              <a:solidFill>
                <a:srgbClr val="265E51"/>
              </a:solidFill>
              <a:ln>
                <a:noFill/>
              </a:ln>
              <a:effectLst/>
            </c:spPr>
            <c:extLst>
              <c:ext xmlns:c16="http://schemas.microsoft.com/office/drawing/2014/chart" uri="{C3380CC4-5D6E-409C-BE32-E72D297353CC}">
                <c16:uniqueId val="{00000002-7525-8546-8D78-47F3BDA2C07E}"/>
              </c:ext>
            </c:extLst>
          </c:dPt>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ontserrat" pitchFamily="2" charset="77"/>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Hoja1!$A$2:$A$25</c:f>
              <c:strCache>
                <c:ptCount val="24"/>
                <c:pt idx="0">
                  <c:v>Germany</c:v>
                </c:pt>
                <c:pt idx="1">
                  <c:v>Switzerland</c:v>
                </c:pt>
                <c:pt idx="2">
                  <c:v>Belgium</c:v>
                </c:pt>
                <c:pt idx="3">
                  <c:v>United States</c:v>
                </c:pt>
                <c:pt idx="4">
                  <c:v>France</c:v>
                </c:pt>
                <c:pt idx="5">
                  <c:v>United Kingdom</c:v>
                </c:pt>
                <c:pt idx="6">
                  <c:v>Ireland</c:v>
                </c:pt>
                <c:pt idx="7">
                  <c:v>Italy</c:v>
                </c:pt>
                <c:pt idx="8">
                  <c:v>Netherlands</c:v>
                </c:pt>
                <c:pt idx="9">
                  <c:v>Spain</c:v>
                </c:pt>
                <c:pt idx="10">
                  <c:v>Denmark</c:v>
                </c:pt>
                <c:pt idx="11">
                  <c:v>India</c:v>
                </c:pt>
                <c:pt idx="12">
                  <c:v>Austria</c:v>
                </c:pt>
                <c:pt idx="13">
                  <c:v>Sweden</c:v>
                </c:pt>
                <c:pt idx="14">
                  <c:v>Singapore</c:v>
                </c:pt>
                <c:pt idx="15">
                  <c:v>Israel</c:v>
                </c:pt>
                <c:pt idx="16">
                  <c:v>China</c:v>
                </c:pt>
                <c:pt idx="17">
                  <c:v>Canada</c:v>
                </c:pt>
                <c:pt idx="18">
                  <c:v>Hungary</c:v>
                </c:pt>
                <c:pt idx="19">
                  <c:v>Australia</c:v>
                </c:pt>
                <c:pt idx="20">
                  <c:v>Japan</c:v>
                </c:pt>
                <c:pt idx="21">
                  <c:v>Slovenia</c:v>
                </c:pt>
                <c:pt idx="22">
                  <c:v>Poland</c:v>
                </c:pt>
                <c:pt idx="23">
                  <c:v>Mexico</c:v>
                </c:pt>
              </c:strCache>
            </c:strRef>
          </c:cat>
          <c:val>
            <c:numRef>
              <c:f>Hoja1!$B$2:$B$25</c:f>
              <c:numCache>
                <c:formatCode>General</c:formatCode>
                <c:ptCount val="24"/>
                <c:pt idx="0">
                  <c:v>14.8</c:v>
                </c:pt>
                <c:pt idx="1">
                  <c:v>11.9</c:v>
                </c:pt>
                <c:pt idx="2">
                  <c:v>9.8000000000000007</c:v>
                </c:pt>
                <c:pt idx="3">
                  <c:v>8.6999999999999993</c:v>
                </c:pt>
                <c:pt idx="4">
                  <c:v>7.6</c:v>
                </c:pt>
                <c:pt idx="5">
                  <c:v>7.2</c:v>
                </c:pt>
                <c:pt idx="6">
                  <c:v>6.4</c:v>
                </c:pt>
                <c:pt idx="7">
                  <c:v>4.4000000000000004</c:v>
                </c:pt>
                <c:pt idx="8">
                  <c:v>3.8</c:v>
                </c:pt>
                <c:pt idx="9">
                  <c:v>2.6</c:v>
                </c:pt>
                <c:pt idx="10">
                  <c:v>2.2999999999999998</c:v>
                </c:pt>
                <c:pt idx="11">
                  <c:v>2.1</c:v>
                </c:pt>
                <c:pt idx="12">
                  <c:v>1.8</c:v>
                </c:pt>
                <c:pt idx="13">
                  <c:v>1.6</c:v>
                </c:pt>
                <c:pt idx="14">
                  <c:v>1.5</c:v>
                </c:pt>
                <c:pt idx="15">
                  <c:v>1.4</c:v>
                </c:pt>
                <c:pt idx="16">
                  <c:v>1.3</c:v>
                </c:pt>
                <c:pt idx="17">
                  <c:v>1.1000000000000001</c:v>
                </c:pt>
                <c:pt idx="18">
                  <c:v>1</c:v>
                </c:pt>
                <c:pt idx="19">
                  <c:v>1</c:v>
                </c:pt>
                <c:pt idx="20">
                  <c:v>0.7</c:v>
                </c:pt>
                <c:pt idx="21">
                  <c:v>0.6</c:v>
                </c:pt>
                <c:pt idx="22">
                  <c:v>0.5</c:v>
                </c:pt>
                <c:pt idx="23">
                  <c:v>0.4</c:v>
                </c:pt>
              </c:numCache>
            </c:numRef>
          </c:val>
          <c:extLst>
            <c:ext xmlns:c16="http://schemas.microsoft.com/office/drawing/2014/chart" uri="{C3380CC4-5D6E-409C-BE32-E72D297353CC}">
              <c16:uniqueId val="{00000000-7525-8546-8D78-47F3BDA2C07E}"/>
            </c:ext>
          </c:extLst>
        </c:ser>
        <c:dLbls>
          <c:showLegendKey val="0"/>
          <c:showVal val="1"/>
          <c:showCatName val="0"/>
          <c:showSerName val="0"/>
          <c:showPercent val="0"/>
          <c:showBubbleSize val="0"/>
        </c:dLbls>
        <c:gapWidth val="75"/>
        <c:axId val="1522646063"/>
        <c:axId val="1523224415"/>
      </c:barChart>
      <c:catAx>
        <c:axId val="152264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itchFamily="2" charset="77"/>
                <a:ea typeface="+mn-ea"/>
                <a:cs typeface="+mn-cs"/>
              </a:defRPr>
            </a:pPr>
            <a:endParaRPr lang="es-MX"/>
          </a:p>
        </c:txPr>
        <c:crossAx val="1523224415"/>
        <c:crosses val="autoZero"/>
        <c:auto val="1"/>
        <c:lblAlgn val="ctr"/>
        <c:lblOffset val="100"/>
        <c:noMultiLvlLbl val="0"/>
      </c:catAx>
      <c:valAx>
        <c:axId val="1523224415"/>
        <c:scaling>
          <c:orientation val="minMax"/>
        </c:scaling>
        <c:delete val="1"/>
        <c:axPos val="b"/>
        <c:numFmt formatCode="General" sourceLinked="1"/>
        <c:majorTickMark val="none"/>
        <c:minorTickMark val="none"/>
        <c:tickLblPos val="nextTo"/>
        <c:crossAx val="152264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rgbClr val="BC955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600" b="0" i="0" u="none" strike="noStrike" kern="1200" baseline="0">
                    <a:solidFill>
                      <a:schemeClr val="tx1">
                        <a:lumMod val="75000"/>
                        <a:lumOff val="25000"/>
                      </a:schemeClr>
                    </a:solidFill>
                    <a:latin typeface="Montserrat" pitchFamily="2" charset="77"/>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Hoja1!$A$2:$A$11</c:f>
              <c:strCache>
                <c:ptCount val="10"/>
                <c:pt idx="0">
                  <c:v>United States</c:v>
                </c:pt>
                <c:pt idx="1">
                  <c:v>Germany</c:v>
                </c:pt>
                <c:pt idx="2">
                  <c:v>France</c:v>
                </c:pt>
                <c:pt idx="3">
                  <c:v>Puerto Rico</c:v>
                </c:pt>
                <c:pt idx="4">
                  <c:v>Switzerland</c:v>
                </c:pt>
                <c:pt idx="5">
                  <c:v>Italy</c:v>
                </c:pt>
                <c:pt idx="6">
                  <c:v>Canada</c:v>
                </c:pt>
                <c:pt idx="7">
                  <c:v>Ireland</c:v>
                </c:pt>
                <c:pt idx="8">
                  <c:v>Belgium</c:v>
                </c:pt>
                <c:pt idx="9">
                  <c:v>Other countries</c:v>
                </c:pt>
              </c:strCache>
            </c:strRef>
          </c:cat>
          <c:val>
            <c:numRef>
              <c:f>Hoja1!$B$2:$B$11</c:f>
              <c:numCache>
                <c:formatCode>General</c:formatCode>
                <c:ptCount val="10"/>
                <c:pt idx="0">
                  <c:v>21.2</c:v>
                </c:pt>
                <c:pt idx="1">
                  <c:v>18.2</c:v>
                </c:pt>
                <c:pt idx="2">
                  <c:v>11.3</c:v>
                </c:pt>
                <c:pt idx="3">
                  <c:v>8.6</c:v>
                </c:pt>
                <c:pt idx="4">
                  <c:v>6.1</c:v>
                </c:pt>
                <c:pt idx="5">
                  <c:v>4.3</c:v>
                </c:pt>
                <c:pt idx="6">
                  <c:v>3.8</c:v>
                </c:pt>
                <c:pt idx="7">
                  <c:v>2.4</c:v>
                </c:pt>
                <c:pt idx="8">
                  <c:v>2.2999999999999998</c:v>
                </c:pt>
                <c:pt idx="9">
                  <c:v>21.8</c:v>
                </c:pt>
              </c:numCache>
            </c:numRef>
          </c:val>
          <c:extLst>
            <c:ext xmlns:c16="http://schemas.microsoft.com/office/drawing/2014/chart" uri="{C3380CC4-5D6E-409C-BE32-E72D297353CC}">
              <c16:uniqueId val="{00000000-B133-F84D-B031-08CDA6C3D219}"/>
            </c:ext>
          </c:extLst>
        </c:ser>
        <c:dLbls>
          <c:showLegendKey val="0"/>
          <c:showVal val="1"/>
          <c:showCatName val="0"/>
          <c:showSerName val="0"/>
          <c:showPercent val="0"/>
          <c:showBubbleSize val="0"/>
        </c:dLbls>
        <c:gapWidth val="75"/>
        <c:axId val="1522646063"/>
        <c:axId val="1523224415"/>
      </c:barChart>
      <c:catAx>
        <c:axId val="152264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ontserrat" pitchFamily="2" charset="77"/>
                <a:ea typeface="+mn-ea"/>
                <a:cs typeface="+mn-cs"/>
              </a:defRPr>
            </a:pPr>
            <a:endParaRPr lang="es-MX"/>
          </a:p>
        </c:txPr>
        <c:crossAx val="1523224415"/>
        <c:crosses val="autoZero"/>
        <c:auto val="1"/>
        <c:lblAlgn val="ctr"/>
        <c:lblOffset val="100"/>
        <c:noMultiLvlLbl val="0"/>
      </c:catAx>
      <c:valAx>
        <c:axId val="1523224415"/>
        <c:scaling>
          <c:orientation val="minMax"/>
        </c:scaling>
        <c:delete val="1"/>
        <c:axPos val="b"/>
        <c:numFmt formatCode="General" sourceLinked="1"/>
        <c:majorTickMark val="none"/>
        <c:minorTickMark val="none"/>
        <c:tickLblPos val="nextTo"/>
        <c:crossAx val="152264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5.3849286417322832E-2"/>
          <c:y val="1.7121184970399547E-2"/>
          <c:w val="0.92115071358267719"/>
          <c:h val="0.80592810002902926"/>
        </c:manualLayout>
      </c:layout>
      <c:barChart>
        <c:barDir val="col"/>
        <c:grouping val="clustered"/>
        <c:varyColors val="0"/>
        <c:ser>
          <c:idx val="0"/>
          <c:order val="0"/>
          <c:tx>
            <c:strRef>
              <c:f>Hoja1!$B$1</c:f>
              <c:strCache>
                <c:ptCount val="1"/>
                <c:pt idx="0">
                  <c:v>IED en el sector aeroespacial, 2007-2020 (mdd)</c:v>
                </c:pt>
              </c:strCache>
            </c:strRef>
          </c:tx>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invertIfNegative val="0"/>
          <c:dPt>
            <c:idx val="12"/>
            <c:invertIfNegative val="0"/>
            <c:bubble3D val="0"/>
            <c:spPr>
              <a:gradFill flip="none" rotWithShape="1">
                <a:gsLst>
                  <a:gs pos="0">
                    <a:srgbClr val="BC955C">
                      <a:shade val="30000"/>
                      <a:satMod val="115000"/>
                    </a:srgbClr>
                  </a:gs>
                  <a:gs pos="50000">
                    <a:srgbClr val="BC955C">
                      <a:shade val="67500"/>
                      <a:satMod val="115000"/>
                    </a:srgbClr>
                  </a:gs>
                  <a:gs pos="100000">
                    <a:srgbClr val="BC955C">
                      <a:shade val="100000"/>
                      <a:satMod val="115000"/>
                    </a:srgbClr>
                  </a:gs>
                </a:gsLst>
                <a:lin ang="16200000" scaled="1"/>
                <a:tileRect/>
              </a:gradFill>
              <a:ln w="9525" cap="flat" cmpd="sng" algn="ctr">
                <a:noFill/>
                <a:round/>
              </a:ln>
              <a:effectLst/>
            </c:spPr>
            <c:extLst>
              <c:ext xmlns:c16="http://schemas.microsoft.com/office/drawing/2014/chart" uri="{C3380CC4-5D6E-409C-BE32-E72D297353CC}">
                <c16:uniqueId val="{00000001-709B-6E40-B7B8-4D1489A5BA1A}"/>
              </c:ext>
            </c:extLst>
          </c:dPt>
          <c:dLbls>
            <c:dLbl>
              <c:idx val="0"/>
              <c:layout>
                <c:manualLayout>
                  <c:x val="-1.0276919631023704E-17"/>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09B-6E40-B7B8-4D1489A5BA1A}"/>
                </c:ext>
              </c:extLst>
            </c:dLbl>
            <c:dLbl>
              <c:idx val="1"/>
              <c:layout>
                <c:manualLayout>
                  <c:x val="-2.0553839262047409E-17"/>
                  <c:y val="-1.51345892351386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9B-6E40-B7B8-4D1489A5BA1A}"/>
                </c:ext>
              </c:extLst>
            </c:dLbl>
            <c:dLbl>
              <c:idx val="2"/>
              <c:layout>
                <c:manualLayout>
                  <c:x val="-4.1107678524094817E-17"/>
                  <c:y val="-1.01478394612110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9B-6E40-B7B8-4D1489A5BA1A}"/>
                </c:ext>
              </c:extLst>
            </c:dLbl>
            <c:dLbl>
              <c:idx val="3"/>
              <c:layout>
                <c:manualLayout>
                  <c:x val="-4.1107678524094817E-17"/>
                  <c:y val="-5.16108968728369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9B-6E40-B7B8-4D1489A5BA1A}"/>
                </c:ext>
              </c:extLst>
            </c:dLbl>
            <c:dLbl>
              <c:idx val="4"/>
              <c:layout>
                <c:manualLayout>
                  <c:x val="0"/>
                  <c:y val="-1.7433991335625003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9B-6E40-B7B8-4D1489A5BA1A}"/>
                </c:ext>
              </c:extLst>
            </c:dLbl>
            <c:dLbl>
              <c:idx val="5"/>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9B-6E40-B7B8-4D1489A5BA1A}"/>
                </c:ext>
              </c:extLst>
            </c:dLbl>
            <c:dLbl>
              <c:idx val="6"/>
              <c:layout>
                <c:manualLayout>
                  <c:x val="0"/>
                  <c:y val="-2.510808878299353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9B-6E40-B7B8-4D1489A5BA1A}"/>
                </c:ext>
              </c:extLst>
            </c:dLbl>
            <c:dLbl>
              <c:idx val="7"/>
              <c:layout>
                <c:manualLayout>
                  <c:x val="0"/>
                  <c:y val="-1.01478394612111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9B-6E40-B7B8-4D1489A5BA1A}"/>
                </c:ext>
              </c:extLst>
            </c:dLbl>
            <c:dLbl>
              <c:idx val="8"/>
              <c:layout>
                <c:manualLayout>
                  <c:x val="-8.2215357048189635E-17"/>
                  <c:y val="-1.513458923513864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9B-6E40-B7B8-4D1489A5BA1A}"/>
                </c:ext>
              </c:extLst>
            </c:dLbl>
            <c:dLbl>
              <c:idx val="9"/>
              <c:layout>
                <c:manualLayout>
                  <c:x val="0"/>
                  <c:y val="-1.51345892351386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9B-6E40-B7B8-4D1489A5BA1A}"/>
                </c:ext>
              </c:extLst>
            </c:dLbl>
            <c:dLbl>
              <c:idx val="10"/>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9B-6E40-B7B8-4D1489A5BA1A}"/>
                </c:ext>
              </c:extLst>
            </c:dLbl>
            <c:dLbl>
              <c:idx val="11"/>
              <c:layout>
                <c:manualLayout>
                  <c:x val="0"/>
                  <c:y val="-5.16108968728371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9B-6E40-B7B8-4D1489A5BA1A}"/>
                </c:ext>
              </c:extLst>
            </c:dLbl>
            <c:dLbl>
              <c:idx val="12"/>
              <c:layout>
                <c:manualLayout>
                  <c:x val="0"/>
                  <c:y val="-5.16108968728366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9B-6E40-B7B8-4D1489A5BA1A}"/>
                </c:ext>
              </c:extLst>
            </c:dLbl>
            <c:dLbl>
              <c:idx val="13"/>
              <c:layout>
                <c:manualLayout>
                  <c:x val="-1.6443071409637927E-16"/>
                  <c:y val="-2.51080887829935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9B-6E40-B7B8-4D1489A5BA1A}"/>
                </c:ext>
              </c:extLst>
            </c:dLbl>
            <c:dLbl>
              <c:idx val="14"/>
              <c:layout>
                <c:manualLayout>
                  <c:x val="0"/>
                  <c:y val="1.99548999999491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09B-6E40-B7B8-4D1489A5BA1A}"/>
                </c:ext>
              </c:extLst>
            </c:dLbl>
            <c:dLbl>
              <c:idx val="15"/>
              <c:layout>
                <c:manualLayout>
                  <c:x val="-1.1272968126288542E-16"/>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9B-6E40-B7B8-4D1489A5BA1A}"/>
                </c:ext>
              </c:extLst>
            </c:dLbl>
            <c:dLbl>
              <c:idx val="16"/>
              <c:layout>
                <c:manualLayout>
                  <c:x val="-1.1272968126288542E-16"/>
                  <c:y val="8.432554516107599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9B-6E40-B7B8-4D1489A5BA1A}"/>
                </c:ext>
              </c:extLst>
            </c:dLbl>
            <c:dLbl>
              <c:idx val="17"/>
              <c:layout>
                <c:manualLayout>
                  <c:x val="-1.1272968126288542E-16"/>
                  <c:y val="-4.44157451611775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9B-6E40-B7B8-4D1489A5BA1A}"/>
                </c:ext>
              </c:extLst>
            </c:dLbl>
            <c:dLbl>
              <c:idx val="18"/>
              <c:layout>
                <c:manualLayout>
                  <c:x val="-1.1272968126288542E-16"/>
                  <c:y val="8.43255451610761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9B-6E40-B7B8-4D1489A5BA1A}"/>
                </c:ext>
              </c:extLst>
            </c:dLbl>
            <c:dLbl>
              <c:idx val="19"/>
              <c:layout>
                <c:manualLayout>
                  <c:x val="-1.1272968126288542E-16"/>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9B-6E40-B7B8-4D1489A5BA1A}"/>
                </c:ext>
              </c:extLst>
            </c:dLbl>
            <c:dLbl>
              <c:idx val="20"/>
              <c:layout>
                <c:manualLayout>
                  <c:x val="0"/>
                  <c:y val="-4.441574516117809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9B-6E40-B7B8-4D1489A5BA1A}"/>
                </c:ext>
              </c:extLst>
            </c:dLbl>
            <c:dLbl>
              <c:idx val="21"/>
              <c:layout>
                <c:manualLayout>
                  <c:x val="0"/>
                  <c:y val="1.99548999999493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9B-6E40-B7B8-4D1489A5BA1A}"/>
                </c:ext>
              </c:extLst>
            </c:dLbl>
            <c:spPr>
              <a:noFill/>
              <a:ln>
                <a:noFill/>
              </a:ln>
              <a:effectLst/>
            </c:spPr>
            <c:txPr>
              <a:bodyPr rot="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Hoja1!$A$2:$A$18</c:f>
              <c:numCache>
                <c:formatCode>General</c:formatCode>
                <c:ptCount val="17"/>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numCache>
            </c:numRef>
          </c:cat>
          <c:val>
            <c:numRef>
              <c:f>Hoja1!$B$2:$B$18</c:f>
              <c:numCache>
                <c:formatCode>General</c:formatCode>
                <c:ptCount val="17"/>
                <c:pt idx="0">
                  <c:v>1.8</c:v>
                </c:pt>
                <c:pt idx="1">
                  <c:v>1.4</c:v>
                </c:pt>
                <c:pt idx="2">
                  <c:v>1.8</c:v>
                </c:pt>
                <c:pt idx="3">
                  <c:v>2.9</c:v>
                </c:pt>
                <c:pt idx="4">
                  <c:v>2.9</c:v>
                </c:pt>
                <c:pt idx="5">
                  <c:v>4.0999999999999996</c:v>
                </c:pt>
                <c:pt idx="6">
                  <c:v>5.6</c:v>
                </c:pt>
                <c:pt idx="7">
                  <c:v>11.3</c:v>
                </c:pt>
                <c:pt idx="8">
                  <c:v>14.1</c:v>
                </c:pt>
                <c:pt idx="9">
                  <c:v>18.399999999999999</c:v>
                </c:pt>
                <c:pt idx="10">
                  <c:v>28.1</c:v>
                </c:pt>
                <c:pt idx="11">
                  <c:v>33.5</c:v>
                </c:pt>
                <c:pt idx="12">
                  <c:v>50.9</c:v>
                </c:pt>
                <c:pt idx="13">
                  <c:v>75.3</c:v>
                </c:pt>
                <c:pt idx="14">
                  <c:v>67.900000000000006</c:v>
                </c:pt>
                <c:pt idx="15">
                  <c:v>78.3</c:v>
                </c:pt>
                <c:pt idx="16">
                  <c:v>98.9</c:v>
                </c:pt>
              </c:numCache>
            </c:numRef>
          </c:val>
          <c:extLst>
            <c:ext xmlns:c16="http://schemas.microsoft.com/office/drawing/2014/chart" uri="{C3380CC4-5D6E-409C-BE32-E72D297353CC}">
              <c16:uniqueId val="{00000017-709B-6E40-B7B8-4D1489A5BA1A}"/>
            </c:ext>
          </c:extLst>
        </c:ser>
        <c:dLbls>
          <c:dLblPos val="inEnd"/>
          <c:showLegendKey val="0"/>
          <c:showVal val="1"/>
          <c:showCatName val="0"/>
          <c:showSerName val="0"/>
          <c:showPercent val="0"/>
          <c:showBubbleSize val="0"/>
        </c:dLbls>
        <c:gapWidth val="100"/>
        <c:overlap val="-24"/>
        <c:axId val="452499440"/>
        <c:axId val="452501040"/>
      </c:barChart>
      <c:catAx>
        <c:axId val="45249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265E51"/>
                </a:solidFill>
                <a:latin typeface="Montserrat" pitchFamily="2" charset="77"/>
                <a:ea typeface="+mn-ea"/>
                <a:cs typeface="+mn-cs"/>
              </a:defRPr>
            </a:pPr>
            <a:endParaRPr lang="es-MX"/>
          </a:p>
        </c:txPr>
        <c:crossAx val="452501040"/>
        <c:crosses val="autoZero"/>
        <c:auto val="1"/>
        <c:lblAlgn val="ctr"/>
        <c:lblOffset val="100"/>
        <c:noMultiLvlLbl val="0"/>
      </c:catAx>
      <c:valAx>
        <c:axId val="452501040"/>
        <c:scaling>
          <c:orientation val="minMax"/>
        </c:scaling>
        <c:delete val="0"/>
        <c:axPos val="l"/>
        <c:majorGridlines>
          <c:spPr>
            <a:ln w="3175" cap="flat" cmpd="sng" algn="ctr">
              <a:solidFill>
                <a:srgbClr val="BC955C"/>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ontserrat" pitchFamily="2" charset="77"/>
                <a:ea typeface="+mn-ea"/>
                <a:cs typeface="+mn-cs"/>
              </a:defRPr>
            </a:pPr>
            <a:endParaRPr lang="es-MX"/>
          </a:p>
        </c:txPr>
        <c:crossAx val="452499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latin typeface="Montserrat" pitchFamily="2" charset="77"/>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10.xml><?xml version="1.0" encoding="utf-8"?>
<cs:colorStyle xmlns:cs="http://schemas.microsoft.com/office/drawing/2012/chartStyle" xmlns:a="http://schemas.openxmlformats.org/drawingml/2006/main" meth="withinLinear" id="16">
  <a:schemeClr val="accent3"/>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1AD945-2CAD-4B5E-814E-BCB658B228D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s-MX"/>
        </a:p>
      </dgm:t>
    </dgm:pt>
    <dgm:pt modelId="{9F0ABF83-AD83-4457-B8E4-C11B5D6EE795}">
      <dgm:prSet phldrT="[Texto]" custT="1"/>
      <dgm:spPr>
        <a:solidFill>
          <a:srgbClr val="265E51"/>
        </a:solidFill>
        <a:ln>
          <a:solidFill>
            <a:srgbClr val="265E51"/>
          </a:solidFill>
        </a:ln>
      </dgm:spPr>
      <dgm:t>
        <a:bodyPr/>
        <a:lstStyle/>
        <a:p>
          <a:r>
            <a:rPr lang="en-US" sz="1050" b="1" noProof="0" dirty="0">
              <a:solidFill>
                <a:schemeClr val="bg1"/>
              </a:solidFill>
              <a:latin typeface="Montserrat" pitchFamily="2" charset="77"/>
            </a:rPr>
            <a:t>USD $4,909 million in value, #18 worldwide</a:t>
          </a:r>
        </a:p>
      </dgm:t>
    </dgm:pt>
    <dgm:pt modelId="{2EBD8FFE-EDA4-470A-A13A-5EBB5A366E19}" type="parTrans" cxnId="{5B079ED4-43F2-4B0B-AF62-A794F88A0EED}">
      <dgm:prSet/>
      <dgm:spPr/>
      <dgm:t>
        <a:bodyPr/>
        <a:lstStyle/>
        <a:p>
          <a:endParaRPr lang="es-MX">
            <a:latin typeface="Montserrat" pitchFamily="2" charset="77"/>
          </a:endParaRPr>
        </a:p>
      </dgm:t>
    </dgm:pt>
    <dgm:pt modelId="{17E0B5BB-26EA-4B71-8114-86080AA0E874}" type="sibTrans" cxnId="{5B079ED4-43F2-4B0B-AF62-A794F88A0EED}">
      <dgm:prSet/>
      <dgm:spPr>
        <a:solidFill>
          <a:srgbClr val="265E51"/>
        </a:solidFill>
        <a:ln>
          <a:solidFill>
            <a:srgbClr val="265E51"/>
          </a:solidFill>
        </a:ln>
      </dgm:spPr>
      <dgm:t>
        <a:bodyPr/>
        <a:lstStyle/>
        <a:p>
          <a:r>
            <a:rPr lang="en-US" b="1" noProof="0" dirty="0">
              <a:solidFill>
                <a:schemeClr val="bg1"/>
              </a:solidFill>
              <a:latin typeface="Montserrat" pitchFamily="2" charset="77"/>
            </a:rPr>
            <a:t>#1 in exports in Latin America, #8 worldwide</a:t>
          </a:r>
        </a:p>
      </dgm:t>
    </dgm:pt>
    <dgm:pt modelId="{20BABE38-0D40-43EC-A271-B5BA4C7B1150}">
      <dgm:prSet phldrT="[Texto]" custT="1"/>
      <dgm:spPr>
        <a:solidFill>
          <a:srgbClr val="265E51"/>
        </a:solidFill>
        <a:ln>
          <a:solidFill>
            <a:srgbClr val="265E51"/>
          </a:solidFill>
        </a:ln>
      </dgm:spPr>
      <dgm:t>
        <a:bodyPr/>
        <a:lstStyle/>
        <a:p>
          <a:r>
            <a:rPr lang="en-US" sz="1100" b="1" noProof="0" dirty="0">
              <a:solidFill>
                <a:schemeClr val="bg1"/>
              </a:solidFill>
              <a:latin typeface="Montserrat" pitchFamily="2" charset="77"/>
            </a:rPr>
            <a:t>7.9%</a:t>
          </a:r>
          <a:r>
            <a:rPr lang="en-US" sz="800" b="1" noProof="0" dirty="0">
              <a:solidFill>
                <a:schemeClr val="bg1"/>
              </a:solidFill>
              <a:latin typeface="Montserrat" pitchFamily="2" charset="77"/>
            </a:rPr>
            <a:t> </a:t>
          </a:r>
          <a:br>
            <a:rPr lang="en-US" sz="800" b="1" noProof="0" dirty="0">
              <a:solidFill>
                <a:schemeClr val="bg1"/>
              </a:solidFill>
              <a:latin typeface="Montserrat" pitchFamily="2" charset="77"/>
            </a:rPr>
          </a:br>
          <a:r>
            <a:rPr lang="en-US" sz="800" b="1" noProof="0" dirty="0">
              <a:solidFill>
                <a:schemeClr val="bg1"/>
              </a:solidFill>
              <a:latin typeface="Montserrat" pitchFamily="2" charset="77"/>
            </a:rPr>
            <a:t>growth rate between </a:t>
          </a:r>
          <a:br>
            <a:rPr lang="en-US" sz="800" b="1" noProof="0" dirty="0">
              <a:solidFill>
                <a:schemeClr val="bg1"/>
              </a:solidFill>
              <a:latin typeface="Montserrat" pitchFamily="2" charset="77"/>
            </a:rPr>
          </a:br>
          <a:r>
            <a:rPr lang="en-US" sz="800" b="1" noProof="0" dirty="0">
              <a:solidFill>
                <a:schemeClr val="bg1"/>
              </a:solidFill>
              <a:latin typeface="Montserrat" pitchFamily="2" charset="77"/>
            </a:rPr>
            <a:t>2010-2017</a:t>
          </a:r>
        </a:p>
      </dgm:t>
    </dgm:pt>
    <dgm:pt modelId="{A805FDDD-2529-4EE5-864B-C9D0CC87BAF9}" type="parTrans" cxnId="{D1901D20-BD62-47B8-9246-6B78C143D51A}">
      <dgm:prSet/>
      <dgm:spPr/>
      <dgm:t>
        <a:bodyPr/>
        <a:lstStyle/>
        <a:p>
          <a:endParaRPr lang="es-MX">
            <a:latin typeface="Montserrat" pitchFamily="2" charset="77"/>
          </a:endParaRPr>
        </a:p>
      </dgm:t>
    </dgm:pt>
    <dgm:pt modelId="{879B27AE-2821-472F-8C35-88FA2C9E67A4}" type="sibTrans" cxnId="{D1901D20-BD62-47B8-9246-6B78C143D51A}">
      <dgm:prSet custT="1"/>
      <dgm:spPr>
        <a:solidFill>
          <a:srgbClr val="265E51"/>
        </a:solidFill>
        <a:ln>
          <a:solidFill>
            <a:srgbClr val="265E51"/>
          </a:solidFill>
        </a:ln>
      </dgm:spPr>
      <dgm:t>
        <a:bodyPr/>
        <a:lstStyle/>
        <a:p>
          <a:r>
            <a:rPr lang="en-US" sz="1100" b="1" noProof="0" dirty="0">
              <a:solidFill>
                <a:schemeClr val="bg1"/>
              </a:solidFill>
              <a:latin typeface="Montserrat" pitchFamily="2" charset="77"/>
            </a:rPr>
            <a:t>#48 In per capita consumption worldwide </a:t>
          </a:r>
        </a:p>
      </dgm:t>
    </dgm:pt>
    <dgm:pt modelId="{E2156F20-7D9C-46D1-8175-9A20700A45F4}">
      <dgm:prSet phldrT="[Texto]" custT="1"/>
      <dgm:spPr>
        <a:solidFill>
          <a:srgbClr val="265E51"/>
        </a:solidFill>
        <a:ln>
          <a:solidFill>
            <a:srgbClr val="265E51"/>
          </a:solidFill>
        </a:ln>
      </dgm:spPr>
      <dgm:t>
        <a:bodyPr/>
        <a:lstStyle/>
        <a:p>
          <a:r>
            <a:rPr lang="en-US" sz="1200" b="1" noProof="0" dirty="0">
              <a:solidFill>
                <a:schemeClr val="bg1"/>
              </a:solidFill>
              <a:latin typeface="Montserrat" pitchFamily="2" charset="77"/>
            </a:rPr>
            <a:t>0.8% of total FDI</a:t>
          </a:r>
        </a:p>
      </dgm:t>
    </dgm:pt>
    <dgm:pt modelId="{22ECF628-10FC-4D11-88B8-D0F04D14E10E}" type="parTrans" cxnId="{3D097F5C-4121-4F4D-9569-829BDED6DCED}">
      <dgm:prSet/>
      <dgm:spPr/>
      <dgm:t>
        <a:bodyPr/>
        <a:lstStyle/>
        <a:p>
          <a:endParaRPr lang="es-MX">
            <a:latin typeface="Montserrat" pitchFamily="2" charset="77"/>
          </a:endParaRPr>
        </a:p>
      </dgm:t>
    </dgm:pt>
    <dgm:pt modelId="{57F2BF7F-BE73-44F3-8C2E-4454C3BC535C}" type="sibTrans" cxnId="{3D097F5C-4121-4F4D-9569-829BDED6DCED}">
      <dgm:prSet/>
      <dgm:spPr>
        <a:solidFill>
          <a:srgbClr val="265E51"/>
        </a:solidFill>
        <a:ln>
          <a:solidFill>
            <a:srgbClr val="265E51"/>
          </a:solidFill>
        </a:ln>
      </dgm:spPr>
      <dgm:t>
        <a:bodyPr/>
        <a:lstStyle/>
        <a:p>
          <a:r>
            <a:rPr lang="en-US" b="1" noProof="0" dirty="0">
              <a:solidFill>
                <a:schemeClr val="bg1"/>
              </a:solidFill>
              <a:latin typeface="Montserrat" pitchFamily="2" charset="77"/>
            </a:rPr>
            <a:t>0.21% of the GDP value, 1.57% of the total manufacture GDP</a:t>
          </a:r>
        </a:p>
      </dgm:t>
    </dgm:pt>
    <dgm:pt modelId="{6587D25E-8186-44CB-AA0F-FB1F84BDF94D}" type="pres">
      <dgm:prSet presAssocID="{8A1AD945-2CAD-4B5E-814E-BCB658B228DA}" presName="Name0" presStyleCnt="0">
        <dgm:presLayoutVars>
          <dgm:chMax/>
          <dgm:chPref/>
          <dgm:dir/>
          <dgm:animLvl val="lvl"/>
        </dgm:presLayoutVars>
      </dgm:prSet>
      <dgm:spPr/>
    </dgm:pt>
    <dgm:pt modelId="{6115178D-6CE1-4D94-8856-EEBE531362C6}" type="pres">
      <dgm:prSet presAssocID="{9F0ABF83-AD83-4457-B8E4-C11B5D6EE795}" presName="composite" presStyleCnt="0"/>
      <dgm:spPr/>
    </dgm:pt>
    <dgm:pt modelId="{CA65E9CF-039B-4232-B9CE-A61112D1CC7D}" type="pres">
      <dgm:prSet presAssocID="{9F0ABF83-AD83-4457-B8E4-C11B5D6EE795}" presName="Parent1" presStyleLbl="node1" presStyleIdx="0" presStyleCnt="6" custLinFactNeighborY="0">
        <dgm:presLayoutVars>
          <dgm:chMax val="1"/>
          <dgm:chPref val="1"/>
          <dgm:bulletEnabled val="1"/>
        </dgm:presLayoutVars>
      </dgm:prSet>
      <dgm:spPr/>
    </dgm:pt>
    <dgm:pt modelId="{4F64EF52-F265-42DB-88BB-B695868B64E2}" type="pres">
      <dgm:prSet presAssocID="{9F0ABF83-AD83-4457-B8E4-C11B5D6EE795}" presName="Childtext1" presStyleLbl="revTx" presStyleIdx="0" presStyleCnt="3">
        <dgm:presLayoutVars>
          <dgm:chMax val="0"/>
          <dgm:chPref val="0"/>
          <dgm:bulletEnabled val="1"/>
        </dgm:presLayoutVars>
      </dgm:prSet>
      <dgm:spPr/>
    </dgm:pt>
    <dgm:pt modelId="{80C27FA6-8D56-47CF-8FAE-F6C4CD7F3BFE}" type="pres">
      <dgm:prSet presAssocID="{9F0ABF83-AD83-4457-B8E4-C11B5D6EE795}" presName="BalanceSpacing" presStyleCnt="0"/>
      <dgm:spPr/>
    </dgm:pt>
    <dgm:pt modelId="{F23EC5AD-E2F2-44EB-8882-25F26DA9B5E8}" type="pres">
      <dgm:prSet presAssocID="{9F0ABF83-AD83-4457-B8E4-C11B5D6EE795}" presName="BalanceSpacing1" presStyleCnt="0"/>
      <dgm:spPr/>
    </dgm:pt>
    <dgm:pt modelId="{DA31E48B-DE42-42C7-9F2C-FD73279DE7D0}" type="pres">
      <dgm:prSet presAssocID="{17E0B5BB-26EA-4B71-8114-86080AA0E874}" presName="Accent1Text" presStyleLbl="node1" presStyleIdx="1" presStyleCnt="6" custLinFactNeighborY="0"/>
      <dgm:spPr/>
    </dgm:pt>
    <dgm:pt modelId="{CA046197-44E5-4BD7-9186-7595EE6260E8}" type="pres">
      <dgm:prSet presAssocID="{17E0B5BB-26EA-4B71-8114-86080AA0E874}" presName="spaceBetweenRectangles" presStyleCnt="0"/>
      <dgm:spPr/>
    </dgm:pt>
    <dgm:pt modelId="{549F511E-FE2D-4C7B-98CB-D29E09051241}" type="pres">
      <dgm:prSet presAssocID="{20BABE38-0D40-43EC-A271-B5BA4C7B1150}" presName="composite" presStyleCnt="0"/>
      <dgm:spPr/>
    </dgm:pt>
    <dgm:pt modelId="{088C2FC6-692B-41CE-8625-1216F41D4D81}" type="pres">
      <dgm:prSet presAssocID="{20BABE38-0D40-43EC-A271-B5BA4C7B1150}" presName="Parent1" presStyleLbl="node1" presStyleIdx="2" presStyleCnt="6" custLinFactNeighborY="0">
        <dgm:presLayoutVars>
          <dgm:chMax val="1"/>
          <dgm:chPref val="1"/>
          <dgm:bulletEnabled val="1"/>
        </dgm:presLayoutVars>
      </dgm:prSet>
      <dgm:spPr/>
    </dgm:pt>
    <dgm:pt modelId="{84B35B8D-7B07-4037-9484-F75EC9EEFD1E}" type="pres">
      <dgm:prSet presAssocID="{20BABE38-0D40-43EC-A271-B5BA4C7B1150}" presName="Childtext1" presStyleLbl="revTx" presStyleIdx="1" presStyleCnt="3">
        <dgm:presLayoutVars>
          <dgm:chMax val="0"/>
          <dgm:chPref val="0"/>
          <dgm:bulletEnabled val="1"/>
        </dgm:presLayoutVars>
      </dgm:prSet>
      <dgm:spPr/>
    </dgm:pt>
    <dgm:pt modelId="{193DFA4A-1AC8-4510-A194-7253B6B4D352}" type="pres">
      <dgm:prSet presAssocID="{20BABE38-0D40-43EC-A271-B5BA4C7B1150}" presName="BalanceSpacing" presStyleCnt="0"/>
      <dgm:spPr/>
    </dgm:pt>
    <dgm:pt modelId="{598479C1-6610-4F7E-923B-D4CE8A18D8B4}" type="pres">
      <dgm:prSet presAssocID="{20BABE38-0D40-43EC-A271-B5BA4C7B1150}" presName="BalanceSpacing1" presStyleCnt="0"/>
      <dgm:spPr/>
    </dgm:pt>
    <dgm:pt modelId="{13DE447A-0C7F-4686-8AE2-940F5A671A9E}" type="pres">
      <dgm:prSet presAssocID="{879B27AE-2821-472F-8C35-88FA2C9E67A4}" presName="Accent1Text" presStyleLbl="node1" presStyleIdx="3" presStyleCnt="6"/>
      <dgm:spPr/>
    </dgm:pt>
    <dgm:pt modelId="{E8C28E0E-6C58-4D01-BA6F-7676A46B017B}" type="pres">
      <dgm:prSet presAssocID="{879B27AE-2821-472F-8C35-88FA2C9E67A4}" presName="spaceBetweenRectangles" presStyleCnt="0"/>
      <dgm:spPr/>
    </dgm:pt>
    <dgm:pt modelId="{0D200D39-D825-4108-899F-59230E4D97DD}" type="pres">
      <dgm:prSet presAssocID="{E2156F20-7D9C-46D1-8175-9A20700A45F4}" presName="composite" presStyleCnt="0"/>
      <dgm:spPr/>
    </dgm:pt>
    <dgm:pt modelId="{927AB9F8-ADBB-4260-8690-375A0439CC2C}" type="pres">
      <dgm:prSet presAssocID="{E2156F20-7D9C-46D1-8175-9A20700A45F4}" presName="Parent1" presStyleLbl="node1" presStyleIdx="4" presStyleCnt="6">
        <dgm:presLayoutVars>
          <dgm:chMax val="1"/>
          <dgm:chPref val="1"/>
          <dgm:bulletEnabled val="1"/>
        </dgm:presLayoutVars>
      </dgm:prSet>
      <dgm:spPr/>
    </dgm:pt>
    <dgm:pt modelId="{7A3F80CF-2618-402A-AFFE-A44B6D65681E}" type="pres">
      <dgm:prSet presAssocID="{E2156F20-7D9C-46D1-8175-9A20700A45F4}" presName="Childtext1" presStyleLbl="revTx" presStyleIdx="2" presStyleCnt="3">
        <dgm:presLayoutVars>
          <dgm:chMax val="0"/>
          <dgm:chPref val="0"/>
          <dgm:bulletEnabled val="1"/>
        </dgm:presLayoutVars>
      </dgm:prSet>
      <dgm:spPr/>
    </dgm:pt>
    <dgm:pt modelId="{2D6F7595-E21D-460F-8C76-5B2C945F03C4}" type="pres">
      <dgm:prSet presAssocID="{E2156F20-7D9C-46D1-8175-9A20700A45F4}" presName="BalanceSpacing" presStyleCnt="0"/>
      <dgm:spPr/>
    </dgm:pt>
    <dgm:pt modelId="{A936CD95-CD28-4062-A57A-5EA971B78492}" type="pres">
      <dgm:prSet presAssocID="{E2156F20-7D9C-46D1-8175-9A20700A45F4}" presName="BalanceSpacing1" presStyleCnt="0"/>
      <dgm:spPr/>
    </dgm:pt>
    <dgm:pt modelId="{B08A2A54-E78B-4FEE-8285-92E4EE72C9E4}" type="pres">
      <dgm:prSet presAssocID="{57F2BF7F-BE73-44F3-8C2E-4454C3BC535C}" presName="Accent1Text" presStyleLbl="node1" presStyleIdx="5" presStyleCnt="6"/>
      <dgm:spPr/>
    </dgm:pt>
  </dgm:ptLst>
  <dgm:cxnLst>
    <dgm:cxn modelId="{D1901D20-BD62-47B8-9246-6B78C143D51A}" srcId="{8A1AD945-2CAD-4B5E-814E-BCB658B228DA}" destId="{20BABE38-0D40-43EC-A271-B5BA4C7B1150}" srcOrd="1" destOrd="0" parTransId="{A805FDDD-2529-4EE5-864B-C9D0CC87BAF9}" sibTransId="{879B27AE-2821-472F-8C35-88FA2C9E67A4}"/>
    <dgm:cxn modelId="{F56A8F20-B5D0-4A35-A175-05892A7E1FBD}" type="presOf" srcId="{20BABE38-0D40-43EC-A271-B5BA4C7B1150}" destId="{088C2FC6-692B-41CE-8625-1216F41D4D81}" srcOrd="0" destOrd="0" presId="urn:microsoft.com/office/officeart/2008/layout/AlternatingHexagons"/>
    <dgm:cxn modelId="{84427822-74ED-48C6-B068-41BD1A405085}" type="presOf" srcId="{57F2BF7F-BE73-44F3-8C2E-4454C3BC535C}" destId="{B08A2A54-E78B-4FEE-8285-92E4EE72C9E4}" srcOrd="0" destOrd="0" presId="urn:microsoft.com/office/officeart/2008/layout/AlternatingHexagons"/>
    <dgm:cxn modelId="{3D097F5C-4121-4F4D-9569-829BDED6DCED}" srcId="{8A1AD945-2CAD-4B5E-814E-BCB658B228DA}" destId="{E2156F20-7D9C-46D1-8175-9A20700A45F4}" srcOrd="2" destOrd="0" parTransId="{22ECF628-10FC-4D11-88B8-D0F04D14E10E}" sibTransId="{57F2BF7F-BE73-44F3-8C2E-4454C3BC535C}"/>
    <dgm:cxn modelId="{35A06849-075D-48B3-82D9-DAC5D7E7B421}" type="presOf" srcId="{879B27AE-2821-472F-8C35-88FA2C9E67A4}" destId="{13DE447A-0C7F-4686-8AE2-940F5A671A9E}" srcOrd="0" destOrd="0" presId="urn:microsoft.com/office/officeart/2008/layout/AlternatingHexagons"/>
    <dgm:cxn modelId="{36BF616B-612A-4EF2-B042-864CB3212992}" type="presOf" srcId="{8A1AD945-2CAD-4B5E-814E-BCB658B228DA}" destId="{6587D25E-8186-44CB-AA0F-FB1F84BDF94D}" srcOrd="0" destOrd="0" presId="urn:microsoft.com/office/officeart/2008/layout/AlternatingHexagons"/>
    <dgm:cxn modelId="{7FF43889-F81D-4A64-95FB-520F58A43AFD}" type="presOf" srcId="{E2156F20-7D9C-46D1-8175-9A20700A45F4}" destId="{927AB9F8-ADBB-4260-8690-375A0439CC2C}" srcOrd="0" destOrd="0" presId="urn:microsoft.com/office/officeart/2008/layout/AlternatingHexagons"/>
    <dgm:cxn modelId="{AA441BCB-3778-42B7-AEDB-8114AAC2AE11}" type="presOf" srcId="{17E0B5BB-26EA-4B71-8114-86080AA0E874}" destId="{DA31E48B-DE42-42C7-9F2C-FD73279DE7D0}" srcOrd="0" destOrd="0" presId="urn:microsoft.com/office/officeart/2008/layout/AlternatingHexagons"/>
    <dgm:cxn modelId="{5B079ED4-43F2-4B0B-AF62-A794F88A0EED}" srcId="{8A1AD945-2CAD-4B5E-814E-BCB658B228DA}" destId="{9F0ABF83-AD83-4457-B8E4-C11B5D6EE795}" srcOrd="0" destOrd="0" parTransId="{2EBD8FFE-EDA4-470A-A13A-5EBB5A366E19}" sibTransId="{17E0B5BB-26EA-4B71-8114-86080AA0E874}"/>
    <dgm:cxn modelId="{728A23F0-8959-4C7A-A9B8-537AA843BAE6}" type="presOf" srcId="{9F0ABF83-AD83-4457-B8E4-C11B5D6EE795}" destId="{CA65E9CF-039B-4232-B9CE-A61112D1CC7D}" srcOrd="0" destOrd="0" presId="urn:microsoft.com/office/officeart/2008/layout/AlternatingHexagons"/>
    <dgm:cxn modelId="{5C16FF98-8F6B-4519-8A48-574D4F6798DA}" type="presParOf" srcId="{6587D25E-8186-44CB-AA0F-FB1F84BDF94D}" destId="{6115178D-6CE1-4D94-8856-EEBE531362C6}" srcOrd="0" destOrd="0" presId="urn:microsoft.com/office/officeart/2008/layout/AlternatingHexagons"/>
    <dgm:cxn modelId="{0AC0ADE9-94E6-450A-850A-65933971E414}" type="presParOf" srcId="{6115178D-6CE1-4D94-8856-EEBE531362C6}" destId="{CA65E9CF-039B-4232-B9CE-A61112D1CC7D}" srcOrd="0" destOrd="0" presId="urn:microsoft.com/office/officeart/2008/layout/AlternatingHexagons"/>
    <dgm:cxn modelId="{8CC08771-9779-4633-810E-740B782AE2F0}" type="presParOf" srcId="{6115178D-6CE1-4D94-8856-EEBE531362C6}" destId="{4F64EF52-F265-42DB-88BB-B695868B64E2}" srcOrd="1" destOrd="0" presId="urn:microsoft.com/office/officeart/2008/layout/AlternatingHexagons"/>
    <dgm:cxn modelId="{BFB539A0-D1F4-4FC4-935E-F0D97CB56B81}" type="presParOf" srcId="{6115178D-6CE1-4D94-8856-EEBE531362C6}" destId="{80C27FA6-8D56-47CF-8FAE-F6C4CD7F3BFE}" srcOrd="2" destOrd="0" presId="urn:microsoft.com/office/officeart/2008/layout/AlternatingHexagons"/>
    <dgm:cxn modelId="{A08A3AB4-BE41-44E9-80CA-C6A98D1C3EC2}" type="presParOf" srcId="{6115178D-6CE1-4D94-8856-EEBE531362C6}" destId="{F23EC5AD-E2F2-44EB-8882-25F26DA9B5E8}" srcOrd="3" destOrd="0" presId="urn:microsoft.com/office/officeart/2008/layout/AlternatingHexagons"/>
    <dgm:cxn modelId="{D6384A61-FFE4-4BF4-B1D3-0084419ED761}" type="presParOf" srcId="{6115178D-6CE1-4D94-8856-EEBE531362C6}" destId="{DA31E48B-DE42-42C7-9F2C-FD73279DE7D0}" srcOrd="4" destOrd="0" presId="urn:microsoft.com/office/officeart/2008/layout/AlternatingHexagons"/>
    <dgm:cxn modelId="{82E744BA-E095-4602-949D-B1C269953CDC}" type="presParOf" srcId="{6587D25E-8186-44CB-AA0F-FB1F84BDF94D}" destId="{CA046197-44E5-4BD7-9186-7595EE6260E8}" srcOrd="1" destOrd="0" presId="urn:microsoft.com/office/officeart/2008/layout/AlternatingHexagons"/>
    <dgm:cxn modelId="{7A7585D0-8117-45B6-92A9-E985F87006CC}" type="presParOf" srcId="{6587D25E-8186-44CB-AA0F-FB1F84BDF94D}" destId="{549F511E-FE2D-4C7B-98CB-D29E09051241}" srcOrd="2" destOrd="0" presId="urn:microsoft.com/office/officeart/2008/layout/AlternatingHexagons"/>
    <dgm:cxn modelId="{7E4A85EB-257A-4AF6-8105-776F0E06347F}" type="presParOf" srcId="{549F511E-FE2D-4C7B-98CB-D29E09051241}" destId="{088C2FC6-692B-41CE-8625-1216F41D4D81}" srcOrd="0" destOrd="0" presId="urn:microsoft.com/office/officeart/2008/layout/AlternatingHexagons"/>
    <dgm:cxn modelId="{B727D43C-CA5C-4D3E-A23B-E4B3A69F5BB7}" type="presParOf" srcId="{549F511E-FE2D-4C7B-98CB-D29E09051241}" destId="{84B35B8D-7B07-4037-9484-F75EC9EEFD1E}" srcOrd="1" destOrd="0" presId="urn:microsoft.com/office/officeart/2008/layout/AlternatingHexagons"/>
    <dgm:cxn modelId="{0574B354-8FC7-4D56-A4B7-58D7F47F6E55}" type="presParOf" srcId="{549F511E-FE2D-4C7B-98CB-D29E09051241}" destId="{193DFA4A-1AC8-4510-A194-7253B6B4D352}" srcOrd="2" destOrd="0" presId="urn:microsoft.com/office/officeart/2008/layout/AlternatingHexagons"/>
    <dgm:cxn modelId="{794E63D2-A254-4FA7-9864-8DADDDBD428C}" type="presParOf" srcId="{549F511E-FE2D-4C7B-98CB-D29E09051241}" destId="{598479C1-6610-4F7E-923B-D4CE8A18D8B4}" srcOrd="3" destOrd="0" presId="urn:microsoft.com/office/officeart/2008/layout/AlternatingHexagons"/>
    <dgm:cxn modelId="{4D9A995B-0685-4AC3-9B24-6EB18D751BDC}" type="presParOf" srcId="{549F511E-FE2D-4C7B-98CB-D29E09051241}" destId="{13DE447A-0C7F-4686-8AE2-940F5A671A9E}" srcOrd="4" destOrd="0" presId="urn:microsoft.com/office/officeart/2008/layout/AlternatingHexagons"/>
    <dgm:cxn modelId="{D00472F3-EEB4-4AD2-818B-B42E21002EE3}" type="presParOf" srcId="{6587D25E-8186-44CB-AA0F-FB1F84BDF94D}" destId="{E8C28E0E-6C58-4D01-BA6F-7676A46B017B}" srcOrd="3" destOrd="0" presId="urn:microsoft.com/office/officeart/2008/layout/AlternatingHexagons"/>
    <dgm:cxn modelId="{F34DD07A-A3B0-45CD-8DD2-8CD1DC7B1C6A}" type="presParOf" srcId="{6587D25E-8186-44CB-AA0F-FB1F84BDF94D}" destId="{0D200D39-D825-4108-899F-59230E4D97DD}" srcOrd="4" destOrd="0" presId="urn:microsoft.com/office/officeart/2008/layout/AlternatingHexagons"/>
    <dgm:cxn modelId="{C019AC1D-2672-4A09-B9BA-19F8A6E93C50}" type="presParOf" srcId="{0D200D39-D825-4108-899F-59230E4D97DD}" destId="{927AB9F8-ADBB-4260-8690-375A0439CC2C}" srcOrd="0" destOrd="0" presId="urn:microsoft.com/office/officeart/2008/layout/AlternatingHexagons"/>
    <dgm:cxn modelId="{A51FDEED-0773-49AA-8341-2A1B4E451BC9}" type="presParOf" srcId="{0D200D39-D825-4108-899F-59230E4D97DD}" destId="{7A3F80CF-2618-402A-AFFE-A44B6D65681E}" srcOrd="1" destOrd="0" presId="urn:microsoft.com/office/officeart/2008/layout/AlternatingHexagons"/>
    <dgm:cxn modelId="{ACA1FB3F-A052-4A02-A5B8-780C4CFF2125}" type="presParOf" srcId="{0D200D39-D825-4108-899F-59230E4D97DD}" destId="{2D6F7595-E21D-460F-8C76-5B2C945F03C4}" srcOrd="2" destOrd="0" presId="urn:microsoft.com/office/officeart/2008/layout/AlternatingHexagons"/>
    <dgm:cxn modelId="{DBBCCFD8-D969-420D-B16A-BFF94587C480}" type="presParOf" srcId="{0D200D39-D825-4108-899F-59230E4D97DD}" destId="{A936CD95-CD28-4062-A57A-5EA971B78492}" srcOrd="3" destOrd="0" presId="urn:microsoft.com/office/officeart/2008/layout/AlternatingHexagons"/>
    <dgm:cxn modelId="{F4BD0ACE-DDF2-42FC-99E3-307FD59F93F8}" type="presParOf" srcId="{0D200D39-D825-4108-899F-59230E4D97DD}" destId="{B08A2A54-E78B-4FEE-8285-92E4EE72C9E4}"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5E9CF-039B-4232-B9CE-A61112D1CC7D}">
      <dsp:nvSpPr>
        <dsp:cNvPr id="0" name=""/>
        <dsp:cNvSpPr/>
      </dsp:nvSpPr>
      <dsp:spPr>
        <a:xfrm rot="5400000">
          <a:off x="2004961" y="113775"/>
          <a:ext cx="1315280" cy="1144294"/>
        </a:xfrm>
        <a:prstGeom prst="hexagon">
          <a:avLst>
            <a:gd name="adj" fmla="val 25000"/>
            <a:gd name="vf" fmla="val 115470"/>
          </a:avLst>
        </a:prstGeom>
        <a:solidFill>
          <a:srgbClr val="265E51"/>
        </a:solidFill>
        <a:ln w="25400" cap="flat" cmpd="sng" algn="ctr">
          <a:solidFill>
            <a:srgbClr val="265E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r>
            <a:rPr lang="en-US" sz="1050" b="1" kern="1200" noProof="0" dirty="0">
              <a:solidFill>
                <a:schemeClr val="bg1"/>
              </a:solidFill>
              <a:latin typeface="Montserrat" pitchFamily="2" charset="77"/>
            </a:rPr>
            <a:t>USD $4,909 million in value, #18 worldwide</a:t>
          </a:r>
        </a:p>
      </dsp:txBody>
      <dsp:txXfrm rot="-5400000">
        <a:off x="2268773" y="233248"/>
        <a:ext cx="787656" cy="905351"/>
      </dsp:txXfrm>
    </dsp:sp>
    <dsp:sp modelId="{4F64EF52-F265-42DB-88BB-B695868B64E2}">
      <dsp:nvSpPr>
        <dsp:cNvPr id="0" name=""/>
        <dsp:cNvSpPr/>
      </dsp:nvSpPr>
      <dsp:spPr>
        <a:xfrm>
          <a:off x="3269472" y="291338"/>
          <a:ext cx="1467853" cy="789168"/>
        </a:xfrm>
        <a:prstGeom prst="rect">
          <a:avLst/>
        </a:prstGeom>
        <a:noFill/>
        <a:ln>
          <a:noFill/>
        </a:ln>
        <a:effectLst/>
      </dsp:spPr>
      <dsp:style>
        <a:lnRef idx="0">
          <a:scrgbClr r="0" g="0" b="0"/>
        </a:lnRef>
        <a:fillRef idx="0">
          <a:scrgbClr r="0" g="0" b="0"/>
        </a:fillRef>
        <a:effectRef idx="0">
          <a:scrgbClr r="0" g="0" b="0"/>
        </a:effectRef>
        <a:fontRef idx="minor"/>
      </dsp:style>
    </dsp:sp>
    <dsp:sp modelId="{DA31E48B-DE42-42C7-9F2C-FD73279DE7D0}">
      <dsp:nvSpPr>
        <dsp:cNvPr id="0" name=""/>
        <dsp:cNvSpPr/>
      </dsp:nvSpPr>
      <dsp:spPr>
        <a:xfrm rot="5400000">
          <a:off x="769123" y="113775"/>
          <a:ext cx="1315280" cy="1144294"/>
        </a:xfrm>
        <a:prstGeom prst="hexagon">
          <a:avLst>
            <a:gd name="adj" fmla="val 25000"/>
            <a:gd name="vf" fmla="val 115470"/>
          </a:avLst>
        </a:prstGeom>
        <a:solidFill>
          <a:srgbClr val="265E51"/>
        </a:solidFill>
        <a:ln w="25400" cap="flat" cmpd="sng" algn="ctr">
          <a:solidFill>
            <a:srgbClr val="265E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noProof="0" dirty="0">
              <a:solidFill>
                <a:schemeClr val="bg1"/>
              </a:solidFill>
              <a:latin typeface="Montserrat" pitchFamily="2" charset="77"/>
            </a:rPr>
            <a:t>#1 in exports in Latin America, #8 worldwide</a:t>
          </a:r>
        </a:p>
      </dsp:txBody>
      <dsp:txXfrm rot="-5400000">
        <a:off x="1032935" y="233248"/>
        <a:ext cx="787656" cy="905351"/>
      </dsp:txXfrm>
    </dsp:sp>
    <dsp:sp modelId="{088C2FC6-692B-41CE-8625-1216F41D4D81}">
      <dsp:nvSpPr>
        <dsp:cNvPr id="0" name=""/>
        <dsp:cNvSpPr/>
      </dsp:nvSpPr>
      <dsp:spPr>
        <a:xfrm rot="5400000">
          <a:off x="1384674" y="1230185"/>
          <a:ext cx="1315280" cy="1144294"/>
        </a:xfrm>
        <a:prstGeom prst="hexagon">
          <a:avLst>
            <a:gd name="adj" fmla="val 25000"/>
            <a:gd name="vf" fmla="val 115470"/>
          </a:avLst>
        </a:prstGeom>
        <a:solidFill>
          <a:srgbClr val="265E51"/>
        </a:solidFill>
        <a:ln w="25400" cap="flat" cmpd="sng" algn="ctr">
          <a:solidFill>
            <a:srgbClr val="265E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noProof="0" dirty="0">
              <a:solidFill>
                <a:schemeClr val="bg1"/>
              </a:solidFill>
              <a:latin typeface="Montserrat" pitchFamily="2" charset="77"/>
            </a:rPr>
            <a:t>7.9%</a:t>
          </a:r>
          <a:r>
            <a:rPr lang="en-US" sz="800" b="1" kern="1200" noProof="0" dirty="0">
              <a:solidFill>
                <a:schemeClr val="bg1"/>
              </a:solidFill>
              <a:latin typeface="Montserrat" pitchFamily="2" charset="77"/>
            </a:rPr>
            <a:t> </a:t>
          </a:r>
          <a:br>
            <a:rPr lang="en-US" sz="800" b="1" kern="1200" noProof="0" dirty="0">
              <a:solidFill>
                <a:schemeClr val="bg1"/>
              </a:solidFill>
              <a:latin typeface="Montserrat" pitchFamily="2" charset="77"/>
            </a:rPr>
          </a:br>
          <a:r>
            <a:rPr lang="en-US" sz="800" b="1" kern="1200" noProof="0" dirty="0">
              <a:solidFill>
                <a:schemeClr val="bg1"/>
              </a:solidFill>
              <a:latin typeface="Montserrat" pitchFamily="2" charset="77"/>
            </a:rPr>
            <a:t>growth rate between </a:t>
          </a:r>
          <a:br>
            <a:rPr lang="en-US" sz="800" b="1" kern="1200" noProof="0" dirty="0">
              <a:solidFill>
                <a:schemeClr val="bg1"/>
              </a:solidFill>
              <a:latin typeface="Montserrat" pitchFamily="2" charset="77"/>
            </a:rPr>
          </a:br>
          <a:r>
            <a:rPr lang="en-US" sz="800" b="1" kern="1200" noProof="0" dirty="0">
              <a:solidFill>
                <a:schemeClr val="bg1"/>
              </a:solidFill>
              <a:latin typeface="Montserrat" pitchFamily="2" charset="77"/>
            </a:rPr>
            <a:t>2010-2017</a:t>
          </a:r>
        </a:p>
      </dsp:txBody>
      <dsp:txXfrm rot="-5400000">
        <a:off x="1648486" y="1349658"/>
        <a:ext cx="787656" cy="905351"/>
      </dsp:txXfrm>
    </dsp:sp>
    <dsp:sp modelId="{84B35B8D-7B07-4037-9484-F75EC9EEFD1E}">
      <dsp:nvSpPr>
        <dsp:cNvPr id="0" name=""/>
        <dsp:cNvSpPr/>
      </dsp:nvSpPr>
      <dsp:spPr>
        <a:xfrm>
          <a:off x="2314" y="1407748"/>
          <a:ext cx="1420503" cy="789168"/>
        </a:xfrm>
        <a:prstGeom prst="rect">
          <a:avLst/>
        </a:prstGeom>
        <a:noFill/>
        <a:ln>
          <a:noFill/>
        </a:ln>
        <a:effectLst/>
      </dsp:spPr>
      <dsp:style>
        <a:lnRef idx="0">
          <a:scrgbClr r="0" g="0" b="0"/>
        </a:lnRef>
        <a:fillRef idx="0">
          <a:scrgbClr r="0" g="0" b="0"/>
        </a:fillRef>
        <a:effectRef idx="0">
          <a:scrgbClr r="0" g="0" b="0"/>
        </a:effectRef>
        <a:fontRef idx="minor"/>
      </dsp:style>
    </dsp:sp>
    <dsp:sp modelId="{13DE447A-0C7F-4686-8AE2-940F5A671A9E}">
      <dsp:nvSpPr>
        <dsp:cNvPr id="0" name=""/>
        <dsp:cNvSpPr/>
      </dsp:nvSpPr>
      <dsp:spPr>
        <a:xfrm rot="5400000">
          <a:off x="2620512" y="1230185"/>
          <a:ext cx="1315280" cy="1144294"/>
        </a:xfrm>
        <a:prstGeom prst="hexagon">
          <a:avLst>
            <a:gd name="adj" fmla="val 25000"/>
            <a:gd name="vf" fmla="val 115470"/>
          </a:avLst>
        </a:prstGeom>
        <a:solidFill>
          <a:srgbClr val="265E51"/>
        </a:solidFill>
        <a:ln w="25400" cap="flat" cmpd="sng" algn="ctr">
          <a:solidFill>
            <a:srgbClr val="265E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b="1" kern="1200" noProof="0" dirty="0">
              <a:solidFill>
                <a:schemeClr val="bg1"/>
              </a:solidFill>
              <a:latin typeface="Montserrat" pitchFamily="2" charset="77"/>
            </a:rPr>
            <a:t>#48 In per capita consumption worldwide </a:t>
          </a:r>
        </a:p>
      </dsp:txBody>
      <dsp:txXfrm rot="-5400000">
        <a:off x="2884324" y="1349658"/>
        <a:ext cx="787656" cy="905351"/>
      </dsp:txXfrm>
    </dsp:sp>
    <dsp:sp modelId="{927AB9F8-ADBB-4260-8690-375A0439CC2C}">
      <dsp:nvSpPr>
        <dsp:cNvPr id="0" name=""/>
        <dsp:cNvSpPr/>
      </dsp:nvSpPr>
      <dsp:spPr>
        <a:xfrm rot="5400000">
          <a:off x="2004961" y="2346596"/>
          <a:ext cx="1315280" cy="1144294"/>
        </a:xfrm>
        <a:prstGeom prst="hexagon">
          <a:avLst>
            <a:gd name="adj" fmla="val 25000"/>
            <a:gd name="vf" fmla="val 115470"/>
          </a:avLst>
        </a:prstGeom>
        <a:solidFill>
          <a:srgbClr val="265E51"/>
        </a:solidFill>
        <a:ln w="25400" cap="flat" cmpd="sng" algn="ctr">
          <a:solidFill>
            <a:srgbClr val="265E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solidFill>
                <a:schemeClr val="bg1"/>
              </a:solidFill>
              <a:latin typeface="Montserrat" pitchFamily="2" charset="77"/>
            </a:rPr>
            <a:t>0.8% of total FDI</a:t>
          </a:r>
        </a:p>
      </dsp:txBody>
      <dsp:txXfrm rot="-5400000">
        <a:off x="2268773" y="2466069"/>
        <a:ext cx="787656" cy="905351"/>
      </dsp:txXfrm>
    </dsp:sp>
    <dsp:sp modelId="{7A3F80CF-2618-402A-AFFE-A44B6D65681E}">
      <dsp:nvSpPr>
        <dsp:cNvPr id="0" name=""/>
        <dsp:cNvSpPr/>
      </dsp:nvSpPr>
      <dsp:spPr>
        <a:xfrm>
          <a:off x="3269472" y="2524159"/>
          <a:ext cx="1467853" cy="789168"/>
        </a:xfrm>
        <a:prstGeom prst="rect">
          <a:avLst/>
        </a:prstGeom>
        <a:noFill/>
        <a:ln>
          <a:noFill/>
        </a:ln>
        <a:effectLst/>
      </dsp:spPr>
      <dsp:style>
        <a:lnRef idx="0">
          <a:scrgbClr r="0" g="0" b="0"/>
        </a:lnRef>
        <a:fillRef idx="0">
          <a:scrgbClr r="0" g="0" b="0"/>
        </a:fillRef>
        <a:effectRef idx="0">
          <a:scrgbClr r="0" g="0" b="0"/>
        </a:effectRef>
        <a:fontRef idx="minor"/>
      </dsp:style>
    </dsp:sp>
    <dsp:sp modelId="{B08A2A54-E78B-4FEE-8285-92E4EE72C9E4}">
      <dsp:nvSpPr>
        <dsp:cNvPr id="0" name=""/>
        <dsp:cNvSpPr/>
      </dsp:nvSpPr>
      <dsp:spPr>
        <a:xfrm rot="5400000">
          <a:off x="769123" y="2346596"/>
          <a:ext cx="1315280" cy="1144294"/>
        </a:xfrm>
        <a:prstGeom prst="hexagon">
          <a:avLst>
            <a:gd name="adj" fmla="val 25000"/>
            <a:gd name="vf" fmla="val 115470"/>
          </a:avLst>
        </a:prstGeom>
        <a:solidFill>
          <a:srgbClr val="265E51"/>
        </a:solidFill>
        <a:ln w="25400" cap="flat" cmpd="sng" algn="ctr">
          <a:solidFill>
            <a:srgbClr val="265E5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r>
            <a:rPr lang="en-US" sz="900" b="1" kern="1200" noProof="0" dirty="0">
              <a:solidFill>
                <a:schemeClr val="bg1"/>
              </a:solidFill>
              <a:latin typeface="Montserrat" pitchFamily="2" charset="77"/>
            </a:rPr>
            <a:t>0.21% of the GDP value, 1.57% of the total manufacture GDP</a:t>
          </a:r>
        </a:p>
      </dsp:txBody>
      <dsp:txXfrm rot="-5400000">
        <a:off x="1032935" y="2466069"/>
        <a:ext cx="787656" cy="90535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80344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B3D577F-A4A6-48CE-ABEF-4D78A3E6B590}"/>
              </a:ext>
            </a:extLst>
          </p:cNvPr>
          <p:cNvSpPr>
            <a:spLocks noGrp="1"/>
          </p:cNvSpPr>
          <p:nvPr>
            <p:ph type="dt" sz="half" idx="10"/>
          </p:nvPr>
        </p:nvSpPr>
        <p:spPr/>
        <p:txBody>
          <a:bodyPr/>
          <a:lstStyle/>
          <a:p>
            <a:fld id="{4F4D49FC-524E-4F49-A75F-AF5A8AD541F1}" type="datetimeFigureOut">
              <a:rPr lang="es-MX" smtClean="0"/>
              <a:t>02/12/2021</a:t>
            </a:fld>
            <a:endParaRPr lang="es-MX"/>
          </a:p>
        </p:txBody>
      </p:sp>
      <p:sp>
        <p:nvSpPr>
          <p:cNvPr id="3" name="Marcador de pie de página 2">
            <a:extLst>
              <a:ext uri="{FF2B5EF4-FFF2-40B4-BE49-F238E27FC236}">
                <a16:creationId xmlns:a16="http://schemas.microsoft.com/office/drawing/2014/main" id="{8D227E2F-1167-42C7-B22D-F424DC6F96A1}"/>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9DB72832-52D4-47CB-AF74-C3AD2BAC6DB2}"/>
              </a:ext>
            </a:extLst>
          </p:cNvPr>
          <p:cNvSpPr>
            <a:spLocks noGrp="1"/>
          </p:cNvSpPr>
          <p:nvPr>
            <p:ph type="sldNum" sz="quarter" idx="12"/>
          </p:nvPr>
        </p:nvSpPr>
        <p:spPr/>
        <p:txBody>
          <a:bodyPr/>
          <a:lstStyle/>
          <a:p>
            <a:fld id="{76F51B0C-F2F4-418C-BFE6-8F9682A1BD42}" type="slidenum">
              <a:rPr lang="es-MX" smtClean="0"/>
              <a:t>‹Nº›</a:t>
            </a:fld>
            <a:endParaRPr lang="es-MX"/>
          </a:p>
        </p:txBody>
      </p:sp>
      <p:sp>
        <p:nvSpPr>
          <p:cNvPr id="5" name="Google Shape;132;p12">
            <a:extLst>
              <a:ext uri="{FF2B5EF4-FFF2-40B4-BE49-F238E27FC236}">
                <a16:creationId xmlns:a16="http://schemas.microsoft.com/office/drawing/2014/main" id="{54054DD0-ED69-FB4F-8DEA-D1B7274E3F81}"/>
              </a:ext>
            </a:extLst>
          </p:cNvPr>
          <p:cNvSpPr/>
          <p:nvPr userDrawn="1"/>
        </p:nvSpPr>
        <p:spPr>
          <a:xfrm>
            <a:off x="0" y="4939200"/>
            <a:ext cx="9144000" cy="204300"/>
          </a:xfrm>
          <a:prstGeom prst="rect">
            <a:avLst/>
          </a:prstGeom>
          <a:solidFill>
            <a:srgbClr val="265E5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69949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0" name="Google Shape;20;p3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3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6" name="Google Shape;26;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3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2" name="Google Shape;32;p3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3" name="Google Shape;3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6" name="Google Shape;36;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4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 name="Google Shape;40;p4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4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2" name="Google Shape;42;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4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5" name="Google Shape;45;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4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4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9" name="Google Shape;49;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5" name="Google Shape;51;p13">
            <a:extLst>
              <a:ext uri="{FF2B5EF4-FFF2-40B4-BE49-F238E27FC236}">
                <a16:creationId xmlns:a16="http://schemas.microsoft.com/office/drawing/2014/main" id="{9745BF4D-EEDE-2941-AFF0-5172D4C05D7C}"/>
              </a:ext>
            </a:extLst>
          </p:cNvPr>
          <p:cNvPicPr preferRelativeResize="0"/>
          <p:nvPr userDrawn="1"/>
        </p:nvPicPr>
        <p:blipFill rotWithShape="1">
          <a:blip r:embed="rId12">
            <a:alphaModFix amt="15000"/>
          </a:blip>
          <a:srcRect/>
          <a:stretch/>
        </p:blipFill>
        <p:spPr>
          <a:xfrm>
            <a:off x="-1" y="0"/>
            <a:ext cx="9144001" cy="5143500"/>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5E1589B5-098C-2241-B20B-AE630FFB22FF}"/>
              </a:ext>
            </a:extLst>
          </p:cNvPr>
          <p:cNvPicPr>
            <a:picLocks noChangeAspect="1"/>
          </p:cNvPicPr>
          <p:nvPr userDrawn="1"/>
        </p:nvPicPr>
        <p:blipFill rotWithShape="1">
          <a:blip r:embed="rId13"/>
          <a:srcRect l="14994" t="28439" r="14994" b="28439"/>
          <a:stretch/>
        </p:blipFill>
        <p:spPr>
          <a:xfrm>
            <a:off x="143542" y="147936"/>
            <a:ext cx="1024432" cy="630981"/>
          </a:xfrm>
          <a:prstGeom prst="rect">
            <a:avLst/>
          </a:prstGeom>
        </p:spPr>
      </p:pic>
      <p:sp>
        <p:nvSpPr>
          <p:cNvPr id="6" name="Google Shape;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
              <a:t>‹Nº›</a:t>
            </a:fld>
            <a:endParaRPr/>
          </a:p>
        </p:txBody>
      </p:sp>
      <p:sp>
        <p:nvSpPr>
          <p:cNvPr id="9" name="Google Shape;90;p13">
            <a:extLst>
              <a:ext uri="{FF2B5EF4-FFF2-40B4-BE49-F238E27FC236}">
                <a16:creationId xmlns:a16="http://schemas.microsoft.com/office/drawing/2014/main" id="{F9F39946-6F60-2D4D-9918-3C85539A3F84}"/>
              </a:ext>
            </a:extLst>
          </p:cNvPr>
          <p:cNvSpPr txBox="1"/>
          <p:nvPr userDrawn="1"/>
        </p:nvSpPr>
        <p:spPr>
          <a:xfrm>
            <a:off x="6385432" y="71467"/>
            <a:ext cx="2446868" cy="319110"/>
          </a:xfrm>
          <a:prstGeom prst="rect">
            <a:avLst/>
          </a:prstGeom>
          <a:noFill/>
          <a:ln>
            <a:noFill/>
          </a:ln>
        </p:spPr>
        <p:txBody>
          <a:bodyPr spcFirstLastPara="1" wrap="square" lIns="59201" tIns="59201" rIns="59201" bIns="59201" anchor="t" anchorCtr="0">
            <a:noAutofit/>
          </a:bodyPr>
          <a:lstStyle/>
          <a:p>
            <a:pPr defTabSz="342900">
              <a:buClr>
                <a:prstClr val="black"/>
              </a:buClr>
              <a:buSzPts val="1100"/>
            </a:pPr>
            <a:r>
              <a:rPr lang="es-MX" sz="550" b="1" kern="1200" dirty="0">
                <a:solidFill>
                  <a:schemeClr val="tx1">
                    <a:lumMod val="75000"/>
                    <a:lumOff val="25000"/>
                  </a:schemeClr>
                </a:solidFill>
                <a:latin typeface="Montserrat"/>
                <a:ea typeface="Montserrat"/>
                <a:cs typeface="Montserrat"/>
                <a:sym typeface="Montserrat"/>
              </a:rPr>
              <a:t>Subsecretaría para Asuntos Multilaterales y Derechos Humanos</a:t>
            </a:r>
            <a:endParaRPr sz="550" kern="1200" dirty="0">
              <a:solidFill>
                <a:schemeClr val="tx1">
                  <a:lumMod val="75000"/>
                  <a:lumOff val="25000"/>
                </a:schemeClr>
              </a:solidFill>
              <a:latin typeface="Calibri" panose="020F0502020204030204"/>
              <a:ea typeface="+mn-ea"/>
              <a:cs typeface="+mn-cs"/>
            </a:endParaRPr>
          </a:p>
          <a:p>
            <a:pPr defTabSz="342900">
              <a:buClr>
                <a:prstClr val="black"/>
              </a:buClr>
              <a:buSzPts val="1100"/>
            </a:pPr>
            <a:r>
              <a:rPr lang="es-MX" sz="550" b="1" i="1" kern="1200" dirty="0">
                <a:solidFill>
                  <a:schemeClr val="tx1">
                    <a:lumMod val="75000"/>
                    <a:lumOff val="25000"/>
                  </a:schemeClr>
                </a:solidFill>
                <a:latin typeface="Montserrat"/>
                <a:ea typeface="Montserrat"/>
                <a:cs typeface="Montserrat"/>
                <a:sym typeface="Montserrat"/>
              </a:rPr>
              <a:t>Impulso Económico Global</a:t>
            </a:r>
            <a:endParaRPr sz="550" i="1" kern="1200" dirty="0">
              <a:solidFill>
                <a:schemeClr val="tx1">
                  <a:lumMod val="75000"/>
                  <a:lumOff val="25000"/>
                </a:schemeClr>
              </a:solidFill>
              <a:latin typeface="Calibri" panose="020F0502020204030204"/>
              <a:ea typeface="+mn-ea"/>
              <a:cs typeface="+mn-cs"/>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E29579-DD0E-2F41-8027-91851DCF0BB9}"/>
              </a:ext>
            </a:extLst>
          </p:cNvPr>
          <p:cNvPicPr>
            <a:picLocks noChangeAspect="1"/>
          </p:cNvPicPr>
          <p:nvPr/>
        </p:nvPicPr>
        <p:blipFill rotWithShape="1">
          <a:blip r:embed="rId3"/>
          <a:srcRect t="29296" b="30"/>
          <a:stretch/>
        </p:blipFill>
        <p:spPr>
          <a:xfrm>
            <a:off x="-1" y="917372"/>
            <a:ext cx="9147503" cy="4022021"/>
          </a:xfrm>
          <a:prstGeom prst="rect">
            <a:avLst/>
          </a:prstGeom>
        </p:spPr>
      </p:pic>
      <p:sp>
        <p:nvSpPr>
          <p:cNvPr id="6" name="CuadroTexto 5">
            <a:extLst>
              <a:ext uri="{FF2B5EF4-FFF2-40B4-BE49-F238E27FC236}">
                <a16:creationId xmlns:a16="http://schemas.microsoft.com/office/drawing/2014/main" id="{CF84F033-B3B9-044B-987D-9D2E43DF2172}"/>
              </a:ext>
            </a:extLst>
          </p:cNvPr>
          <p:cNvSpPr txBox="1"/>
          <p:nvPr/>
        </p:nvSpPr>
        <p:spPr>
          <a:xfrm>
            <a:off x="2318656" y="2233549"/>
            <a:ext cx="4506684" cy="1815882"/>
          </a:xfrm>
          <a:prstGeom prst="rect">
            <a:avLst/>
          </a:prstGeom>
          <a:solidFill>
            <a:srgbClr val="BC955C"/>
          </a:solidFill>
        </p:spPr>
        <p:txBody>
          <a:bodyPr wrap="square" rtlCol="0">
            <a:spAutoFit/>
          </a:bodyPr>
          <a:lstStyle/>
          <a:p>
            <a:pPr algn="ctr"/>
            <a:r>
              <a:rPr lang="en-US" sz="2800" b="1" dirty="0">
                <a:solidFill>
                  <a:schemeClr val="bg1"/>
                </a:solidFill>
                <a:latin typeface="Montserrat" pitchFamily="2" charset="77"/>
              </a:rPr>
              <a:t>Pharmaceutical,</a:t>
            </a:r>
          </a:p>
          <a:p>
            <a:pPr algn="ctr"/>
            <a:r>
              <a:rPr lang="en-US" sz="2800" b="1" dirty="0">
                <a:solidFill>
                  <a:schemeClr val="bg1"/>
                </a:solidFill>
                <a:latin typeface="Montserrat" pitchFamily="2" charset="77"/>
              </a:rPr>
              <a:t>life sciences</a:t>
            </a:r>
            <a:r>
              <a:rPr lang="en-US" sz="2000" b="1" dirty="0">
                <a:solidFill>
                  <a:schemeClr val="bg1"/>
                </a:solidFill>
                <a:latin typeface="Montserrat" pitchFamily="2" charset="77"/>
              </a:rPr>
              <a:t>, </a:t>
            </a:r>
            <a:r>
              <a:rPr lang="en-US" sz="2800" b="1" dirty="0">
                <a:solidFill>
                  <a:schemeClr val="bg1"/>
                </a:solidFill>
                <a:latin typeface="Montserrat" pitchFamily="2" charset="77"/>
              </a:rPr>
              <a:t>and medical devices sectors in Mexico</a:t>
            </a:r>
          </a:p>
        </p:txBody>
      </p:sp>
      <p:sp>
        <p:nvSpPr>
          <p:cNvPr id="8" name="CuadroTexto 7">
            <a:extLst>
              <a:ext uri="{FF2B5EF4-FFF2-40B4-BE49-F238E27FC236}">
                <a16:creationId xmlns:a16="http://schemas.microsoft.com/office/drawing/2014/main" id="{BDF6545B-9EE5-DE45-8662-49803D234E8F}"/>
              </a:ext>
            </a:extLst>
          </p:cNvPr>
          <p:cNvSpPr txBox="1"/>
          <p:nvPr/>
        </p:nvSpPr>
        <p:spPr>
          <a:xfrm>
            <a:off x="3909672" y="4226128"/>
            <a:ext cx="1324651" cy="307777"/>
          </a:xfrm>
          <a:prstGeom prst="rect">
            <a:avLst/>
          </a:prstGeom>
          <a:solidFill>
            <a:srgbClr val="BC955C"/>
          </a:solidFill>
        </p:spPr>
        <p:txBody>
          <a:bodyPr wrap="square" rtlCol="0">
            <a:spAutoFit/>
          </a:bodyPr>
          <a:lstStyle/>
          <a:p>
            <a:pPr algn="ctr"/>
            <a:r>
              <a:rPr lang="es-MX" dirty="0" err="1">
                <a:solidFill>
                  <a:schemeClr val="bg1"/>
                </a:solidFill>
                <a:latin typeface="Montserrat" pitchFamily="2" charset="77"/>
              </a:rPr>
              <a:t>July</a:t>
            </a:r>
            <a:r>
              <a:rPr lang="es-MX" dirty="0">
                <a:solidFill>
                  <a:schemeClr val="bg1"/>
                </a:solidFill>
                <a:latin typeface="Montserrat" pitchFamily="2" charset="77"/>
              </a:rPr>
              <a:t> 2021</a:t>
            </a:r>
          </a:p>
        </p:txBody>
      </p:sp>
    </p:spTree>
    <p:extLst>
      <p:ext uri="{BB962C8B-B14F-4D97-AF65-F5344CB8AC3E}">
        <p14:creationId xmlns:p14="http://schemas.microsoft.com/office/powerpoint/2010/main" val="1218242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3">
            <a:extLst>
              <a:ext uri="{FF2B5EF4-FFF2-40B4-BE49-F238E27FC236}">
                <a16:creationId xmlns:a16="http://schemas.microsoft.com/office/drawing/2014/main" id="{5B6E322C-F53A-0442-8423-13068BABDA05}"/>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8" name="CuadroTexto 4">
            <a:extLst>
              <a:ext uri="{FF2B5EF4-FFF2-40B4-BE49-F238E27FC236}">
                <a16:creationId xmlns:a16="http://schemas.microsoft.com/office/drawing/2014/main" id="{BE3A10A5-3108-834C-930E-49BC485DCA0B}"/>
              </a:ext>
            </a:extLst>
          </p:cNvPr>
          <p:cNvSpPr txBox="1"/>
          <p:nvPr/>
        </p:nvSpPr>
        <p:spPr>
          <a:xfrm>
            <a:off x="491647" y="1321369"/>
            <a:ext cx="3542788" cy="1370503"/>
          </a:xfrm>
          <a:prstGeom prst="rect">
            <a:avLst/>
          </a:prstGeom>
          <a:noFill/>
        </p:spPr>
        <p:txBody>
          <a:bodyPr wrap="square" rtlCol="0">
            <a:spAutoFit/>
          </a:bodyPr>
          <a:lstStyle/>
          <a:p>
            <a:pPr marL="57150">
              <a:lnSpc>
                <a:spcPct val="120000"/>
              </a:lnSpc>
              <a:spcAft>
                <a:spcPts val="600"/>
              </a:spcAft>
            </a:pPr>
            <a:r>
              <a:rPr lang="en-US" sz="1000" dirty="0">
                <a:solidFill>
                  <a:schemeClr val="tx1">
                    <a:alpha val="60000"/>
                  </a:schemeClr>
                </a:solidFill>
                <a:latin typeface="Montserrat" pitchFamily="2" charset="77"/>
              </a:rPr>
              <a:t>Mexico represents the second largest market in Latin America, just after Brazil. The pharmaceutical sales revenues has increased by a 2.9% annual growth rate from 2016 to 2020, with a value of $6.2 million USD at the end of 2020. It is expected that this sector will grow at a 4.9% annual growth rate from 2020 to 2025, reaching $8.3 million USD.</a:t>
            </a:r>
          </a:p>
        </p:txBody>
      </p:sp>
      <p:grpSp>
        <p:nvGrpSpPr>
          <p:cNvPr id="9" name="Group 23">
            <a:extLst>
              <a:ext uri="{FF2B5EF4-FFF2-40B4-BE49-F238E27FC236}">
                <a16:creationId xmlns:a16="http://schemas.microsoft.com/office/drawing/2014/main" id="{328EBB97-CAA5-1244-A8F9-DBD366562849}"/>
              </a:ext>
            </a:extLst>
          </p:cNvPr>
          <p:cNvGrpSpPr/>
          <p:nvPr/>
        </p:nvGrpSpPr>
        <p:grpSpPr>
          <a:xfrm>
            <a:off x="0" y="1345861"/>
            <a:ext cx="375557" cy="188171"/>
            <a:chOff x="0" y="2622332"/>
            <a:chExt cx="780736" cy="391184"/>
          </a:xfrm>
        </p:grpSpPr>
        <p:sp>
          <p:nvSpPr>
            <p:cNvPr id="10" name="Oval 23">
              <a:extLst>
                <a:ext uri="{FF2B5EF4-FFF2-40B4-BE49-F238E27FC236}">
                  <a16:creationId xmlns:a16="http://schemas.microsoft.com/office/drawing/2014/main" id="{A57C9638-B928-274D-9BBA-E758566D43E4}"/>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11" name="Oval 21">
              <a:extLst>
                <a:ext uri="{FF2B5EF4-FFF2-40B4-BE49-F238E27FC236}">
                  <a16:creationId xmlns:a16="http://schemas.microsoft.com/office/drawing/2014/main" id="{21573E82-093B-3743-82C3-E60990844107}"/>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12" name="Conector recto 27">
              <a:extLst>
                <a:ext uri="{FF2B5EF4-FFF2-40B4-BE49-F238E27FC236}">
                  <a16:creationId xmlns:a16="http://schemas.microsoft.com/office/drawing/2014/main" id="{29223D5E-35BF-1D4F-BC6F-70EE1FD4CEF6}"/>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21" name="CuadroTexto 1">
            <a:extLst>
              <a:ext uri="{FF2B5EF4-FFF2-40B4-BE49-F238E27FC236}">
                <a16:creationId xmlns:a16="http://schemas.microsoft.com/office/drawing/2014/main" id="{E95C6EDE-6F0F-0E41-8626-B58D5C77E91A}"/>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Pharmaceutical sales in Mexico</a:t>
            </a:r>
          </a:p>
        </p:txBody>
      </p:sp>
      <p:graphicFrame>
        <p:nvGraphicFramePr>
          <p:cNvPr id="22" name="Gráfico 21">
            <a:extLst>
              <a:ext uri="{FF2B5EF4-FFF2-40B4-BE49-F238E27FC236}">
                <a16:creationId xmlns:a16="http://schemas.microsoft.com/office/drawing/2014/main" id="{4CF9408F-891B-994C-9A89-189131666A5A}"/>
              </a:ext>
            </a:extLst>
          </p:cNvPr>
          <p:cNvGraphicFramePr/>
          <p:nvPr>
            <p:extLst>
              <p:ext uri="{D42A27DB-BD31-4B8C-83A1-F6EECF244321}">
                <p14:modId xmlns:p14="http://schemas.microsoft.com/office/powerpoint/2010/main" val="3548866531"/>
              </p:ext>
            </p:extLst>
          </p:nvPr>
        </p:nvGraphicFramePr>
        <p:xfrm>
          <a:off x="4617359" y="1879623"/>
          <a:ext cx="4130778" cy="2823003"/>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7">
            <a:extLst>
              <a:ext uri="{FF2B5EF4-FFF2-40B4-BE49-F238E27FC236}">
                <a16:creationId xmlns:a16="http://schemas.microsoft.com/office/drawing/2014/main" id="{B9081AC8-DE40-5A45-A28B-DBE1B76DA6DA}"/>
              </a:ext>
            </a:extLst>
          </p:cNvPr>
          <p:cNvSpPr txBox="1"/>
          <p:nvPr/>
        </p:nvSpPr>
        <p:spPr>
          <a:xfrm>
            <a:off x="4911354" y="1364755"/>
            <a:ext cx="3542788" cy="338554"/>
          </a:xfrm>
          <a:prstGeom prst="rect">
            <a:avLst/>
          </a:prstGeom>
          <a:noFill/>
        </p:spPr>
        <p:txBody>
          <a:bodyPr wrap="square" rtlCol="0">
            <a:spAutoFit/>
          </a:bodyPr>
          <a:lstStyle/>
          <a:p>
            <a:pPr algn="ctr"/>
            <a:r>
              <a:rPr lang="en-US" sz="800" b="1" dirty="0">
                <a:solidFill>
                  <a:srgbClr val="265E51"/>
                </a:solidFill>
                <a:latin typeface="Montserrat" pitchFamily="2" charset="77"/>
              </a:rPr>
              <a:t>Pharmaceutical sales in Mexico</a:t>
            </a:r>
          </a:p>
          <a:p>
            <a:pPr algn="ctr"/>
            <a:r>
              <a:rPr lang="en-US" sz="800" dirty="0">
                <a:solidFill>
                  <a:srgbClr val="265E51"/>
                </a:solidFill>
                <a:latin typeface="Montserrat" pitchFamily="2" charset="77"/>
              </a:rPr>
              <a:t>In million MXN</a:t>
            </a:r>
          </a:p>
        </p:txBody>
      </p:sp>
      <p:sp>
        <p:nvSpPr>
          <p:cNvPr id="24" name="CuadroTexto 2">
            <a:extLst>
              <a:ext uri="{FF2B5EF4-FFF2-40B4-BE49-F238E27FC236}">
                <a16:creationId xmlns:a16="http://schemas.microsoft.com/office/drawing/2014/main" id="{C19D4E2A-486C-BA41-BB47-0D73EAAD3149}"/>
              </a:ext>
            </a:extLst>
          </p:cNvPr>
          <p:cNvSpPr txBox="1"/>
          <p:nvPr/>
        </p:nvSpPr>
        <p:spPr>
          <a:xfrm>
            <a:off x="4693606" y="4525812"/>
            <a:ext cx="3698251" cy="284245"/>
          </a:xfrm>
          <a:prstGeom prst="rect">
            <a:avLst/>
          </a:prstGeom>
          <a:noFill/>
        </p:spPr>
        <p:txBody>
          <a:bodyPr wrap="square">
            <a:spAutoFit/>
          </a:bodyPr>
          <a:lstStyle/>
          <a:p>
            <a:pPr>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SAT, SE, BANXICO, INEGI. Balanza Comercial de Mercancias de México. SNIEG. Información de Interés Nacional</a:t>
            </a:r>
            <a:endParaRPr lang="es-MX" sz="900" dirty="0">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7052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3" y="734584"/>
            <a:ext cx="6479999" cy="461665"/>
          </a:xfrm>
          <a:prstGeom prst="rect">
            <a:avLst/>
          </a:prstGeom>
          <a:noFill/>
        </p:spPr>
        <p:txBody>
          <a:bodyPr wrap="square" rtlCol="0">
            <a:spAutoFit/>
          </a:bodyPr>
          <a:lstStyle/>
          <a:p>
            <a:r>
              <a:rPr lang="en-US" sz="1200" b="1" dirty="0">
                <a:solidFill>
                  <a:srgbClr val="265E51"/>
                </a:solidFill>
                <a:latin typeface="Montserrat"/>
              </a:rPr>
              <a:t>Emerging markets with greater attraction of investments capacity in the biotech industry</a:t>
            </a:r>
          </a:p>
        </p:txBody>
      </p:sp>
      <p:cxnSp>
        <p:nvCxnSpPr>
          <p:cNvPr id="14" name="Straight Connector 3">
            <a:extLst>
              <a:ext uri="{FF2B5EF4-FFF2-40B4-BE49-F238E27FC236}">
                <a16:creationId xmlns:a16="http://schemas.microsoft.com/office/drawing/2014/main" id="{E5CD932C-D98C-9D43-8B0F-658A9AACA780}"/>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15" name="CuadroTexto 3">
            <a:extLst>
              <a:ext uri="{FF2B5EF4-FFF2-40B4-BE49-F238E27FC236}">
                <a16:creationId xmlns:a16="http://schemas.microsoft.com/office/drawing/2014/main" id="{D375641C-5A92-0F4C-AD37-DE3AB0411763}"/>
              </a:ext>
            </a:extLst>
          </p:cNvPr>
          <p:cNvSpPr txBox="1"/>
          <p:nvPr/>
        </p:nvSpPr>
        <p:spPr>
          <a:xfrm>
            <a:off x="155472" y="4739573"/>
            <a:ext cx="7611301" cy="184666"/>
          </a:xfrm>
          <a:prstGeom prst="rect">
            <a:avLst/>
          </a:prstGeom>
          <a:noFill/>
        </p:spPr>
        <p:txBody>
          <a:bodyPr wrap="square" rtlCol="0">
            <a:spAutoFit/>
          </a:bodyPr>
          <a:lstStyle/>
          <a:p>
            <a:r>
              <a:rPr lang="es-MX" sz="600" dirty="0">
                <a:latin typeface="Montserrat" pitchFamily="2" charset="77"/>
              </a:rPr>
              <a:t>Fuente: 2019 Emerging Markets Biotechnology Competitiveness and Investment (BCI) Survey</a:t>
            </a:r>
          </a:p>
        </p:txBody>
      </p:sp>
      <p:grpSp>
        <p:nvGrpSpPr>
          <p:cNvPr id="50" name="Group 49">
            <a:extLst>
              <a:ext uri="{FF2B5EF4-FFF2-40B4-BE49-F238E27FC236}">
                <a16:creationId xmlns:a16="http://schemas.microsoft.com/office/drawing/2014/main" id="{357C601C-2992-C44B-9BF7-0E938574C110}"/>
              </a:ext>
            </a:extLst>
          </p:cNvPr>
          <p:cNvGrpSpPr/>
          <p:nvPr/>
        </p:nvGrpSpPr>
        <p:grpSpPr>
          <a:xfrm>
            <a:off x="232659" y="1080524"/>
            <a:ext cx="5015746" cy="3633864"/>
            <a:chOff x="232659" y="1080524"/>
            <a:chExt cx="5015746" cy="3633864"/>
          </a:xfrm>
        </p:grpSpPr>
        <p:grpSp>
          <p:nvGrpSpPr>
            <p:cNvPr id="4" name="Group 3">
              <a:extLst>
                <a:ext uri="{FF2B5EF4-FFF2-40B4-BE49-F238E27FC236}">
                  <a16:creationId xmlns:a16="http://schemas.microsoft.com/office/drawing/2014/main" id="{A9956196-9E7B-BE45-B403-EF1640F2AD14}"/>
                </a:ext>
              </a:extLst>
            </p:cNvPr>
            <p:cNvGrpSpPr/>
            <p:nvPr/>
          </p:nvGrpSpPr>
          <p:grpSpPr>
            <a:xfrm>
              <a:off x="638827" y="1349553"/>
              <a:ext cx="4609578" cy="3213178"/>
              <a:chOff x="638827" y="1352811"/>
              <a:chExt cx="4609578" cy="2655519"/>
            </a:xfrm>
          </p:grpSpPr>
          <p:cxnSp>
            <p:nvCxnSpPr>
              <p:cNvPr id="3" name="Straight Connector 2">
                <a:extLst>
                  <a:ext uri="{FF2B5EF4-FFF2-40B4-BE49-F238E27FC236}">
                    <a16:creationId xmlns:a16="http://schemas.microsoft.com/office/drawing/2014/main" id="{07B8A375-D909-424B-8DD7-A6DEB14136FB}"/>
                  </a:ext>
                </a:extLst>
              </p:cNvPr>
              <p:cNvCxnSpPr/>
              <p:nvPr/>
            </p:nvCxnSpPr>
            <p:spPr>
              <a:xfrm>
                <a:off x="638827" y="1352811"/>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FE570B-0051-5F45-891C-BDBD3FF53110}"/>
                  </a:ext>
                </a:extLst>
              </p:cNvPr>
              <p:cNvCxnSpPr/>
              <p:nvPr/>
            </p:nvCxnSpPr>
            <p:spPr>
              <a:xfrm>
                <a:off x="638827" y="1618363"/>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DD8213-9FE1-9649-A3FA-D28E4421EDAB}"/>
                  </a:ext>
                </a:extLst>
              </p:cNvPr>
              <p:cNvCxnSpPr/>
              <p:nvPr/>
            </p:nvCxnSpPr>
            <p:spPr>
              <a:xfrm>
                <a:off x="638827" y="1883915"/>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104A90-21E3-184A-9FEA-D194AD7C8D42}"/>
                  </a:ext>
                </a:extLst>
              </p:cNvPr>
              <p:cNvCxnSpPr/>
              <p:nvPr/>
            </p:nvCxnSpPr>
            <p:spPr>
              <a:xfrm>
                <a:off x="638827" y="2149467"/>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EE8131-40B4-D840-A887-EDB993226CA1}"/>
                  </a:ext>
                </a:extLst>
              </p:cNvPr>
              <p:cNvCxnSpPr/>
              <p:nvPr/>
            </p:nvCxnSpPr>
            <p:spPr>
              <a:xfrm>
                <a:off x="638827" y="2415019"/>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0BD21D-2B1E-644A-9134-235C3282899D}"/>
                  </a:ext>
                </a:extLst>
              </p:cNvPr>
              <p:cNvCxnSpPr/>
              <p:nvPr/>
            </p:nvCxnSpPr>
            <p:spPr>
              <a:xfrm>
                <a:off x="638827" y="2680571"/>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E8A2D7A-ED53-294C-BD88-022494F36A15}"/>
                  </a:ext>
                </a:extLst>
              </p:cNvPr>
              <p:cNvCxnSpPr/>
              <p:nvPr/>
            </p:nvCxnSpPr>
            <p:spPr>
              <a:xfrm>
                <a:off x="638827" y="2946123"/>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3FE8201-DC56-D441-B32D-F2F2BB526ACF}"/>
                  </a:ext>
                </a:extLst>
              </p:cNvPr>
              <p:cNvCxnSpPr/>
              <p:nvPr/>
            </p:nvCxnSpPr>
            <p:spPr>
              <a:xfrm>
                <a:off x="638827" y="3211675"/>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B51EA3F-17C5-9D49-880B-0D8619839944}"/>
                  </a:ext>
                </a:extLst>
              </p:cNvPr>
              <p:cNvCxnSpPr/>
              <p:nvPr/>
            </p:nvCxnSpPr>
            <p:spPr>
              <a:xfrm>
                <a:off x="638827" y="3477227"/>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3619E3-23C4-B74A-B470-0BE69C222302}"/>
                  </a:ext>
                </a:extLst>
              </p:cNvPr>
              <p:cNvCxnSpPr/>
              <p:nvPr/>
            </p:nvCxnSpPr>
            <p:spPr>
              <a:xfrm>
                <a:off x="638827" y="3742779"/>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A5E3D96-13CF-104D-A96F-1E0303D43C63}"/>
                  </a:ext>
                </a:extLst>
              </p:cNvPr>
              <p:cNvCxnSpPr/>
              <p:nvPr/>
            </p:nvCxnSpPr>
            <p:spPr>
              <a:xfrm>
                <a:off x="638827" y="4008330"/>
                <a:ext cx="4609578" cy="0"/>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1E3254D8-98C6-F94B-A92D-6D7FD6254DEA}"/>
                </a:ext>
              </a:extLst>
            </p:cNvPr>
            <p:cNvSpPr txBox="1"/>
            <p:nvPr/>
          </p:nvSpPr>
          <p:spPr>
            <a:xfrm rot="16200000">
              <a:off x="-992689" y="2853728"/>
              <a:ext cx="2655521" cy="204826"/>
            </a:xfrm>
            <a:prstGeom prst="rect">
              <a:avLst/>
            </a:prstGeom>
            <a:noFill/>
          </p:spPr>
          <p:txBody>
            <a:bodyPr wrap="square" rtlCol="0">
              <a:spAutoFit/>
            </a:bodyPr>
            <a:lstStyle/>
            <a:p>
              <a:pPr algn="ctr"/>
              <a:r>
                <a:rPr lang="en-US" sz="500" dirty="0">
                  <a:solidFill>
                    <a:schemeClr val="tx1">
                      <a:lumMod val="75000"/>
                      <a:lumOff val="25000"/>
                    </a:schemeClr>
                  </a:solidFill>
                  <a:latin typeface="Montserrat" pitchFamily="2" charset="77"/>
                </a:rPr>
                <a:t>Overall results of the 2019 Emerging Markets BCI Survey</a:t>
              </a:r>
            </a:p>
          </p:txBody>
        </p:sp>
        <p:sp>
          <p:nvSpPr>
            <p:cNvPr id="28" name="TextBox 27">
              <a:extLst>
                <a:ext uri="{FF2B5EF4-FFF2-40B4-BE49-F238E27FC236}">
                  <a16:creationId xmlns:a16="http://schemas.microsoft.com/office/drawing/2014/main" id="{48ABE83B-9984-604C-8260-56043A5B81EB}"/>
                </a:ext>
              </a:extLst>
            </p:cNvPr>
            <p:cNvSpPr txBox="1"/>
            <p:nvPr/>
          </p:nvSpPr>
          <p:spPr>
            <a:xfrm>
              <a:off x="359746" y="1080524"/>
              <a:ext cx="322547" cy="3633864"/>
            </a:xfrm>
            <a:prstGeom prst="rect">
              <a:avLst/>
            </a:prstGeom>
            <a:noFill/>
          </p:spPr>
          <p:txBody>
            <a:bodyPr wrap="square" rtlCol="0">
              <a:spAutoFit/>
            </a:bodyPr>
            <a:lstStyle/>
            <a:p>
              <a:pPr algn="ctr">
                <a:lnSpc>
                  <a:spcPct val="350000"/>
                </a:lnSpc>
              </a:pPr>
              <a:r>
                <a:rPr lang="en-US" sz="500" dirty="0">
                  <a:solidFill>
                    <a:schemeClr val="tx1">
                      <a:lumMod val="75000"/>
                      <a:lumOff val="25000"/>
                    </a:schemeClr>
                  </a:solidFill>
                  <a:latin typeface="Montserrat" pitchFamily="2" charset="77"/>
                </a:rPr>
                <a:t>90</a:t>
              </a:r>
            </a:p>
            <a:p>
              <a:pPr algn="ctr">
                <a:lnSpc>
                  <a:spcPct val="350000"/>
                </a:lnSpc>
              </a:pPr>
              <a:r>
                <a:rPr lang="en-US" sz="500" dirty="0">
                  <a:solidFill>
                    <a:schemeClr val="tx1">
                      <a:lumMod val="75000"/>
                      <a:lumOff val="25000"/>
                    </a:schemeClr>
                  </a:solidFill>
                  <a:latin typeface="Montserrat" pitchFamily="2" charset="77"/>
                </a:rPr>
                <a:t>85</a:t>
              </a:r>
            </a:p>
            <a:p>
              <a:pPr algn="ctr">
                <a:lnSpc>
                  <a:spcPct val="350000"/>
                </a:lnSpc>
              </a:pPr>
              <a:r>
                <a:rPr lang="en-US" sz="500" dirty="0">
                  <a:solidFill>
                    <a:schemeClr val="tx1">
                      <a:lumMod val="75000"/>
                      <a:lumOff val="25000"/>
                    </a:schemeClr>
                  </a:solidFill>
                  <a:latin typeface="Montserrat" pitchFamily="2" charset="77"/>
                </a:rPr>
                <a:t>80</a:t>
              </a:r>
            </a:p>
            <a:p>
              <a:pPr algn="ctr">
                <a:lnSpc>
                  <a:spcPct val="350000"/>
                </a:lnSpc>
              </a:pPr>
              <a:r>
                <a:rPr lang="en-US" sz="500" dirty="0">
                  <a:solidFill>
                    <a:schemeClr val="tx1">
                      <a:lumMod val="75000"/>
                      <a:lumOff val="25000"/>
                    </a:schemeClr>
                  </a:solidFill>
                  <a:latin typeface="Montserrat" pitchFamily="2" charset="77"/>
                </a:rPr>
                <a:t>75</a:t>
              </a:r>
            </a:p>
            <a:p>
              <a:pPr algn="ctr">
                <a:lnSpc>
                  <a:spcPct val="350000"/>
                </a:lnSpc>
              </a:pPr>
              <a:r>
                <a:rPr lang="en-US" sz="500" dirty="0">
                  <a:solidFill>
                    <a:schemeClr val="tx1">
                      <a:lumMod val="75000"/>
                      <a:lumOff val="25000"/>
                    </a:schemeClr>
                  </a:solidFill>
                  <a:latin typeface="Montserrat" pitchFamily="2" charset="77"/>
                </a:rPr>
                <a:t>70</a:t>
              </a:r>
            </a:p>
            <a:p>
              <a:pPr algn="ctr">
                <a:lnSpc>
                  <a:spcPct val="350000"/>
                </a:lnSpc>
              </a:pPr>
              <a:r>
                <a:rPr lang="en-US" sz="500" dirty="0">
                  <a:solidFill>
                    <a:schemeClr val="tx1">
                      <a:lumMod val="75000"/>
                      <a:lumOff val="25000"/>
                    </a:schemeClr>
                  </a:solidFill>
                  <a:latin typeface="Montserrat" pitchFamily="2" charset="77"/>
                </a:rPr>
                <a:t>65</a:t>
              </a:r>
            </a:p>
            <a:p>
              <a:pPr algn="ctr">
                <a:lnSpc>
                  <a:spcPct val="350000"/>
                </a:lnSpc>
              </a:pPr>
              <a:r>
                <a:rPr lang="en-US" sz="500" dirty="0">
                  <a:solidFill>
                    <a:schemeClr val="tx1">
                      <a:lumMod val="75000"/>
                      <a:lumOff val="25000"/>
                    </a:schemeClr>
                  </a:solidFill>
                  <a:latin typeface="Montserrat" pitchFamily="2" charset="77"/>
                </a:rPr>
                <a:t>60</a:t>
              </a:r>
            </a:p>
            <a:p>
              <a:pPr algn="ctr">
                <a:lnSpc>
                  <a:spcPct val="350000"/>
                </a:lnSpc>
              </a:pPr>
              <a:r>
                <a:rPr lang="en-US" sz="500" dirty="0">
                  <a:solidFill>
                    <a:schemeClr val="tx1">
                      <a:lumMod val="75000"/>
                      <a:lumOff val="25000"/>
                    </a:schemeClr>
                  </a:solidFill>
                  <a:latin typeface="Montserrat" pitchFamily="2" charset="77"/>
                </a:rPr>
                <a:t>55</a:t>
              </a:r>
            </a:p>
            <a:p>
              <a:pPr algn="ctr">
                <a:lnSpc>
                  <a:spcPct val="350000"/>
                </a:lnSpc>
              </a:pPr>
              <a:r>
                <a:rPr lang="en-US" sz="500" dirty="0">
                  <a:solidFill>
                    <a:schemeClr val="tx1">
                      <a:lumMod val="75000"/>
                      <a:lumOff val="25000"/>
                    </a:schemeClr>
                  </a:solidFill>
                  <a:latin typeface="Montserrat" pitchFamily="2" charset="77"/>
                </a:rPr>
                <a:t>50</a:t>
              </a:r>
            </a:p>
            <a:p>
              <a:pPr algn="ctr">
                <a:lnSpc>
                  <a:spcPct val="350000"/>
                </a:lnSpc>
              </a:pPr>
              <a:r>
                <a:rPr lang="en-US" sz="500" dirty="0">
                  <a:solidFill>
                    <a:schemeClr val="tx1">
                      <a:lumMod val="75000"/>
                      <a:lumOff val="25000"/>
                    </a:schemeClr>
                  </a:solidFill>
                  <a:latin typeface="Montserrat" pitchFamily="2" charset="77"/>
                </a:rPr>
                <a:t>45</a:t>
              </a:r>
            </a:p>
            <a:p>
              <a:pPr algn="ctr">
                <a:lnSpc>
                  <a:spcPct val="350000"/>
                </a:lnSpc>
              </a:pPr>
              <a:r>
                <a:rPr lang="en-US" sz="500" dirty="0">
                  <a:solidFill>
                    <a:schemeClr val="tx1">
                      <a:lumMod val="75000"/>
                      <a:lumOff val="25000"/>
                    </a:schemeClr>
                  </a:solidFill>
                  <a:latin typeface="Montserrat" pitchFamily="2" charset="77"/>
                </a:rPr>
                <a:t>40</a:t>
              </a:r>
            </a:p>
          </p:txBody>
        </p:sp>
        <p:sp>
          <p:nvSpPr>
            <p:cNvPr id="29" name="Oval 28">
              <a:extLst>
                <a:ext uri="{FF2B5EF4-FFF2-40B4-BE49-F238E27FC236}">
                  <a16:creationId xmlns:a16="http://schemas.microsoft.com/office/drawing/2014/main" id="{1880234A-42FB-8F4E-925C-EC4C4860DBBE}"/>
                </a:ext>
              </a:extLst>
            </p:cNvPr>
            <p:cNvSpPr/>
            <p:nvPr/>
          </p:nvSpPr>
          <p:spPr>
            <a:xfrm>
              <a:off x="769147" y="1522758"/>
              <a:ext cx="621242" cy="62124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latin typeface="Montserrat" pitchFamily="2" charset="77"/>
                </a:rPr>
                <a:t>Singapore </a:t>
              </a:r>
            </a:p>
            <a:p>
              <a:pPr algn="ctr"/>
              <a:r>
                <a:rPr lang="en-US" sz="600" b="1" dirty="0">
                  <a:latin typeface="Montserrat" pitchFamily="2" charset="77"/>
                </a:rPr>
                <a:t>Taiwan</a:t>
              </a:r>
            </a:p>
            <a:p>
              <a:pPr algn="ctr"/>
              <a:r>
                <a:rPr lang="en-US" sz="600" b="1" dirty="0">
                  <a:latin typeface="Montserrat" pitchFamily="2" charset="77"/>
                </a:rPr>
                <a:t>Israel</a:t>
              </a:r>
            </a:p>
          </p:txBody>
        </p:sp>
        <p:sp>
          <p:nvSpPr>
            <p:cNvPr id="30" name="Oval 29">
              <a:extLst>
                <a:ext uri="{FF2B5EF4-FFF2-40B4-BE49-F238E27FC236}">
                  <a16:creationId xmlns:a16="http://schemas.microsoft.com/office/drawing/2014/main" id="{E5440A21-E0BE-C241-A9EB-468AEDF7C15E}"/>
                </a:ext>
              </a:extLst>
            </p:cNvPr>
            <p:cNvSpPr/>
            <p:nvPr/>
          </p:nvSpPr>
          <p:spPr>
            <a:xfrm>
              <a:off x="1458078" y="2395667"/>
              <a:ext cx="1297648" cy="421346"/>
            </a:xfrm>
            <a:prstGeom prst="ellipse">
              <a:avLst/>
            </a:prstGeom>
            <a:solidFill>
              <a:srgbClr val="BC955C">
                <a:alpha val="5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rtlCol="0" anchor="ctr"/>
            <a:lstStyle/>
            <a:p>
              <a:pPr algn="ctr"/>
              <a:r>
                <a:rPr lang="en-US" sz="600" b="1" dirty="0">
                  <a:latin typeface="Montserrat" pitchFamily="2" charset="77"/>
                </a:rPr>
                <a:t>South Korea</a:t>
              </a:r>
            </a:p>
            <a:p>
              <a:pPr algn="ctr"/>
              <a:r>
                <a:rPr lang="en-US" sz="600" b="1" dirty="0">
                  <a:latin typeface="Montserrat" pitchFamily="2" charset="77"/>
                </a:rPr>
                <a:t>Chile</a:t>
              </a:r>
            </a:p>
            <a:p>
              <a:pPr algn="ctr"/>
              <a:r>
                <a:rPr lang="en-US" sz="600" b="1" dirty="0">
                  <a:latin typeface="Montserrat" pitchFamily="2" charset="77"/>
                </a:rPr>
                <a:t>UAE</a:t>
              </a:r>
            </a:p>
            <a:p>
              <a:pPr algn="ctr"/>
              <a:r>
                <a:rPr lang="en-US" sz="600" b="1" dirty="0">
                  <a:latin typeface="Montserrat" pitchFamily="2" charset="77"/>
                </a:rPr>
                <a:t>Costa Rica </a:t>
              </a:r>
            </a:p>
            <a:p>
              <a:pPr algn="ctr"/>
              <a:r>
                <a:rPr lang="en-US" sz="600" b="1" dirty="0">
                  <a:highlight>
                    <a:srgbClr val="9D2449"/>
                  </a:highlight>
                  <a:latin typeface="Montserrat" pitchFamily="2" charset="77"/>
                </a:rPr>
                <a:t>Mexico</a:t>
              </a:r>
            </a:p>
          </p:txBody>
        </p:sp>
        <p:sp>
          <p:nvSpPr>
            <p:cNvPr id="31" name="Oval 30">
              <a:extLst>
                <a:ext uri="{FF2B5EF4-FFF2-40B4-BE49-F238E27FC236}">
                  <a16:creationId xmlns:a16="http://schemas.microsoft.com/office/drawing/2014/main" id="{61082527-BDF3-AC49-8DA3-361F1389BC27}"/>
                </a:ext>
              </a:extLst>
            </p:cNvPr>
            <p:cNvSpPr/>
            <p:nvPr/>
          </p:nvSpPr>
          <p:spPr>
            <a:xfrm>
              <a:off x="2829678" y="3038303"/>
              <a:ext cx="1642114" cy="396161"/>
            </a:xfrm>
            <a:prstGeom prst="ellipse">
              <a:avLst/>
            </a:prstGeom>
            <a:solidFill>
              <a:srgbClr val="265E51">
                <a:alpha val="5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2" rtlCol="0" anchor="ctr"/>
            <a:lstStyle/>
            <a:p>
              <a:pPr algn="ctr"/>
              <a:r>
                <a:rPr lang="en-US" sz="600" b="1" dirty="0">
                  <a:latin typeface="Montserrat" pitchFamily="2" charset="77"/>
                </a:rPr>
                <a:t>Malaysia</a:t>
              </a:r>
            </a:p>
            <a:p>
              <a:pPr algn="ctr"/>
              <a:r>
                <a:rPr lang="en-US" sz="600" b="1" dirty="0">
                  <a:latin typeface="Montserrat" pitchFamily="2" charset="77"/>
                </a:rPr>
                <a:t>Colombia</a:t>
              </a:r>
            </a:p>
            <a:p>
              <a:pPr algn="ctr"/>
              <a:r>
                <a:rPr lang="en-US" sz="600" b="1" dirty="0">
                  <a:latin typeface="Montserrat" pitchFamily="2" charset="77"/>
                </a:rPr>
                <a:t>Kuwait</a:t>
              </a:r>
            </a:p>
            <a:p>
              <a:pPr algn="ctr"/>
              <a:r>
                <a:rPr lang="en-US" sz="600" b="1" dirty="0">
                  <a:latin typeface="Montserrat" pitchFamily="2" charset="77"/>
                </a:rPr>
                <a:t>Argentina</a:t>
              </a:r>
            </a:p>
            <a:p>
              <a:pPr algn="ctr"/>
              <a:r>
                <a:rPr lang="en-US" sz="600" b="1" dirty="0">
                  <a:latin typeface="Montserrat" pitchFamily="2" charset="77"/>
                </a:rPr>
                <a:t>Peru</a:t>
              </a:r>
            </a:p>
            <a:p>
              <a:pPr algn="ctr"/>
              <a:r>
                <a:rPr lang="en-US" sz="600" b="1" dirty="0">
                  <a:latin typeface="Montserrat" pitchFamily="2" charset="77"/>
                </a:rPr>
                <a:t>Brazil</a:t>
              </a:r>
            </a:p>
          </p:txBody>
        </p:sp>
        <p:sp>
          <p:nvSpPr>
            <p:cNvPr id="32" name="Oval 31">
              <a:extLst>
                <a:ext uri="{FF2B5EF4-FFF2-40B4-BE49-F238E27FC236}">
                  <a16:creationId xmlns:a16="http://schemas.microsoft.com/office/drawing/2014/main" id="{51642391-1CFD-5B4A-A1C9-C0F6F0F1403D}"/>
                </a:ext>
              </a:extLst>
            </p:cNvPr>
            <p:cNvSpPr/>
            <p:nvPr/>
          </p:nvSpPr>
          <p:spPr>
            <a:xfrm>
              <a:off x="4534422" y="3598778"/>
              <a:ext cx="621242" cy="352270"/>
            </a:xfrm>
            <a:prstGeom prst="ellipse">
              <a:avLst/>
            </a:prstGeom>
            <a:solidFill>
              <a:srgbClr val="CBD8D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dirty="0">
                  <a:latin typeface="Montserrat" pitchFamily="2" charset="77"/>
                </a:rPr>
                <a:t>Thailand</a:t>
              </a:r>
            </a:p>
            <a:p>
              <a:pPr algn="ctr"/>
              <a:r>
                <a:rPr lang="en-US" sz="600" b="1" dirty="0">
                  <a:latin typeface="Montserrat" pitchFamily="2" charset="77"/>
                </a:rPr>
                <a:t>Indonesia</a:t>
              </a:r>
            </a:p>
            <a:p>
              <a:pPr algn="ctr"/>
              <a:r>
                <a:rPr lang="en-US" sz="600" b="1" dirty="0">
                  <a:latin typeface="Montserrat" pitchFamily="2" charset="77"/>
                </a:rPr>
                <a:t>Vietnam</a:t>
              </a:r>
            </a:p>
          </p:txBody>
        </p:sp>
      </p:grpSp>
      <p:grpSp>
        <p:nvGrpSpPr>
          <p:cNvPr id="49" name="Group 48">
            <a:extLst>
              <a:ext uri="{FF2B5EF4-FFF2-40B4-BE49-F238E27FC236}">
                <a16:creationId xmlns:a16="http://schemas.microsoft.com/office/drawing/2014/main" id="{8E24473F-22BB-484A-9411-884AF5848454}"/>
              </a:ext>
            </a:extLst>
          </p:cNvPr>
          <p:cNvGrpSpPr/>
          <p:nvPr/>
        </p:nvGrpSpPr>
        <p:grpSpPr>
          <a:xfrm>
            <a:off x="5805813" y="3774913"/>
            <a:ext cx="3105529" cy="783422"/>
            <a:chOff x="5805813" y="2916851"/>
            <a:chExt cx="3105529" cy="783422"/>
          </a:xfrm>
        </p:grpSpPr>
        <p:sp>
          <p:nvSpPr>
            <p:cNvPr id="33" name="Rectangle 32">
              <a:extLst>
                <a:ext uri="{FF2B5EF4-FFF2-40B4-BE49-F238E27FC236}">
                  <a16:creationId xmlns:a16="http://schemas.microsoft.com/office/drawing/2014/main" id="{920DB20B-F1AF-C84C-8FBF-3C4E55AA6B16}"/>
                </a:ext>
              </a:extLst>
            </p:cNvPr>
            <p:cNvSpPr/>
            <p:nvPr/>
          </p:nvSpPr>
          <p:spPr>
            <a:xfrm>
              <a:off x="6811665" y="3038303"/>
              <a:ext cx="237994" cy="237994"/>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24EE036-7233-4C43-9856-335DBAD0EEFF}"/>
                </a:ext>
              </a:extLst>
            </p:cNvPr>
            <p:cNvSpPr/>
            <p:nvPr/>
          </p:nvSpPr>
          <p:spPr>
            <a:xfrm>
              <a:off x="7049660" y="3038303"/>
              <a:ext cx="237994" cy="237994"/>
            </a:xfrm>
            <a:prstGeom prst="rect">
              <a:avLst/>
            </a:prstGeom>
            <a:solidFill>
              <a:srgbClr val="BC955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402EDC-1F06-C24B-ABAF-6A6A3C078792}"/>
                </a:ext>
              </a:extLst>
            </p:cNvPr>
            <p:cNvSpPr/>
            <p:nvPr/>
          </p:nvSpPr>
          <p:spPr>
            <a:xfrm>
              <a:off x="7287654" y="3038303"/>
              <a:ext cx="237994" cy="237994"/>
            </a:xfrm>
            <a:prstGeom prst="rect">
              <a:avLst/>
            </a:prstGeom>
            <a:solidFill>
              <a:srgbClr val="26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8E96419-9F11-8747-8BFF-A69D32AC4F4B}"/>
                </a:ext>
              </a:extLst>
            </p:cNvPr>
            <p:cNvSpPr/>
            <p:nvPr/>
          </p:nvSpPr>
          <p:spPr>
            <a:xfrm>
              <a:off x="7525649" y="3038303"/>
              <a:ext cx="237994" cy="237994"/>
            </a:xfrm>
            <a:prstGeom prst="rect">
              <a:avLst/>
            </a:prstGeom>
            <a:solidFill>
              <a:srgbClr val="CBD8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a:extLst>
                <a:ext uri="{FF2B5EF4-FFF2-40B4-BE49-F238E27FC236}">
                  <a16:creationId xmlns:a16="http://schemas.microsoft.com/office/drawing/2014/main" id="{42CEDF0D-9C4A-FB47-9B2E-86F774BC1338}"/>
                </a:ext>
              </a:extLst>
            </p:cNvPr>
            <p:cNvCxnSpPr/>
            <p:nvPr/>
          </p:nvCxnSpPr>
          <p:spPr>
            <a:xfrm>
              <a:off x="6811665" y="2916851"/>
              <a:ext cx="951978" cy="0"/>
            </a:xfrm>
            <a:prstGeom prst="straightConnector1">
              <a:avLst/>
            </a:prstGeom>
            <a:ln w="1270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9" name="CuadroTexto 3">
              <a:extLst>
                <a:ext uri="{FF2B5EF4-FFF2-40B4-BE49-F238E27FC236}">
                  <a16:creationId xmlns:a16="http://schemas.microsoft.com/office/drawing/2014/main" id="{61CCC6BD-DB04-E943-944B-3ADF8F7544FD}"/>
                </a:ext>
              </a:extLst>
            </p:cNvPr>
            <p:cNvSpPr txBox="1"/>
            <p:nvPr/>
          </p:nvSpPr>
          <p:spPr>
            <a:xfrm>
              <a:off x="5805813" y="3038303"/>
              <a:ext cx="965609" cy="276999"/>
            </a:xfrm>
            <a:prstGeom prst="rect">
              <a:avLst/>
            </a:prstGeom>
            <a:noFill/>
          </p:spPr>
          <p:txBody>
            <a:bodyPr wrap="square" rtlCol="0">
              <a:spAutoFit/>
            </a:bodyPr>
            <a:lstStyle/>
            <a:p>
              <a:pPr algn="r"/>
              <a:r>
                <a:rPr lang="es-MX" sz="600" dirty="0">
                  <a:latin typeface="Montserrat" pitchFamily="2" charset="77"/>
                </a:rPr>
                <a:t>Most likely to secure</a:t>
              </a:r>
            </a:p>
            <a:p>
              <a:pPr algn="r"/>
              <a:r>
                <a:rPr lang="es-MX" sz="600" dirty="0">
                  <a:latin typeface="Montserrat" pitchFamily="2" charset="77"/>
                </a:rPr>
                <a:t>investment</a:t>
              </a:r>
            </a:p>
          </p:txBody>
        </p:sp>
        <p:sp>
          <p:nvSpPr>
            <p:cNvPr id="40" name="CuadroTexto 3">
              <a:extLst>
                <a:ext uri="{FF2B5EF4-FFF2-40B4-BE49-F238E27FC236}">
                  <a16:creationId xmlns:a16="http://schemas.microsoft.com/office/drawing/2014/main" id="{F833E67C-DB78-4F46-8B82-8D654DF6E5A3}"/>
                </a:ext>
              </a:extLst>
            </p:cNvPr>
            <p:cNvSpPr txBox="1"/>
            <p:nvPr/>
          </p:nvSpPr>
          <p:spPr>
            <a:xfrm>
              <a:off x="7778662" y="3038303"/>
              <a:ext cx="965609" cy="276999"/>
            </a:xfrm>
            <a:prstGeom prst="rect">
              <a:avLst/>
            </a:prstGeom>
            <a:noFill/>
          </p:spPr>
          <p:txBody>
            <a:bodyPr wrap="square" rtlCol="0">
              <a:spAutoFit/>
            </a:bodyPr>
            <a:lstStyle/>
            <a:p>
              <a:r>
                <a:rPr lang="es-MX" sz="600" dirty="0">
                  <a:latin typeface="Montserrat" pitchFamily="2" charset="77"/>
                </a:rPr>
                <a:t>Losing out on</a:t>
              </a:r>
            </a:p>
            <a:p>
              <a:r>
                <a:rPr lang="es-MX" sz="600" dirty="0">
                  <a:latin typeface="Montserrat" pitchFamily="2" charset="77"/>
                </a:rPr>
                <a:t>investment</a:t>
              </a:r>
            </a:p>
          </p:txBody>
        </p:sp>
        <p:sp>
          <p:nvSpPr>
            <p:cNvPr id="41" name="Rectangle 40">
              <a:extLst>
                <a:ext uri="{FF2B5EF4-FFF2-40B4-BE49-F238E27FC236}">
                  <a16:creationId xmlns:a16="http://schemas.microsoft.com/office/drawing/2014/main" id="{E3DCF116-3C2D-B344-ACA8-0CDD734EF373}"/>
                </a:ext>
              </a:extLst>
            </p:cNvPr>
            <p:cNvSpPr/>
            <p:nvPr/>
          </p:nvSpPr>
          <p:spPr>
            <a:xfrm flipH="1">
              <a:off x="5931080" y="3590039"/>
              <a:ext cx="110234" cy="110234"/>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7137D8D-27C4-D94C-B710-127FA7BF6249}"/>
                </a:ext>
              </a:extLst>
            </p:cNvPr>
            <p:cNvSpPr/>
            <p:nvPr/>
          </p:nvSpPr>
          <p:spPr>
            <a:xfrm flipH="1">
              <a:off x="6585775" y="3590039"/>
              <a:ext cx="110234" cy="110234"/>
            </a:xfrm>
            <a:prstGeom prst="rect">
              <a:avLst/>
            </a:prstGeom>
            <a:solidFill>
              <a:srgbClr val="BC955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E2BC8CA-03D1-A54E-B67B-E75535172F68}"/>
                </a:ext>
              </a:extLst>
            </p:cNvPr>
            <p:cNvSpPr/>
            <p:nvPr/>
          </p:nvSpPr>
          <p:spPr>
            <a:xfrm flipH="1">
              <a:off x="7322456" y="3590039"/>
              <a:ext cx="110234" cy="110234"/>
            </a:xfrm>
            <a:prstGeom prst="rect">
              <a:avLst/>
            </a:prstGeom>
            <a:solidFill>
              <a:srgbClr val="26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7332951-BDF0-D24E-AF02-5652C18A3F1E}"/>
                </a:ext>
              </a:extLst>
            </p:cNvPr>
            <p:cNvSpPr/>
            <p:nvPr/>
          </p:nvSpPr>
          <p:spPr>
            <a:xfrm flipH="1">
              <a:off x="8062803" y="3590039"/>
              <a:ext cx="110234" cy="110234"/>
            </a:xfrm>
            <a:prstGeom prst="rect">
              <a:avLst/>
            </a:prstGeom>
            <a:solidFill>
              <a:srgbClr val="CBD8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uadroTexto 3">
              <a:extLst>
                <a:ext uri="{FF2B5EF4-FFF2-40B4-BE49-F238E27FC236}">
                  <a16:creationId xmlns:a16="http://schemas.microsoft.com/office/drawing/2014/main" id="{8F450817-F6ED-1449-BADD-3E0DF8B2F7F5}"/>
                </a:ext>
              </a:extLst>
            </p:cNvPr>
            <p:cNvSpPr txBox="1"/>
            <p:nvPr/>
          </p:nvSpPr>
          <p:spPr>
            <a:xfrm>
              <a:off x="6084050" y="3614505"/>
              <a:ext cx="501725" cy="61555"/>
            </a:xfrm>
            <a:prstGeom prst="rect">
              <a:avLst/>
            </a:prstGeom>
            <a:noFill/>
          </p:spPr>
          <p:txBody>
            <a:bodyPr wrap="square" lIns="0" tIns="0" rIns="0" bIns="0" rtlCol="0">
              <a:spAutoFit/>
            </a:bodyPr>
            <a:lstStyle/>
            <a:p>
              <a:r>
                <a:rPr lang="es-MX" sz="400" dirty="0">
                  <a:latin typeface="Montserrat" pitchFamily="2" charset="77"/>
                </a:rPr>
                <a:t>Tier 1 (above 70%)</a:t>
              </a:r>
            </a:p>
          </p:txBody>
        </p:sp>
        <p:sp>
          <p:nvSpPr>
            <p:cNvPr id="46" name="CuadroTexto 3">
              <a:extLst>
                <a:ext uri="{FF2B5EF4-FFF2-40B4-BE49-F238E27FC236}">
                  <a16:creationId xmlns:a16="http://schemas.microsoft.com/office/drawing/2014/main" id="{09AE38E1-9681-664E-B70B-F2EFAFB5D35F}"/>
                </a:ext>
              </a:extLst>
            </p:cNvPr>
            <p:cNvSpPr txBox="1"/>
            <p:nvPr/>
          </p:nvSpPr>
          <p:spPr>
            <a:xfrm>
              <a:off x="6722878" y="3614506"/>
              <a:ext cx="621242" cy="61555"/>
            </a:xfrm>
            <a:prstGeom prst="rect">
              <a:avLst/>
            </a:prstGeom>
            <a:noFill/>
          </p:spPr>
          <p:txBody>
            <a:bodyPr wrap="square" lIns="0" tIns="0" rIns="0" bIns="0" rtlCol="0">
              <a:spAutoFit/>
            </a:bodyPr>
            <a:lstStyle/>
            <a:p>
              <a:r>
                <a:rPr lang="es-MX" sz="400" dirty="0">
                  <a:latin typeface="Montserrat" pitchFamily="2" charset="77"/>
                </a:rPr>
                <a:t>Tier 2 (above 60- 70%)</a:t>
              </a:r>
            </a:p>
          </p:txBody>
        </p:sp>
        <p:sp>
          <p:nvSpPr>
            <p:cNvPr id="47" name="CuadroTexto 3">
              <a:extLst>
                <a:ext uri="{FF2B5EF4-FFF2-40B4-BE49-F238E27FC236}">
                  <a16:creationId xmlns:a16="http://schemas.microsoft.com/office/drawing/2014/main" id="{1D06166F-5AE1-BD4F-AFD4-229CB034FC41}"/>
                </a:ext>
              </a:extLst>
            </p:cNvPr>
            <p:cNvSpPr txBox="1"/>
            <p:nvPr/>
          </p:nvSpPr>
          <p:spPr>
            <a:xfrm>
              <a:off x="7456217" y="3614505"/>
              <a:ext cx="576051" cy="61555"/>
            </a:xfrm>
            <a:prstGeom prst="rect">
              <a:avLst/>
            </a:prstGeom>
            <a:noFill/>
          </p:spPr>
          <p:txBody>
            <a:bodyPr wrap="square" lIns="0" tIns="0" rIns="0" bIns="0" rtlCol="0">
              <a:spAutoFit/>
            </a:bodyPr>
            <a:lstStyle/>
            <a:p>
              <a:r>
                <a:rPr lang="es-MX" sz="400" dirty="0">
                  <a:latin typeface="Montserrat" pitchFamily="2" charset="77"/>
                </a:rPr>
                <a:t>Tier 3 (above 50-600%)</a:t>
              </a:r>
            </a:p>
          </p:txBody>
        </p:sp>
        <p:sp>
          <p:nvSpPr>
            <p:cNvPr id="48" name="CuadroTexto 3">
              <a:extLst>
                <a:ext uri="{FF2B5EF4-FFF2-40B4-BE49-F238E27FC236}">
                  <a16:creationId xmlns:a16="http://schemas.microsoft.com/office/drawing/2014/main" id="{6F14CE3F-65D7-8344-B914-8A2380EF4501}"/>
                </a:ext>
              </a:extLst>
            </p:cNvPr>
            <p:cNvSpPr txBox="1"/>
            <p:nvPr/>
          </p:nvSpPr>
          <p:spPr>
            <a:xfrm>
              <a:off x="8210954" y="3614505"/>
              <a:ext cx="700388" cy="61555"/>
            </a:xfrm>
            <a:prstGeom prst="rect">
              <a:avLst/>
            </a:prstGeom>
            <a:noFill/>
          </p:spPr>
          <p:txBody>
            <a:bodyPr wrap="square" lIns="0" tIns="0" rIns="0" bIns="0" rtlCol="0">
              <a:spAutoFit/>
            </a:bodyPr>
            <a:lstStyle/>
            <a:p>
              <a:r>
                <a:rPr lang="es-MX" sz="400" dirty="0">
                  <a:latin typeface="Montserrat" pitchFamily="2" charset="77"/>
                </a:rPr>
                <a:t>Tier 4 (below 50%)</a:t>
              </a:r>
            </a:p>
          </p:txBody>
        </p:sp>
      </p:grpSp>
    </p:spTree>
    <p:extLst>
      <p:ext uri="{BB962C8B-B14F-4D97-AF65-F5344CB8AC3E}">
        <p14:creationId xmlns:p14="http://schemas.microsoft.com/office/powerpoint/2010/main" val="379452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3">
            <a:extLst>
              <a:ext uri="{FF2B5EF4-FFF2-40B4-BE49-F238E27FC236}">
                <a16:creationId xmlns:a16="http://schemas.microsoft.com/office/drawing/2014/main" id="{3F79BB66-3E7D-9E4C-B8F1-447AB6C8BA30}"/>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3" name="CuadroTexto 3">
            <a:extLst>
              <a:ext uri="{FF2B5EF4-FFF2-40B4-BE49-F238E27FC236}">
                <a16:creationId xmlns:a16="http://schemas.microsoft.com/office/drawing/2014/main" id="{B29D1E83-73E0-8444-828E-BB831C9841BF}"/>
              </a:ext>
            </a:extLst>
          </p:cNvPr>
          <p:cNvSpPr txBox="1"/>
          <p:nvPr/>
        </p:nvSpPr>
        <p:spPr>
          <a:xfrm>
            <a:off x="155472" y="4739573"/>
            <a:ext cx="7611301" cy="184666"/>
          </a:xfrm>
          <a:prstGeom prst="rect">
            <a:avLst/>
          </a:prstGeom>
          <a:noFill/>
        </p:spPr>
        <p:txBody>
          <a:bodyPr wrap="square" rtlCol="0">
            <a:spAutoFit/>
          </a:bodyPr>
          <a:lstStyle/>
          <a:p>
            <a:r>
              <a:rPr lang="es-MX" sz="600" dirty="0">
                <a:latin typeface="Montserrat" pitchFamily="2" charset="77"/>
              </a:rPr>
              <a:t>Fuente: 2019 </a:t>
            </a:r>
            <a:r>
              <a:rPr lang="es-MX" sz="600" dirty="0" err="1">
                <a:latin typeface="Montserrat" pitchFamily="2" charset="77"/>
              </a:rPr>
              <a:t>Emerging</a:t>
            </a:r>
            <a:r>
              <a:rPr lang="es-MX" sz="600" dirty="0">
                <a:latin typeface="Montserrat" pitchFamily="2" charset="77"/>
              </a:rPr>
              <a:t> </a:t>
            </a:r>
            <a:r>
              <a:rPr lang="es-MX" sz="600" dirty="0" err="1">
                <a:latin typeface="Montserrat" pitchFamily="2" charset="77"/>
              </a:rPr>
              <a:t>Markets</a:t>
            </a:r>
            <a:r>
              <a:rPr lang="es-MX" sz="600" dirty="0">
                <a:latin typeface="Montserrat" pitchFamily="2" charset="77"/>
              </a:rPr>
              <a:t> </a:t>
            </a:r>
            <a:r>
              <a:rPr lang="es-MX" sz="600" dirty="0" err="1">
                <a:latin typeface="Montserrat" pitchFamily="2" charset="77"/>
              </a:rPr>
              <a:t>Biotechnology</a:t>
            </a:r>
            <a:r>
              <a:rPr lang="es-MX" sz="600" dirty="0">
                <a:latin typeface="Montserrat" pitchFamily="2" charset="77"/>
              </a:rPr>
              <a:t> </a:t>
            </a:r>
            <a:r>
              <a:rPr lang="es-MX" sz="600" dirty="0" err="1">
                <a:latin typeface="Montserrat" pitchFamily="2" charset="77"/>
              </a:rPr>
              <a:t>Competitiveness</a:t>
            </a:r>
            <a:r>
              <a:rPr lang="es-MX" sz="600" dirty="0">
                <a:latin typeface="Montserrat" pitchFamily="2" charset="77"/>
              </a:rPr>
              <a:t> and </a:t>
            </a:r>
            <a:r>
              <a:rPr lang="es-MX" sz="600" dirty="0" err="1">
                <a:latin typeface="Montserrat" pitchFamily="2" charset="77"/>
              </a:rPr>
              <a:t>Investment</a:t>
            </a:r>
            <a:r>
              <a:rPr lang="es-MX" sz="600" dirty="0">
                <a:latin typeface="Montserrat" pitchFamily="2" charset="77"/>
              </a:rPr>
              <a:t> (BCI) </a:t>
            </a:r>
            <a:r>
              <a:rPr lang="es-MX" sz="600" dirty="0" err="1">
                <a:latin typeface="Montserrat" pitchFamily="2" charset="77"/>
              </a:rPr>
              <a:t>Survey</a:t>
            </a:r>
            <a:endParaRPr lang="es-MX" sz="600" dirty="0">
              <a:latin typeface="Montserrat" pitchFamily="2" charset="77"/>
            </a:endParaRPr>
          </a:p>
        </p:txBody>
      </p:sp>
      <p:sp>
        <p:nvSpPr>
          <p:cNvPr id="44" name="CuadroTexto 1">
            <a:extLst>
              <a:ext uri="{FF2B5EF4-FFF2-40B4-BE49-F238E27FC236}">
                <a16:creationId xmlns:a16="http://schemas.microsoft.com/office/drawing/2014/main" id="{823F07CD-EE14-B542-8E81-B86DCBA283F6}"/>
              </a:ext>
            </a:extLst>
          </p:cNvPr>
          <p:cNvSpPr txBox="1"/>
          <p:nvPr/>
        </p:nvSpPr>
        <p:spPr>
          <a:xfrm>
            <a:off x="155472" y="1325454"/>
            <a:ext cx="3888000" cy="3062377"/>
          </a:xfrm>
          <a:prstGeom prst="rect">
            <a:avLst/>
          </a:prstGeom>
          <a:noFill/>
        </p:spPr>
        <p:txBody>
          <a:bodyPr wrap="square" rtlCol="0">
            <a:spAutoFit/>
          </a:bodyPr>
          <a:lstStyle/>
          <a:p>
            <a:pPr>
              <a:spcAft>
                <a:spcPts val="600"/>
              </a:spcAft>
            </a:pPr>
            <a:r>
              <a:rPr lang="en-US" sz="900" dirty="0">
                <a:latin typeface="Montserrat" pitchFamily="2" charset="77"/>
              </a:rPr>
              <a:t>According to the 2019 Emerging Markets Biotechnology Competitiveness and Investment (BCI) Survey, Mexico got a score of 63.</a:t>
            </a:r>
          </a:p>
          <a:p>
            <a:pPr>
              <a:spcAft>
                <a:spcPts val="600"/>
              </a:spcAft>
            </a:pPr>
            <a:r>
              <a:rPr lang="en-US" sz="900" dirty="0">
                <a:latin typeface="Montserrat" pitchFamily="2" charset="77"/>
              </a:rPr>
              <a:t>In the Latin America region, Mexico ranks #3, surpassed only by Chile and Costa Rica, and above the average regional score (58).</a:t>
            </a:r>
          </a:p>
          <a:p>
            <a:pPr>
              <a:spcAft>
                <a:spcPts val="600"/>
              </a:spcAft>
            </a:pPr>
            <a:r>
              <a:rPr lang="en-US" sz="900" dirty="0">
                <a:latin typeface="Montserrat" pitchFamily="2" charset="77"/>
              </a:rPr>
              <a:t>This survey considers  5 categories:</a:t>
            </a:r>
          </a:p>
          <a:p>
            <a:pPr marL="228600" indent="-228600">
              <a:spcAft>
                <a:spcPts val="600"/>
              </a:spcAft>
              <a:buFont typeface="+mj-lt"/>
              <a:buAutoNum type="arabicPeriod"/>
            </a:pPr>
            <a:endParaRPr lang="en-US" sz="900" dirty="0">
              <a:latin typeface="Montserrat" pitchFamily="2" charset="77"/>
            </a:endParaRPr>
          </a:p>
          <a:p>
            <a:pPr marL="228600" indent="-228600">
              <a:spcAft>
                <a:spcPts val="600"/>
              </a:spcAft>
              <a:buFont typeface="+mj-lt"/>
              <a:buAutoNum type="arabicPeriod"/>
            </a:pPr>
            <a:r>
              <a:rPr lang="en-US" sz="800" b="1" dirty="0">
                <a:latin typeface="Montserrat" pitchFamily="2" charset="77"/>
              </a:rPr>
              <a:t>Scientific capacity and infrastructure.</a:t>
            </a:r>
          </a:p>
          <a:p>
            <a:pPr marL="228600" indent="-228600">
              <a:spcAft>
                <a:spcPts val="600"/>
              </a:spcAft>
              <a:buFont typeface="+mj-lt"/>
              <a:buAutoNum type="arabicPeriod"/>
            </a:pPr>
            <a:r>
              <a:rPr lang="en-US" sz="800" b="1" dirty="0">
                <a:latin typeface="Montserrat" pitchFamily="2" charset="77"/>
              </a:rPr>
              <a:t>Conditions and regulatory framework in clinical research.</a:t>
            </a:r>
          </a:p>
          <a:p>
            <a:pPr marL="228600" indent="-228600">
              <a:spcAft>
                <a:spcPts val="600"/>
              </a:spcAft>
              <a:buFont typeface="+mj-lt"/>
              <a:buAutoNum type="arabicPeriod"/>
            </a:pPr>
            <a:r>
              <a:rPr lang="en-US" sz="800" b="1" dirty="0">
                <a:latin typeface="Montserrat" pitchFamily="2" charset="77"/>
              </a:rPr>
              <a:t>Regulatory system, medicine approval, quality guarantee and pharma surveillance.</a:t>
            </a:r>
          </a:p>
          <a:p>
            <a:pPr marL="228600" indent="-228600">
              <a:spcAft>
                <a:spcPts val="600"/>
              </a:spcAft>
              <a:buFont typeface="+mj-lt"/>
              <a:buAutoNum type="arabicPeriod"/>
            </a:pPr>
            <a:r>
              <a:rPr lang="en-US" sz="800" b="1" dirty="0">
                <a:latin typeface="Montserrat" pitchFamily="2" charset="77"/>
              </a:rPr>
              <a:t>Market access and financing.</a:t>
            </a:r>
          </a:p>
          <a:p>
            <a:pPr marL="228600" indent="-228600">
              <a:spcAft>
                <a:spcPts val="600"/>
              </a:spcAft>
              <a:buFont typeface="+mj-lt"/>
              <a:buAutoNum type="arabicPeriod"/>
            </a:pPr>
            <a:r>
              <a:rPr lang="en-US" sz="800" b="1" dirty="0">
                <a:latin typeface="Montserrat" pitchFamily="2" charset="77"/>
              </a:rPr>
              <a:t>Effective intellectual property protection.</a:t>
            </a:r>
          </a:p>
          <a:p>
            <a:pPr marL="228600" indent="-228600">
              <a:spcAft>
                <a:spcPts val="600"/>
              </a:spcAft>
              <a:buFont typeface="+mj-lt"/>
              <a:buAutoNum type="arabicPeriod"/>
            </a:pPr>
            <a:endParaRPr lang="es-MX" sz="900" dirty="0">
              <a:latin typeface="Montserrat" pitchFamily="2" charset="77"/>
            </a:endParaRPr>
          </a:p>
          <a:p>
            <a:pPr>
              <a:spcAft>
                <a:spcPts val="600"/>
              </a:spcAft>
            </a:pPr>
            <a:endParaRPr lang="es-MX" sz="900" dirty="0">
              <a:latin typeface="Montserrat" pitchFamily="2" charset="77"/>
            </a:endParaRPr>
          </a:p>
          <a:p>
            <a:pPr>
              <a:spcAft>
                <a:spcPts val="600"/>
              </a:spcAft>
            </a:pPr>
            <a:endParaRPr lang="es-MX" sz="900" dirty="0">
              <a:latin typeface="Montserrat" pitchFamily="2" charset="77"/>
            </a:endParaRPr>
          </a:p>
        </p:txBody>
      </p:sp>
      <p:graphicFrame>
        <p:nvGraphicFramePr>
          <p:cNvPr id="45" name="Tabla 8">
            <a:extLst>
              <a:ext uri="{FF2B5EF4-FFF2-40B4-BE49-F238E27FC236}">
                <a16:creationId xmlns:a16="http://schemas.microsoft.com/office/drawing/2014/main" id="{6A403D46-510D-F644-AE93-6AEB66D73382}"/>
              </a:ext>
            </a:extLst>
          </p:cNvPr>
          <p:cNvGraphicFramePr>
            <a:graphicFrameLocks noGrp="1"/>
          </p:cNvGraphicFramePr>
          <p:nvPr>
            <p:extLst>
              <p:ext uri="{D42A27DB-BD31-4B8C-83A1-F6EECF244321}">
                <p14:modId xmlns:p14="http://schemas.microsoft.com/office/powerpoint/2010/main" val="2897787442"/>
              </p:ext>
            </p:extLst>
          </p:nvPr>
        </p:nvGraphicFramePr>
        <p:xfrm>
          <a:off x="4703334" y="1188438"/>
          <a:ext cx="4440667" cy="3672250"/>
        </p:xfrm>
        <a:graphic>
          <a:graphicData uri="http://schemas.openxmlformats.org/drawingml/2006/table">
            <a:tbl>
              <a:tblPr/>
              <a:tblGrid>
                <a:gridCol w="1396841">
                  <a:extLst>
                    <a:ext uri="{9D8B030D-6E8A-4147-A177-3AD203B41FA5}">
                      <a16:colId xmlns:a16="http://schemas.microsoft.com/office/drawing/2014/main" val="2187777293"/>
                    </a:ext>
                  </a:extLst>
                </a:gridCol>
                <a:gridCol w="1153364">
                  <a:extLst>
                    <a:ext uri="{9D8B030D-6E8A-4147-A177-3AD203B41FA5}">
                      <a16:colId xmlns:a16="http://schemas.microsoft.com/office/drawing/2014/main" val="2411151685"/>
                    </a:ext>
                  </a:extLst>
                </a:gridCol>
                <a:gridCol w="945231">
                  <a:extLst>
                    <a:ext uri="{9D8B030D-6E8A-4147-A177-3AD203B41FA5}">
                      <a16:colId xmlns:a16="http://schemas.microsoft.com/office/drawing/2014/main" val="1999220521"/>
                    </a:ext>
                  </a:extLst>
                </a:gridCol>
                <a:gridCol w="945231">
                  <a:extLst>
                    <a:ext uri="{9D8B030D-6E8A-4147-A177-3AD203B41FA5}">
                      <a16:colId xmlns:a16="http://schemas.microsoft.com/office/drawing/2014/main" val="3610013"/>
                    </a:ext>
                  </a:extLst>
                </a:gridCol>
              </a:tblGrid>
              <a:tr h="190656">
                <a:tc>
                  <a:txBody>
                    <a:bodyPr/>
                    <a:lstStyle/>
                    <a:p>
                      <a:pPr algn="ctr" fontAlgn="b"/>
                      <a:r>
                        <a:rPr lang="en-US" sz="700" b="1" u="none" strike="noStrike" noProof="0">
                          <a:solidFill>
                            <a:schemeClr val="bg1"/>
                          </a:solidFill>
                          <a:effectLst/>
                          <a:latin typeface="Montserrat" panose="020B0604020202020204" charset="0"/>
                        </a:rPr>
                        <a:t> Market</a:t>
                      </a:r>
                      <a:endParaRPr lang="en-US" sz="700" b="1" i="0" u="none" strike="noStrike" noProof="0">
                        <a:solidFill>
                          <a:schemeClr val="bg1"/>
                        </a:solidFill>
                        <a:effectLst/>
                        <a:latin typeface="Montserrat" panose="020B0604020202020204" charset="0"/>
                      </a:endParaRPr>
                    </a:p>
                  </a:txBody>
                  <a:tcPr marL="6081" marR="6081" marT="6081"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BC955C"/>
                    </a:solidFill>
                  </a:tcPr>
                </a:tc>
                <a:tc>
                  <a:txBody>
                    <a:bodyPr/>
                    <a:lstStyle/>
                    <a:p>
                      <a:pPr algn="ctr" fontAlgn="ctr"/>
                      <a:r>
                        <a:rPr lang="en-US" sz="700" b="1" i="0" u="none" strike="noStrike" noProof="0">
                          <a:solidFill>
                            <a:schemeClr val="bg1"/>
                          </a:solidFill>
                          <a:effectLst/>
                          <a:latin typeface="Montserrat" panose="020B0604020202020204" charset="0"/>
                        </a:rPr>
                        <a:t>Score variaton with respect to 2017</a:t>
                      </a:r>
                    </a:p>
                  </a:txBody>
                  <a:tcPr marL="6081" marR="6081" marT="6081"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BC955C"/>
                    </a:solidFill>
                  </a:tcPr>
                </a:tc>
                <a:tc>
                  <a:txBody>
                    <a:bodyPr/>
                    <a:lstStyle/>
                    <a:p>
                      <a:pPr algn="ctr" fontAlgn="ctr"/>
                      <a:r>
                        <a:rPr lang="en-US" sz="700" b="1" i="0" u="none" strike="noStrike" noProof="0">
                          <a:solidFill>
                            <a:schemeClr val="bg1"/>
                          </a:solidFill>
                          <a:effectLst/>
                          <a:latin typeface="Montserrat" panose="020B0604020202020204" charset="0"/>
                        </a:rPr>
                        <a:t>2019 Score</a:t>
                      </a:r>
                    </a:p>
                  </a:txBody>
                  <a:tcPr marL="6081" marR="6081" marT="6081"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BC955C"/>
                    </a:solidFill>
                  </a:tcPr>
                </a:tc>
                <a:tc>
                  <a:txBody>
                    <a:bodyPr/>
                    <a:lstStyle/>
                    <a:p>
                      <a:pPr algn="ctr" fontAlgn="ctr"/>
                      <a:r>
                        <a:rPr lang="en-US" sz="700" b="1" i="0" u="none" strike="noStrike" noProof="0">
                          <a:solidFill>
                            <a:schemeClr val="bg1"/>
                          </a:solidFill>
                          <a:effectLst/>
                          <a:latin typeface="Montserrat" panose="020B0604020202020204" charset="0"/>
                        </a:rPr>
                        <a:t>2017 Score</a:t>
                      </a:r>
                    </a:p>
                  </a:txBody>
                  <a:tcPr marL="6081" marR="6081" marT="6081"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BC955C"/>
                    </a:solidFill>
                  </a:tcPr>
                </a:tc>
                <a:extLst>
                  <a:ext uri="{0D108BD9-81ED-4DB2-BD59-A6C34878D82A}">
                    <a16:rowId xmlns:a16="http://schemas.microsoft.com/office/drawing/2014/main" val="58484978"/>
                  </a:ext>
                </a:extLst>
              </a:tr>
              <a:tr h="198025">
                <a:tc>
                  <a:txBody>
                    <a:bodyPr/>
                    <a:lstStyle/>
                    <a:p>
                      <a:pPr algn="ctr" fontAlgn="ctr"/>
                      <a:r>
                        <a:rPr lang="en-US" sz="700" b="0" i="0" u="none" strike="noStrike" noProof="0">
                          <a:solidFill>
                            <a:schemeClr val="tx1"/>
                          </a:solidFill>
                          <a:effectLst/>
                          <a:latin typeface="Montserrat" panose="020B0604020202020204" charset="0"/>
                        </a:rPr>
                        <a:t>Singapore</a:t>
                      </a:r>
                    </a:p>
                  </a:txBody>
                  <a:tcPr marL="6081" marR="6081" marT="6081" marB="0" anchor="ctr">
                    <a:lnL w="12700" cmpd="sng">
                      <a:noFill/>
                      <a:prstDash val="solid"/>
                    </a:lnL>
                    <a:lnR w="12700" cmpd="sng">
                      <a:noFill/>
                      <a:prstDash val="solid"/>
                    </a:lnR>
                    <a:lnT w="12700" cmpd="sng">
                      <a:noFill/>
                      <a:prstDash val="soli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noProof="0">
                          <a:solidFill>
                            <a:srgbClr val="BC955C"/>
                          </a:solidFill>
                          <a:effectLst/>
                          <a:latin typeface="Montserrat" panose="020B0604020202020204" charset="0"/>
                        </a:rPr>
                        <a:t>=</a:t>
                      </a:r>
                      <a:endParaRPr lang="en-US" sz="1100" b="1" i="0" u="none" strike="noStrike" noProof="0">
                        <a:solidFill>
                          <a:srgbClr val="BC955C"/>
                        </a:solidFill>
                        <a:effectLst/>
                        <a:latin typeface="Montserrat" panose="020B0604020202020204" charset="0"/>
                      </a:endParaRPr>
                    </a:p>
                  </a:txBody>
                  <a:tcPr marL="6081" marR="6081" marT="6081" marB="0" anchor="ctr">
                    <a:lnL w="12700" cmpd="sng">
                      <a:noFill/>
                      <a:prstDash val="solid"/>
                    </a:lnL>
                    <a:lnR w="12700" cmpd="sng">
                      <a:noFill/>
                      <a:prstDash val="solid"/>
                    </a:lnR>
                    <a:lnT w="12700" cmpd="sng">
                      <a:noFill/>
                      <a:prstDash val="soli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87</a:t>
                      </a:r>
                    </a:p>
                  </a:txBody>
                  <a:tcPr marL="6081" marR="6081" marT="6081" marB="0" anchor="ctr">
                    <a:lnL w="12700" cmpd="sng">
                      <a:noFill/>
                      <a:prstDash val="solid"/>
                    </a:lnL>
                    <a:lnR w="12700" cmpd="sng">
                      <a:noFill/>
                      <a:prstDash val="solid"/>
                    </a:lnR>
                    <a:lnT w="12700" cmpd="sng">
                      <a:noFill/>
                      <a:prstDash val="soli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87</a:t>
                      </a:r>
                    </a:p>
                  </a:txBody>
                  <a:tcPr marL="6081" marR="6081" marT="6081" marB="0" anchor="ctr">
                    <a:lnL w="12700" cmpd="sng">
                      <a:noFill/>
                      <a:prstDash val="solid"/>
                    </a:lnL>
                    <a:lnR w="12700" cmpd="sng">
                      <a:noFill/>
                      <a:prstDash val="solid"/>
                    </a:lnR>
                    <a:lnT w="12700" cmpd="sng">
                      <a:noFill/>
                      <a:prstDash val="soli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8266836"/>
                  </a:ext>
                </a:extLst>
              </a:tr>
              <a:tr h="198025">
                <a:tc>
                  <a:txBody>
                    <a:bodyPr/>
                    <a:lstStyle/>
                    <a:p>
                      <a:pPr algn="ctr" fontAlgn="ctr"/>
                      <a:r>
                        <a:rPr lang="en-US" sz="700" b="0" i="0" u="none" strike="noStrike" noProof="0">
                          <a:solidFill>
                            <a:schemeClr val="tx1"/>
                          </a:solidFill>
                          <a:effectLst/>
                          <a:latin typeface="Montserrat" panose="020B0604020202020204" charset="0"/>
                        </a:rPr>
                        <a:t>Taiwan</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700" b="0" i="0" u="none" strike="noStrike" noProof="0">
                        <a:solidFill>
                          <a:srgbClr val="BC955C"/>
                        </a:solidFill>
                        <a:effectLst/>
                        <a:latin typeface="Montserrat" panose="020B0604020202020204" charset="0"/>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80</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77</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7740369"/>
                  </a:ext>
                </a:extLst>
              </a:tr>
              <a:tr h="198025">
                <a:tc>
                  <a:txBody>
                    <a:bodyPr/>
                    <a:lstStyle/>
                    <a:p>
                      <a:pPr algn="ctr" fontAlgn="ctr"/>
                      <a:r>
                        <a:rPr lang="en-US" sz="700" b="0" i="0" u="none" strike="noStrike" noProof="0">
                          <a:solidFill>
                            <a:schemeClr val="tx1"/>
                          </a:solidFill>
                          <a:effectLst/>
                          <a:latin typeface="Montserrat" panose="020B0604020202020204" charset="0"/>
                        </a:rPr>
                        <a:t>Israel</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noProof="0">
                          <a:solidFill>
                            <a:srgbClr val="BC955C"/>
                          </a:solidFill>
                          <a:effectLst/>
                          <a:latin typeface="Montserrat" panose="020B0604020202020204" charset="0"/>
                          <a:ea typeface="+mn-ea"/>
                          <a:cs typeface="+mn-cs"/>
                        </a:rPr>
                        <a:t>=</a:t>
                      </a:r>
                      <a:endParaRPr lang="en-US" sz="1100" b="1" i="0" u="none" strike="noStrike" kern="1200" noProof="0">
                        <a:solidFill>
                          <a:srgbClr val="BC955C"/>
                        </a:solidFill>
                        <a:effectLst/>
                        <a:latin typeface="Montserrat" panose="020B0604020202020204" charset="0"/>
                        <a:ea typeface="+mn-ea"/>
                        <a:cs typeface="+mn-cs"/>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75</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77</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7494175"/>
                  </a:ext>
                </a:extLst>
              </a:tr>
              <a:tr h="198025">
                <a:tc>
                  <a:txBody>
                    <a:bodyPr/>
                    <a:lstStyle/>
                    <a:p>
                      <a:pPr algn="ctr" fontAlgn="ctr"/>
                      <a:r>
                        <a:rPr lang="en-US" sz="700" b="0" i="0" u="none" strike="noStrike" noProof="0">
                          <a:solidFill>
                            <a:schemeClr val="tx1"/>
                          </a:solidFill>
                          <a:effectLst/>
                          <a:latin typeface="Montserrat" panose="020B0604020202020204" charset="0"/>
                        </a:rPr>
                        <a:t>Korea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noProof="0">
                          <a:solidFill>
                            <a:srgbClr val="BC955C"/>
                          </a:solidFill>
                          <a:effectLst/>
                          <a:latin typeface="Montserrat" panose="020B0604020202020204" charset="0"/>
                          <a:ea typeface="+mn-ea"/>
                          <a:cs typeface="+mn-cs"/>
                        </a:rPr>
                        <a:t>=</a:t>
                      </a:r>
                      <a:endParaRPr lang="en-US" sz="1100" b="1" i="0" u="none" strike="noStrike" kern="1200" noProof="0">
                        <a:solidFill>
                          <a:srgbClr val="BC955C"/>
                        </a:solidFill>
                        <a:effectLst/>
                        <a:latin typeface="Montserrat" panose="020B0604020202020204" charset="0"/>
                        <a:ea typeface="+mn-ea"/>
                        <a:cs typeface="+mn-cs"/>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70</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72</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354420"/>
                  </a:ext>
                </a:extLst>
              </a:tr>
              <a:tr h="198025">
                <a:tc>
                  <a:txBody>
                    <a:bodyPr/>
                    <a:lstStyle/>
                    <a:p>
                      <a:pPr algn="ctr" fontAlgn="ctr"/>
                      <a:r>
                        <a:rPr lang="en-US" sz="700" b="0" i="0" u="none" strike="noStrike" noProof="0">
                          <a:solidFill>
                            <a:schemeClr val="tx1"/>
                          </a:solidFill>
                          <a:effectLst/>
                          <a:latin typeface="Montserrat" panose="020B0604020202020204" charset="0"/>
                        </a:rPr>
                        <a:t>Chile</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700" b="0" i="0" u="none" strike="noStrike" noProof="0">
                        <a:solidFill>
                          <a:srgbClr val="BC955C"/>
                        </a:solidFill>
                        <a:effectLst/>
                        <a:latin typeface="Montserrat" panose="020B0604020202020204" charset="0"/>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66</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69</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9974981"/>
                  </a:ext>
                </a:extLst>
              </a:tr>
              <a:tr h="198025">
                <a:tc>
                  <a:txBody>
                    <a:bodyPr/>
                    <a:lstStyle/>
                    <a:p>
                      <a:pPr algn="ctr" fontAlgn="ctr"/>
                      <a:r>
                        <a:rPr lang="en-US" sz="700" b="0" i="0" u="none" strike="noStrike" noProof="0">
                          <a:solidFill>
                            <a:schemeClr val="tx1"/>
                          </a:solidFill>
                          <a:effectLst/>
                          <a:latin typeface="Montserrat" panose="020B0604020202020204" charset="0"/>
                        </a:rPr>
                        <a:t>Costa Rica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kern="1200" noProof="0">
                          <a:solidFill>
                            <a:srgbClr val="BC955C"/>
                          </a:solidFill>
                          <a:effectLst/>
                          <a:latin typeface="Montserrat" panose="020B0604020202020204" charset="0"/>
                          <a:ea typeface="+mn-ea"/>
                          <a:cs typeface="+mn-cs"/>
                        </a:rPr>
                        <a:t>=</a:t>
                      </a:r>
                      <a:endParaRPr lang="en-US" sz="1100" b="1" i="0" u="none" strike="noStrike" kern="1200" noProof="0">
                        <a:solidFill>
                          <a:srgbClr val="BC955C"/>
                        </a:solidFill>
                        <a:effectLst/>
                        <a:latin typeface="Montserrat" panose="020B0604020202020204" charset="0"/>
                        <a:ea typeface="+mn-ea"/>
                        <a:cs typeface="+mn-cs"/>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64</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64</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8346683"/>
                  </a:ext>
                </a:extLst>
              </a:tr>
              <a:tr h="198025">
                <a:tc>
                  <a:txBody>
                    <a:bodyPr/>
                    <a:lstStyle/>
                    <a:p>
                      <a:pPr algn="ctr" fontAlgn="ctr"/>
                      <a:r>
                        <a:rPr lang="en-US" sz="700" b="0" i="0" u="none" strike="noStrike" noProof="0">
                          <a:solidFill>
                            <a:schemeClr val="tx1"/>
                          </a:solidFill>
                          <a:effectLst/>
                          <a:latin typeface="Montserrat" panose="020B0604020202020204" charset="0"/>
                        </a:rPr>
                        <a:t>United Arab Emirates</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kern="1200" noProof="0">
                          <a:solidFill>
                            <a:srgbClr val="BC955C"/>
                          </a:solidFill>
                          <a:effectLst/>
                          <a:latin typeface="Montserrat" panose="020B0604020202020204" charset="0"/>
                          <a:ea typeface="+mn-ea"/>
                          <a:cs typeface="+mn-cs"/>
                        </a:rPr>
                        <a:t>=</a:t>
                      </a:r>
                      <a:endParaRPr lang="en-US" sz="1100" b="1" i="0" u="none" strike="noStrike" kern="1200" noProof="0">
                        <a:solidFill>
                          <a:srgbClr val="BC955C"/>
                        </a:solidFill>
                        <a:effectLst/>
                        <a:latin typeface="Montserrat" panose="020B0604020202020204" charset="0"/>
                        <a:ea typeface="+mn-ea"/>
                        <a:cs typeface="+mn-cs"/>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64</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65</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1686499"/>
                  </a:ext>
                </a:extLst>
              </a:tr>
              <a:tr h="198025">
                <a:tc>
                  <a:txBody>
                    <a:bodyPr/>
                    <a:lstStyle/>
                    <a:p>
                      <a:pPr algn="ctr" fontAlgn="ctr"/>
                      <a:r>
                        <a:rPr lang="en-US" sz="700" b="1" i="0" u="none" strike="noStrike" noProof="0">
                          <a:solidFill>
                            <a:schemeClr val="tx1"/>
                          </a:solidFill>
                          <a:effectLst/>
                          <a:latin typeface="Montserrat" panose="020B0604020202020204" charset="0"/>
                        </a:rPr>
                        <a:t>Mexico</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solidFill>
                      <a:srgbClr val="BC955C">
                        <a:alpha val="10196"/>
                      </a:srgbClr>
                    </a:solidFill>
                  </a:tcPr>
                </a:tc>
                <a:tc>
                  <a:txBody>
                    <a:bodyPr/>
                    <a:lstStyle/>
                    <a:p>
                      <a:pPr marL="0" algn="ctr" defTabSz="914400" rtl="0" eaLnBrk="1" fontAlgn="b" latinLnBrk="0" hangingPunct="1"/>
                      <a:r>
                        <a:rPr lang="en-US" sz="1000" b="1" i="0" u="none" strike="noStrike" kern="1200" noProof="0">
                          <a:solidFill>
                            <a:srgbClr val="BC955C"/>
                          </a:solidFill>
                          <a:effectLst/>
                          <a:latin typeface="Montserrat" panose="020B0604020202020204" charset="0"/>
                          <a:ea typeface="+mn-ea"/>
                          <a:cs typeface="+mn-cs"/>
                        </a:rPr>
                        <a:t>=</a:t>
                      </a:r>
                      <a:endParaRPr lang="en-US" sz="1100" b="1" i="0" u="none" strike="noStrike" kern="1200" noProof="0">
                        <a:solidFill>
                          <a:srgbClr val="BC955C"/>
                        </a:solidFill>
                        <a:effectLst/>
                        <a:latin typeface="Montserrat" panose="020B0604020202020204" charset="0"/>
                        <a:ea typeface="+mn-ea"/>
                        <a:cs typeface="+mn-cs"/>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solidFill>
                      <a:srgbClr val="BC955C">
                        <a:alpha val="10196"/>
                      </a:srgbClr>
                    </a:solidFill>
                  </a:tcPr>
                </a:tc>
                <a:tc>
                  <a:txBody>
                    <a:bodyPr/>
                    <a:lstStyle/>
                    <a:p>
                      <a:pPr algn="ctr" fontAlgn="b"/>
                      <a:r>
                        <a:rPr lang="en-US" sz="700" b="0" i="0" u="none" strike="noStrike" noProof="0">
                          <a:solidFill>
                            <a:schemeClr val="tx1"/>
                          </a:solidFill>
                          <a:effectLst/>
                          <a:latin typeface="Montserrat" panose="020B0604020202020204" charset="0"/>
                        </a:rPr>
                        <a:t>63</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solidFill>
                      <a:srgbClr val="BC955C">
                        <a:alpha val="10196"/>
                      </a:srgbClr>
                    </a:solidFill>
                  </a:tcPr>
                </a:tc>
                <a:tc>
                  <a:txBody>
                    <a:bodyPr/>
                    <a:lstStyle/>
                    <a:p>
                      <a:pPr algn="ctr" fontAlgn="b"/>
                      <a:r>
                        <a:rPr lang="en-US" sz="700" b="0" i="0" u="none" strike="noStrike" noProof="0">
                          <a:solidFill>
                            <a:schemeClr val="tx1"/>
                          </a:solidFill>
                          <a:effectLst/>
                          <a:latin typeface="Montserrat" panose="020B0604020202020204" charset="0"/>
                        </a:rPr>
                        <a:t>63</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solidFill>
                      <a:srgbClr val="BC955C">
                        <a:alpha val="10196"/>
                      </a:srgbClr>
                    </a:solidFill>
                  </a:tcPr>
                </a:tc>
                <a:extLst>
                  <a:ext uri="{0D108BD9-81ED-4DB2-BD59-A6C34878D82A}">
                    <a16:rowId xmlns:a16="http://schemas.microsoft.com/office/drawing/2014/main" val="1403252368"/>
                  </a:ext>
                </a:extLst>
              </a:tr>
              <a:tr h="198025">
                <a:tc>
                  <a:txBody>
                    <a:bodyPr/>
                    <a:lstStyle/>
                    <a:p>
                      <a:pPr algn="ctr" fontAlgn="ctr"/>
                      <a:r>
                        <a:rPr lang="en-US" sz="700" b="0" i="0" u="none" strike="noStrike" noProof="0">
                          <a:solidFill>
                            <a:schemeClr val="tx1"/>
                          </a:solidFill>
                          <a:effectLst/>
                          <a:latin typeface="Montserrat" panose="020B0604020202020204" charset="0"/>
                        </a:rPr>
                        <a:t>Malaysia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700" b="0" i="0" u="none" strike="noStrike" noProof="0">
                        <a:solidFill>
                          <a:srgbClr val="BC955C"/>
                        </a:solidFill>
                        <a:effectLst/>
                        <a:latin typeface="Montserrat" panose="020B0604020202020204" charset="0"/>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56</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62</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825678"/>
                  </a:ext>
                </a:extLst>
              </a:tr>
              <a:tr h="198025">
                <a:tc>
                  <a:txBody>
                    <a:bodyPr/>
                    <a:lstStyle/>
                    <a:p>
                      <a:pPr algn="ctr" fontAlgn="ctr"/>
                      <a:r>
                        <a:rPr lang="en-US" sz="700" b="0" i="0" u="none" strike="noStrike" noProof="0">
                          <a:solidFill>
                            <a:schemeClr val="tx1"/>
                          </a:solidFill>
                          <a:effectLst/>
                          <a:latin typeface="Montserrat" panose="020B0604020202020204" charset="0"/>
                        </a:rPr>
                        <a:t>Colombia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kern="1200" noProof="0">
                          <a:solidFill>
                            <a:srgbClr val="BC955C"/>
                          </a:solidFill>
                          <a:effectLst/>
                          <a:latin typeface="Montserrat" panose="020B0604020202020204" charset="0"/>
                          <a:ea typeface="+mn-ea"/>
                          <a:cs typeface="+mn-cs"/>
                        </a:rPr>
                        <a:t>=</a:t>
                      </a:r>
                      <a:endParaRPr lang="en-US" sz="1100" b="1" i="0" u="none" strike="noStrike" kern="1200" noProof="0">
                        <a:solidFill>
                          <a:srgbClr val="BC955C"/>
                        </a:solidFill>
                        <a:effectLst/>
                        <a:latin typeface="Montserrat" panose="020B0604020202020204" charset="0"/>
                        <a:ea typeface="+mn-ea"/>
                        <a:cs typeface="+mn-cs"/>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55</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56</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688799"/>
                  </a:ext>
                </a:extLst>
              </a:tr>
              <a:tr h="198025">
                <a:tc>
                  <a:txBody>
                    <a:bodyPr/>
                    <a:lstStyle/>
                    <a:p>
                      <a:pPr algn="ctr" fontAlgn="ctr"/>
                      <a:r>
                        <a:rPr lang="en-US" sz="700" b="0" i="0" u="none" strike="noStrike" noProof="0">
                          <a:solidFill>
                            <a:schemeClr val="tx1"/>
                          </a:solidFill>
                          <a:effectLst/>
                          <a:latin typeface="Montserrat" panose="020B0604020202020204" charset="0"/>
                        </a:rPr>
                        <a:t>Kuwait</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N/A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54</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N/A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4148849"/>
                  </a:ext>
                </a:extLst>
              </a:tr>
              <a:tr h="198025">
                <a:tc>
                  <a:txBody>
                    <a:bodyPr/>
                    <a:lstStyle/>
                    <a:p>
                      <a:pPr algn="ctr" fontAlgn="ctr"/>
                      <a:r>
                        <a:rPr lang="en-US" sz="700" b="0" i="0" u="none" strike="noStrike" noProof="0">
                          <a:solidFill>
                            <a:schemeClr val="tx1"/>
                          </a:solidFill>
                          <a:effectLst/>
                          <a:latin typeface="Montserrat" panose="020B0604020202020204" charset="0"/>
                        </a:rPr>
                        <a:t>Argentina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000" b="1" i="0" u="none" strike="noStrike" kern="1200" noProof="0">
                          <a:solidFill>
                            <a:srgbClr val="BC955C"/>
                          </a:solidFill>
                          <a:effectLst/>
                          <a:latin typeface="Montserrat" panose="020B0604020202020204" charset="0"/>
                          <a:ea typeface="+mn-ea"/>
                          <a:cs typeface="+mn-cs"/>
                        </a:rPr>
                        <a:t>=</a:t>
                      </a:r>
                      <a:endParaRPr lang="en-US" sz="1100" b="1" i="0" u="none" strike="noStrike" kern="1200" noProof="0">
                        <a:solidFill>
                          <a:srgbClr val="BC955C"/>
                        </a:solidFill>
                        <a:effectLst/>
                        <a:latin typeface="Montserrat" panose="020B0604020202020204" charset="0"/>
                        <a:ea typeface="+mn-ea"/>
                        <a:cs typeface="+mn-cs"/>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53</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53</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6528989"/>
                  </a:ext>
                </a:extLst>
              </a:tr>
              <a:tr h="198025">
                <a:tc>
                  <a:txBody>
                    <a:bodyPr/>
                    <a:lstStyle/>
                    <a:p>
                      <a:pPr algn="ctr" fontAlgn="ctr"/>
                      <a:r>
                        <a:rPr lang="en-US" sz="700" b="0" i="0" u="none" strike="noStrike" noProof="0">
                          <a:solidFill>
                            <a:schemeClr val="tx1"/>
                          </a:solidFill>
                          <a:effectLst/>
                          <a:latin typeface="Montserrat" panose="020B0604020202020204" charset="0"/>
                        </a:rPr>
                        <a:t>Peru</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700" b="0" i="0" u="none" strike="noStrike" noProof="0">
                        <a:solidFill>
                          <a:srgbClr val="BC955C"/>
                        </a:solidFill>
                        <a:effectLst/>
                        <a:latin typeface="Montserrat" panose="020B0604020202020204" charset="0"/>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52</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55</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1811409"/>
                  </a:ext>
                </a:extLst>
              </a:tr>
              <a:tr h="198025">
                <a:tc>
                  <a:txBody>
                    <a:bodyPr/>
                    <a:lstStyle/>
                    <a:p>
                      <a:pPr algn="ctr" fontAlgn="ctr"/>
                      <a:r>
                        <a:rPr lang="en-US" sz="700" b="0" i="0" u="none" strike="noStrike" noProof="0">
                          <a:solidFill>
                            <a:schemeClr val="tx1"/>
                          </a:solidFill>
                          <a:effectLst/>
                          <a:latin typeface="Montserrat" panose="020B0604020202020204" charset="0"/>
                        </a:rPr>
                        <a:t>Brazil</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700" b="0" i="0" u="none" strike="noStrike" noProof="0">
                        <a:solidFill>
                          <a:srgbClr val="BC955C"/>
                        </a:solidFill>
                        <a:effectLst/>
                        <a:latin typeface="Montserrat" panose="020B0604020202020204" charset="0"/>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52</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55</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2182815"/>
                  </a:ext>
                </a:extLst>
              </a:tr>
              <a:tr h="198025">
                <a:tc>
                  <a:txBody>
                    <a:bodyPr/>
                    <a:lstStyle/>
                    <a:p>
                      <a:pPr algn="ctr" fontAlgn="ctr"/>
                      <a:r>
                        <a:rPr lang="en-US" sz="700" b="0" i="0" u="none" strike="noStrike" noProof="0">
                          <a:solidFill>
                            <a:schemeClr val="tx1"/>
                          </a:solidFill>
                          <a:effectLst/>
                          <a:latin typeface="Montserrat" panose="020B0604020202020204" charset="0"/>
                        </a:rPr>
                        <a:t>Thailand</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700" b="0" i="0" u="none" strike="noStrike" noProof="0">
                        <a:solidFill>
                          <a:srgbClr val="BC955C"/>
                        </a:solidFill>
                        <a:effectLst/>
                        <a:latin typeface="Montserrat" panose="020B0604020202020204" charset="0"/>
                      </a:endParaRP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46</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50</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5748942"/>
                  </a:ext>
                </a:extLst>
              </a:tr>
              <a:tr h="241217">
                <a:tc>
                  <a:txBody>
                    <a:bodyPr/>
                    <a:lstStyle/>
                    <a:p>
                      <a:pPr algn="ctr" fontAlgn="ctr"/>
                      <a:r>
                        <a:rPr lang="en-US" sz="700" b="0" i="0" u="none" strike="noStrike" noProof="0">
                          <a:solidFill>
                            <a:schemeClr val="tx1"/>
                          </a:solidFill>
                          <a:effectLst/>
                          <a:latin typeface="Montserrat" panose="020B0604020202020204" charset="0"/>
                        </a:rPr>
                        <a:t>Indonesia</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kern="1200" noProof="0">
                          <a:solidFill>
                            <a:srgbClr val="BC955C"/>
                          </a:solidFill>
                          <a:effectLst/>
                          <a:latin typeface="Montserrat" panose="020B0604020202020204" charset="0"/>
                          <a:ea typeface="+mn-ea"/>
                          <a:cs typeface="+mn-cs"/>
                        </a:rPr>
                        <a:t>=</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42</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44</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303168"/>
                  </a:ext>
                </a:extLst>
              </a:tr>
              <a:tr h="241217">
                <a:tc>
                  <a:txBody>
                    <a:bodyPr/>
                    <a:lstStyle/>
                    <a:p>
                      <a:pPr algn="ctr" fontAlgn="ctr"/>
                      <a:r>
                        <a:rPr lang="en-US" sz="700" b="0" i="0" u="none" strike="noStrike" noProof="0">
                          <a:solidFill>
                            <a:schemeClr val="tx1"/>
                          </a:solidFill>
                          <a:effectLst/>
                          <a:latin typeface="Montserrat" panose="020B0604020202020204" charset="0"/>
                        </a:rPr>
                        <a:t>Vietnam</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kern="1200" noProof="0">
                          <a:solidFill>
                            <a:srgbClr val="BC955C"/>
                          </a:solidFill>
                          <a:effectLst/>
                          <a:latin typeface="Montserrat" panose="020B0604020202020204" charset="0"/>
                          <a:ea typeface="+mn-ea"/>
                          <a:cs typeface="+mn-cs"/>
                        </a:rPr>
                        <a:t>=</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a:solidFill>
                            <a:schemeClr val="tx1"/>
                          </a:solidFill>
                          <a:effectLst/>
                          <a:latin typeface="Montserrat" panose="020B0604020202020204" charset="0"/>
                        </a:rPr>
                        <a:t>42</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700" b="0" i="0" u="none" strike="noStrike" noProof="0" dirty="0">
                          <a:solidFill>
                            <a:schemeClr val="tx1"/>
                          </a:solidFill>
                          <a:effectLst/>
                          <a:latin typeface="Montserrat" panose="020B0604020202020204" charset="0"/>
                        </a:rPr>
                        <a:t>44</a:t>
                      </a:r>
                    </a:p>
                  </a:txBody>
                  <a:tcPr marL="6081" marR="6081" marT="6081" marB="0" anchor="ctr">
                    <a:lnL w="12700" cmpd="sng">
                      <a:noFill/>
                      <a:prstDash val="solid"/>
                    </a:lnL>
                    <a:lnR w="12700" cmpd="sng">
                      <a:noFill/>
                      <a:prstDash val="solid"/>
                    </a:lnR>
                    <a:lnT w="6350" cap="flat" cmpd="sng" algn="ctr">
                      <a:solidFill>
                        <a:srgbClr val="BC95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560579"/>
                  </a:ext>
                </a:extLst>
              </a:tr>
            </a:tbl>
          </a:graphicData>
        </a:graphic>
      </p:graphicFrame>
      <p:sp>
        <p:nvSpPr>
          <p:cNvPr id="6" name="Flecha: hacia arriba 5">
            <a:extLst>
              <a:ext uri="{FF2B5EF4-FFF2-40B4-BE49-F238E27FC236}">
                <a16:creationId xmlns:a16="http://schemas.microsoft.com/office/drawing/2014/main" id="{029DDAD6-F9DD-40EB-8EB6-2145D28FD386}"/>
              </a:ext>
            </a:extLst>
          </p:cNvPr>
          <p:cNvSpPr/>
          <p:nvPr/>
        </p:nvSpPr>
        <p:spPr>
          <a:xfrm>
            <a:off x="6635473" y="1635876"/>
            <a:ext cx="77349" cy="139762"/>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Flecha: hacia abajo 6">
            <a:extLst>
              <a:ext uri="{FF2B5EF4-FFF2-40B4-BE49-F238E27FC236}">
                <a16:creationId xmlns:a16="http://schemas.microsoft.com/office/drawing/2014/main" id="{ADE182BE-D902-41F8-ABDD-61BD20E1224A}"/>
              </a:ext>
            </a:extLst>
          </p:cNvPr>
          <p:cNvSpPr/>
          <p:nvPr/>
        </p:nvSpPr>
        <p:spPr>
          <a:xfrm>
            <a:off x="6635473" y="2223074"/>
            <a:ext cx="77350" cy="1397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hacia abajo 7">
            <a:extLst>
              <a:ext uri="{FF2B5EF4-FFF2-40B4-BE49-F238E27FC236}">
                <a16:creationId xmlns:a16="http://schemas.microsoft.com/office/drawing/2014/main" id="{BE6127B0-2E85-465A-A057-E9A364998410}"/>
              </a:ext>
            </a:extLst>
          </p:cNvPr>
          <p:cNvSpPr/>
          <p:nvPr/>
        </p:nvSpPr>
        <p:spPr>
          <a:xfrm>
            <a:off x="6635472" y="3024563"/>
            <a:ext cx="77350" cy="1397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Flecha: hacia abajo 8">
            <a:extLst>
              <a:ext uri="{FF2B5EF4-FFF2-40B4-BE49-F238E27FC236}">
                <a16:creationId xmlns:a16="http://schemas.microsoft.com/office/drawing/2014/main" id="{111E4480-96A6-4E3C-9449-CC7902861362}"/>
              </a:ext>
            </a:extLst>
          </p:cNvPr>
          <p:cNvSpPr/>
          <p:nvPr/>
        </p:nvSpPr>
        <p:spPr>
          <a:xfrm>
            <a:off x="6635472" y="3815298"/>
            <a:ext cx="77350" cy="1397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Flecha: hacia abajo 9">
            <a:extLst>
              <a:ext uri="{FF2B5EF4-FFF2-40B4-BE49-F238E27FC236}">
                <a16:creationId xmlns:a16="http://schemas.microsoft.com/office/drawing/2014/main" id="{DCA05282-CA47-4A0A-BB70-8022CBCDC71D}"/>
              </a:ext>
            </a:extLst>
          </p:cNvPr>
          <p:cNvSpPr/>
          <p:nvPr/>
        </p:nvSpPr>
        <p:spPr>
          <a:xfrm>
            <a:off x="6635472" y="4012611"/>
            <a:ext cx="77350" cy="1397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hacia abajo 10">
            <a:extLst>
              <a:ext uri="{FF2B5EF4-FFF2-40B4-BE49-F238E27FC236}">
                <a16:creationId xmlns:a16="http://schemas.microsoft.com/office/drawing/2014/main" id="{C5801B08-B5D2-418B-86EC-89B27906FC61}"/>
              </a:ext>
            </a:extLst>
          </p:cNvPr>
          <p:cNvSpPr/>
          <p:nvPr/>
        </p:nvSpPr>
        <p:spPr>
          <a:xfrm>
            <a:off x="6635472" y="4219519"/>
            <a:ext cx="77350" cy="13976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92776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3">
            <a:extLst>
              <a:ext uri="{FF2B5EF4-FFF2-40B4-BE49-F238E27FC236}">
                <a16:creationId xmlns:a16="http://schemas.microsoft.com/office/drawing/2014/main" id="{82BFCBAD-30B7-1146-A60D-1C7489CCCE7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pic>
        <p:nvPicPr>
          <p:cNvPr id="23" name="Imagen 6">
            <a:extLst>
              <a:ext uri="{FF2B5EF4-FFF2-40B4-BE49-F238E27FC236}">
                <a16:creationId xmlns:a16="http://schemas.microsoft.com/office/drawing/2014/main" id="{D82E5F71-68F5-CB44-B2BF-8E72A018A94C}"/>
              </a:ext>
            </a:extLst>
          </p:cNvPr>
          <p:cNvPicPr>
            <a:picLocks noChangeAspect="1"/>
          </p:cNvPicPr>
          <p:nvPr/>
        </p:nvPicPr>
        <p:blipFill rotWithShape="1">
          <a:blip r:embed="rId2"/>
          <a:srcRect t="31666" b="25878"/>
          <a:stretch/>
        </p:blipFill>
        <p:spPr>
          <a:xfrm>
            <a:off x="0" y="3405808"/>
            <a:ext cx="9144000" cy="1546117"/>
          </a:xfrm>
          <a:prstGeom prst="rect">
            <a:avLst/>
          </a:prstGeom>
        </p:spPr>
      </p:pic>
      <p:sp>
        <p:nvSpPr>
          <p:cNvPr id="20" name="CuadroTexto 3">
            <a:extLst>
              <a:ext uri="{FF2B5EF4-FFF2-40B4-BE49-F238E27FC236}">
                <a16:creationId xmlns:a16="http://schemas.microsoft.com/office/drawing/2014/main" id="{E9A59799-B036-6C4D-8DE7-6A7C4370941B}"/>
              </a:ext>
            </a:extLst>
          </p:cNvPr>
          <p:cNvSpPr txBox="1"/>
          <p:nvPr/>
        </p:nvSpPr>
        <p:spPr>
          <a:xfrm>
            <a:off x="155472" y="3221142"/>
            <a:ext cx="7611301" cy="184666"/>
          </a:xfrm>
          <a:prstGeom prst="rect">
            <a:avLst/>
          </a:prstGeom>
          <a:noFill/>
        </p:spPr>
        <p:txBody>
          <a:bodyPr wrap="square" rtlCol="0">
            <a:spAutoFit/>
          </a:bodyPr>
          <a:lstStyle/>
          <a:p>
            <a:r>
              <a:rPr lang="es-MX" sz="600" dirty="0">
                <a:latin typeface="Montserrat" pitchFamily="2" charset="77"/>
              </a:rPr>
              <a:t>Fuente: 2019 Emerging Markets Biotechnology Competitiveness and Investment (BCI) Survey</a:t>
            </a:r>
          </a:p>
        </p:txBody>
      </p:sp>
      <p:sp>
        <p:nvSpPr>
          <p:cNvPr id="21" name="CuadroTexto 1">
            <a:extLst>
              <a:ext uri="{FF2B5EF4-FFF2-40B4-BE49-F238E27FC236}">
                <a16:creationId xmlns:a16="http://schemas.microsoft.com/office/drawing/2014/main" id="{9593C1EE-72D9-3943-8FBF-9A5194FD9AE0}"/>
              </a:ext>
            </a:extLst>
          </p:cNvPr>
          <p:cNvSpPr txBox="1"/>
          <p:nvPr/>
        </p:nvSpPr>
        <p:spPr>
          <a:xfrm>
            <a:off x="155472" y="1325454"/>
            <a:ext cx="3888000" cy="1731243"/>
          </a:xfrm>
          <a:prstGeom prst="rect">
            <a:avLst/>
          </a:prstGeom>
          <a:noFill/>
        </p:spPr>
        <p:txBody>
          <a:bodyPr wrap="square" rtlCol="0">
            <a:spAutoFit/>
          </a:bodyPr>
          <a:lstStyle/>
          <a:p>
            <a:r>
              <a:rPr lang="en-US" sz="900" b="1" dirty="0">
                <a:solidFill>
                  <a:srgbClr val="BC955C"/>
                </a:solidFill>
                <a:latin typeface="Montserrat" pitchFamily="2" charset="77"/>
              </a:rPr>
              <a:t>The survey also lists some factors that helps to the competitiveness of Mexico in the sector:</a:t>
            </a:r>
          </a:p>
          <a:p>
            <a:endParaRPr lang="en-US" sz="900" dirty="0">
              <a:latin typeface="Montserrat" pitchFamily="2" charset="77"/>
            </a:endParaRPr>
          </a:p>
          <a:p>
            <a:pPr marL="285750" indent="-285750">
              <a:spcAft>
                <a:spcPts val="300"/>
              </a:spcAft>
              <a:buFont typeface="Arial" panose="020B0604020202020204" pitchFamily="34" charset="0"/>
              <a:buChar char="•"/>
            </a:pPr>
            <a:r>
              <a:rPr lang="en-US" sz="800" dirty="0">
                <a:latin typeface="Montserrat" pitchFamily="2" charset="77"/>
              </a:rPr>
              <a:t>Stability in the conditions of clinical research.</a:t>
            </a:r>
          </a:p>
          <a:p>
            <a:pPr marL="285750" indent="-285750">
              <a:spcAft>
                <a:spcPts val="300"/>
              </a:spcAft>
              <a:buFont typeface="Arial" panose="020B0604020202020204" pitchFamily="34" charset="0"/>
              <a:buChar char="•"/>
            </a:pPr>
            <a:r>
              <a:rPr lang="en-US" sz="800" dirty="0">
                <a:latin typeface="Montserrat" pitchFamily="2" charset="77"/>
              </a:rPr>
              <a:t>The standards in tests and clinical procedures are satisfactory.</a:t>
            </a:r>
          </a:p>
          <a:p>
            <a:pPr marL="285750" indent="-285750">
              <a:spcAft>
                <a:spcPts val="300"/>
              </a:spcAft>
              <a:buFont typeface="Arial" panose="020B0604020202020204" pitchFamily="34" charset="0"/>
              <a:buChar char="•"/>
            </a:pPr>
            <a:r>
              <a:rPr lang="en-US" sz="800" dirty="0">
                <a:latin typeface="Montserrat" pitchFamily="2" charset="77"/>
              </a:rPr>
              <a:t>The initiatives to strengthen the regulatory framework in pharmaceutical surveillance have the potential to make the country more attractive to investments.</a:t>
            </a:r>
          </a:p>
          <a:p>
            <a:pPr marL="285750" indent="-285750">
              <a:spcAft>
                <a:spcPts val="300"/>
              </a:spcAft>
              <a:buFont typeface="Arial" panose="020B0604020202020204" pitchFamily="34" charset="0"/>
              <a:buChar char="•"/>
            </a:pPr>
            <a:r>
              <a:rPr lang="en-US" sz="800" dirty="0">
                <a:latin typeface="Montserrat" pitchFamily="2" charset="77"/>
              </a:rPr>
              <a:t>Chapter 20 of T-MEC introduced better rules for intellectual property protection, including a time frame for the protection of regulatory data of 5 years for new chemical entities and 10 years for biological.</a:t>
            </a:r>
          </a:p>
        </p:txBody>
      </p:sp>
      <p:sp>
        <p:nvSpPr>
          <p:cNvPr id="22" name="CuadroTexto 3">
            <a:extLst>
              <a:ext uri="{FF2B5EF4-FFF2-40B4-BE49-F238E27FC236}">
                <a16:creationId xmlns:a16="http://schemas.microsoft.com/office/drawing/2014/main" id="{2D248BAB-CB4C-674D-B5B2-EDE01089214D}"/>
              </a:ext>
            </a:extLst>
          </p:cNvPr>
          <p:cNvSpPr txBox="1"/>
          <p:nvPr/>
        </p:nvSpPr>
        <p:spPr>
          <a:xfrm>
            <a:off x="4906574" y="1325454"/>
            <a:ext cx="3888000" cy="1461939"/>
          </a:xfrm>
          <a:prstGeom prst="rect">
            <a:avLst/>
          </a:prstGeom>
          <a:noFill/>
        </p:spPr>
        <p:txBody>
          <a:bodyPr wrap="square" rtlCol="0">
            <a:spAutoFit/>
          </a:bodyPr>
          <a:lstStyle/>
          <a:p>
            <a:r>
              <a:rPr lang="en-US" sz="900" b="1" dirty="0">
                <a:solidFill>
                  <a:srgbClr val="BC955C"/>
                </a:solidFill>
                <a:latin typeface="Montserrat" pitchFamily="2" charset="77"/>
              </a:rPr>
              <a:t>Mexico has the needed elements to incentivize innovation in the biopharmaceutical sector:</a:t>
            </a:r>
          </a:p>
          <a:p>
            <a:endParaRPr lang="en-US" sz="900" dirty="0">
              <a:latin typeface="Montserrat" pitchFamily="2" charset="77"/>
            </a:endParaRPr>
          </a:p>
          <a:p>
            <a:pPr marL="285750" indent="-285750">
              <a:spcAft>
                <a:spcPts val="300"/>
              </a:spcAft>
              <a:buFont typeface="Arial" panose="020B0604020202020204" pitchFamily="34" charset="0"/>
              <a:buChar char="•"/>
            </a:pPr>
            <a:r>
              <a:rPr lang="en-US" sz="800" dirty="0">
                <a:latin typeface="Montserrat" pitchFamily="2" charset="77"/>
              </a:rPr>
              <a:t>Skilled labor force, population open to receive new treatments, strategic geographical location near the United States, and a foreign investment attraction network of agreements.</a:t>
            </a:r>
          </a:p>
          <a:p>
            <a:pPr marL="285750" indent="-285750">
              <a:spcAft>
                <a:spcPts val="300"/>
              </a:spcAft>
              <a:buFont typeface="Arial" panose="020B0604020202020204" pitchFamily="34" charset="0"/>
              <a:buChar char="•"/>
            </a:pPr>
            <a:r>
              <a:rPr lang="en-US" sz="800" dirty="0">
                <a:latin typeface="Montserrat" pitchFamily="2" charset="77"/>
              </a:rPr>
              <a:t>It also has developed a legal framework on intellectual property rights, a strong base on academic research and several regional innovation clusters.</a:t>
            </a:r>
          </a:p>
          <a:p>
            <a:endParaRPr lang="es-MX" sz="900" dirty="0">
              <a:latin typeface="Montserrat" pitchFamily="2" charset="77"/>
            </a:endParaRPr>
          </a:p>
        </p:txBody>
      </p:sp>
    </p:spTree>
    <p:extLst>
      <p:ext uri="{BB962C8B-B14F-4D97-AF65-F5344CB8AC3E}">
        <p14:creationId xmlns:p14="http://schemas.microsoft.com/office/powerpoint/2010/main" val="4158848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Research and Development (R&amp;D)</a:t>
            </a:r>
          </a:p>
        </p:txBody>
      </p:sp>
      <p:sp>
        <p:nvSpPr>
          <p:cNvPr id="8" name="CuadroTexto 4">
            <a:extLst>
              <a:ext uri="{FF2B5EF4-FFF2-40B4-BE49-F238E27FC236}">
                <a16:creationId xmlns:a16="http://schemas.microsoft.com/office/drawing/2014/main" id="{483A9FF2-4177-4D4F-ABE5-D25861D95034}"/>
              </a:ext>
            </a:extLst>
          </p:cNvPr>
          <p:cNvSpPr txBox="1"/>
          <p:nvPr/>
        </p:nvSpPr>
        <p:spPr>
          <a:xfrm>
            <a:off x="155472" y="1321369"/>
            <a:ext cx="4416528" cy="828688"/>
          </a:xfrm>
          <a:prstGeom prst="rect">
            <a:avLst/>
          </a:prstGeom>
          <a:noFill/>
        </p:spPr>
        <p:txBody>
          <a:bodyPr wrap="square" rtlCol="0">
            <a:spAutoFit/>
          </a:bodyPr>
          <a:lstStyle/>
          <a:p>
            <a:pPr marL="171450" indent="-171450">
              <a:lnSpc>
                <a:spcPct val="115000"/>
              </a:lnSpc>
              <a:spcAft>
                <a:spcPts val="300"/>
              </a:spcAft>
              <a:buFont typeface="Arial" panose="020B0604020202020204" pitchFamily="34" charset="0"/>
              <a:buChar char="•"/>
            </a:pPr>
            <a:r>
              <a:rPr lang="en-US" sz="800" dirty="0">
                <a:latin typeface="Montserrat"/>
                <a:ea typeface="Montserrat"/>
                <a:cs typeface="Montserrat"/>
                <a:sym typeface="Montserrat"/>
              </a:rPr>
              <a:t>In Mexico, most of the R&amp;D investment is funded by the government and it is estimated that only 10-15% of private companies conduct R&amp;D.</a:t>
            </a:r>
          </a:p>
          <a:p>
            <a:pPr marL="171450" indent="-171450">
              <a:lnSpc>
                <a:spcPct val="115000"/>
              </a:lnSpc>
              <a:spcAft>
                <a:spcPts val="300"/>
              </a:spcAft>
              <a:buFont typeface="Arial" panose="020B0604020202020204" pitchFamily="34" charset="0"/>
              <a:buChar char="•"/>
            </a:pPr>
            <a:r>
              <a:rPr lang="en-US" sz="800" dirty="0">
                <a:latin typeface="Montserrat"/>
                <a:ea typeface="Montserrat"/>
                <a:cs typeface="Montserrat"/>
                <a:sym typeface="Montserrat"/>
              </a:rPr>
              <a:t>Private investment in R&amp;D as a percentage of the gross domestic expenditure on R&amp;D (GERD) in Mexico is lower that other Latin American markets and falls short of the OECD average.</a:t>
            </a:r>
          </a:p>
        </p:txBody>
      </p:sp>
      <p:cxnSp>
        <p:nvCxnSpPr>
          <p:cNvPr id="17" name="Straight Connector 3">
            <a:extLst>
              <a:ext uri="{FF2B5EF4-FFF2-40B4-BE49-F238E27FC236}">
                <a16:creationId xmlns:a16="http://schemas.microsoft.com/office/drawing/2014/main" id="{A146B174-51EF-CC48-9161-F6EE10D94ED5}"/>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18" name="CuadroTexto 4">
            <a:extLst>
              <a:ext uri="{FF2B5EF4-FFF2-40B4-BE49-F238E27FC236}">
                <a16:creationId xmlns:a16="http://schemas.microsoft.com/office/drawing/2014/main" id="{3A3FA344-036A-5D4E-9813-3E539E1F5B26}"/>
              </a:ext>
            </a:extLst>
          </p:cNvPr>
          <p:cNvSpPr txBox="1"/>
          <p:nvPr/>
        </p:nvSpPr>
        <p:spPr>
          <a:xfrm>
            <a:off x="4539582" y="1321369"/>
            <a:ext cx="4416528" cy="867160"/>
          </a:xfrm>
          <a:prstGeom prst="rect">
            <a:avLst/>
          </a:prstGeom>
          <a:noFill/>
        </p:spPr>
        <p:txBody>
          <a:bodyPr wrap="square" rtlCol="0">
            <a:spAutoFit/>
          </a:bodyPr>
          <a:lstStyle/>
          <a:p>
            <a:pPr marL="171450" indent="-171450">
              <a:lnSpc>
                <a:spcPct val="115000"/>
              </a:lnSpc>
              <a:spcAft>
                <a:spcPts val="300"/>
              </a:spcAft>
              <a:buFont typeface="Arial" panose="020B0604020202020204" pitchFamily="34" charset="0"/>
              <a:buChar char="•"/>
            </a:pPr>
            <a:r>
              <a:rPr lang="en-US" sz="800" dirty="0">
                <a:latin typeface="Montserrat"/>
                <a:ea typeface="Montserrat"/>
                <a:cs typeface="Montserrat"/>
                <a:sym typeface="Montserrat"/>
              </a:rPr>
              <a:t>Private R&amp;D investment is focused predominantly on the motor vehicle, electrical equipment and pharmaceutical manufacturing industries.</a:t>
            </a:r>
          </a:p>
          <a:p>
            <a:pPr marL="171450" indent="-171450">
              <a:lnSpc>
                <a:spcPct val="115000"/>
              </a:lnSpc>
              <a:spcAft>
                <a:spcPts val="300"/>
              </a:spcAft>
              <a:buFont typeface="Arial" panose="020B0604020202020204" pitchFamily="34" charset="0"/>
              <a:buChar char="•"/>
            </a:pPr>
            <a:r>
              <a:rPr lang="en-US" sz="800" dirty="0">
                <a:latin typeface="Montserrat"/>
                <a:ea typeface="Montserrat"/>
                <a:cs typeface="Montserrat"/>
                <a:sym typeface="Montserrat"/>
              </a:rPr>
              <a:t>In 2016, 55% of the revenue of innovative companies derived from products with an innovative component (versus 47% in 2010-2011).</a:t>
            </a:r>
          </a:p>
          <a:p>
            <a:pPr marL="171450" indent="-171450">
              <a:lnSpc>
                <a:spcPct val="115000"/>
              </a:lnSpc>
              <a:spcAft>
                <a:spcPts val="300"/>
              </a:spcAft>
              <a:buFont typeface="Arial" panose="020B0604020202020204" pitchFamily="34" charset="0"/>
              <a:buChar char="•"/>
            </a:pPr>
            <a:endParaRPr lang="es-ES_tradnl" sz="800" dirty="0">
              <a:latin typeface="Montserrat"/>
              <a:ea typeface="Montserrat"/>
              <a:cs typeface="Montserrat"/>
              <a:sym typeface="Montserrat"/>
            </a:endParaRPr>
          </a:p>
        </p:txBody>
      </p:sp>
      <p:graphicFrame>
        <p:nvGraphicFramePr>
          <p:cNvPr id="19" name="Gráfico 5">
            <a:extLst>
              <a:ext uri="{FF2B5EF4-FFF2-40B4-BE49-F238E27FC236}">
                <a16:creationId xmlns:a16="http://schemas.microsoft.com/office/drawing/2014/main" id="{47FA290D-57EB-6E4E-A3B7-C1F436F77329}"/>
              </a:ext>
            </a:extLst>
          </p:cNvPr>
          <p:cNvGraphicFramePr/>
          <p:nvPr>
            <p:extLst>
              <p:ext uri="{D42A27DB-BD31-4B8C-83A1-F6EECF244321}">
                <p14:modId xmlns:p14="http://schemas.microsoft.com/office/powerpoint/2010/main" val="660028059"/>
              </p:ext>
            </p:extLst>
          </p:nvPr>
        </p:nvGraphicFramePr>
        <p:xfrm>
          <a:off x="1590050" y="2255159"/>
          <a:ext cx="5606153" cy="2391837"/>
        </p:xfrm>
        <a:graphic>
          <a:graphicData uri="http://schemas.openxmlformats.org/drawingml/2006/chart">
            <c:chart xmlns:c="http://schemas.openxmlformats.org/drawingml/2006/chart" xmlns:r="http://schemas.openxmlformats.org/officeDocument/2006/relationships" r:id="rId2"/>
          </a:graphicData>
        </a:graphic>
      </p:graphicFrame>
      <p:sp>
        <p:nvSpPr>
          <p:cNvPr id="20" name="CuadroTexto 3">
            <a:extLst>
              <a:ext uri="{FF2B5EF4-FFF2-40B4-BE49-F238E27FC236}">
                <a16:creationId xmlns:a16="http://schemas.microsoft.com/office/drawing/2014/main" id="{A84B83F6-4BAC-E042-AB43-DE6E404E197D}"/>
              </a:ext>
            </a:extLst>
          </p:cNvPr>
          <p:cNvSpPr txBox="1"/>
          <p:nvPr/>
        </p:nvSpPr>
        <p:spPr>
          <a:xfrm>
            <a:off x="155472" y="4752099"/>
            <a:ext cx="7611301" cy="184666"/>
          </a:xfrm>
          <a:prstGeom prst="rect">
            <a:avLst/>
          </a:prstGeom>
          <a:noFill/>
        </p:spPr>
        <p:txBody>
          <a:bodyPr wrap="square" rtlCol="0">
            <a:spAutoFit/>
          </a:bodyPr>
          <a:lstStyle/>
          <a:p>
            <a:r>
              <a:rPr lang="es-MX" sz="600" dirty="0">
                <a:latin typeface="Montserrat" pitchFamily="2" charset="77"/>
              </a:rPr>
              <a:t>Fuente: Charles </a:t>
            </a:r>
            <a:r>
              <a:rPr lang="es-MX" sz="600" dirty="0" err="1">
                <a:latin typeface="Montserrat" pitchFamily="2" charset="77"/>
              </a:rPr>
              <a:t>Rivers</a:t>
            </a:r>
            <a:r>
              <a:rPr lang="es-MX" sz="600" dirty="0">
                <a:latin typeface="Montserrat" pitchFamily="2" charset="77"/>
              </a:rPr>
              <a:t> </a:t>
            </a:r>
            <a:r>
              <a:rPr lang="es-MX" sz="600" dirty="0" err="1">
                <a:latin typeface="Montserrat" pitchFamily="2" charset="77"/>
              </a:rPr>
              <a:t>Associates</a:t>
            </a:r>
            <a:r>
              <a:rPr lang="es-MX" sz="600" dirty="0">
                <a:latin typeface="Montserrat" pitchFamily="2" charset="77"/>
              </a:rPr>
              <a:t>. </a:t>
            </a:r>
            <a:r>
              <a:rPr lang="es-MX" sz="600" dirty="0" err="1">
                <a:latin typeface="Montserrat" pitchFamily="2" charset="77"/>
              </a:rPr>
              <a:t>Value</a:t>
            </a:r>
            <a:r>
              <a:rPr lang="es-MX" sz="600" dirty="0">
                <a:latin typeface="Montserrat" pitchFamily="2" charset="77"/>
              </a:rPr>
              <a:t> </a:t>
            </a:r>
            <a:r>
              <a:rPr lang="es-MX" sz="600" dirty="0" err="1">
                <a:latin typeface="Montserrat" pitchFamily="2" charset="77"/>
              </a:rPr>
              <a:t>of</a:t>
            </a:r>
            <a:r>
              <a:rPr lang="es-MX" sz="600" dirty="0">
                <a:latin typeface="Montserrat" pitchFamily="2" charset="77"/>
              </a:rPr>
              <a:t> IP </a:t>
            </a:r>
            <a:r>
              <a:rPr lang="es-MX" sz="600" dirty="0" err="1">
                <a:latin typeface="Montserrat" pitchFamily="2" charset="77"/>
              </a:rPr>
              <a:t>for</a:t>
            </a:r>
            <a:r>
              <a:rPr lang="es-MX" sz="600" dirty="0">
                <a:latin typeface="Montserrat" pitchFamily="2" charset="77"/>
              </a:rPr>
              <a:t> </a:t>
            </a:r>
            <a:r>
              <a:rPr lang="es-MX" sz="600" dirty="0" err="1">
                <a:latin typeface="Montserrat" pitchFamily="2" charset="77"/>
              </a:rPr>
              <a:t>Health</a:t>
            </a:r>
            <a:r>
              <a:rPr lang="es-MX" sz="600" dirty="0">
                <a:latin typeface="Montserrat" pitchFamily="2" charset="77"/>
              </a:rPr>
              <a:t> and </a:t>
            </a:r>
            <a:r>
              <a:rPr lang="es-MX" sz="600" dirty="0" err="1">
                <a:latin typeface="Montserrat" pitchFamily="2" charset="77"/>
              </a:rPr>
              <a:t>Growth</a:t>
            </a:r>
            <a:r>
              <a:rPr lang="es-MX" sz="600" dirty="0">
                <a:latin typeface="Montserrat" pitchFamily="2" charset="77"/>
              </a:rPr>
              <a:t>. </a:t>
            </a:r>
            <a:r>
              <a:rPr lang="es-MX" sz="600" dirty="0" err="1">
                <a:latin typeface="Montserrat" pitchFamily="2" charset="77"/>
              </a:rPr>
              <a:t>The</a:t>
            </a:r>
            <a:r>
              <a:rPr lang="es-MX" sz="600" dirty="0">
                <a:latin typeface="Montserrat" pitchFamily="2" charset="77"/>
              </a:rPr>
              <a:t> </a:t>
            </a:r>
            <a:r>
              <a:rPr lang="es-MX" sz="600" dirty="0" err="1">
                <a:latin typeface="Montserrat" pitchFamily="2" charset="77"/>
              </a:rPr>
              <a:t>economic</a:t>
            </a:r>
            <a:r>
              <a:rPr lang="es-MX" sz="600" dirty="0">
                <a:latin typeface="Montserrat" pitchFamily="2" charset="77"/>
              </a:rPr>
              <a:t> </a:t>
            </a:r>
            <a:r>
              <a:rPr lang="es-MX" sz="600" dirty="0" err="1">
                <a:latin typeface="Montserrat" pitchFamily="2" charset="77"/>
              </a:rPr>
              <a:t>benefits</a:t>
            </a:r>
            <a:r>
              <a:rPr lang="es-MX" sz="600" dirty="0">
                <a:latin typeface="Montserrat" pitchFamily="2" charset="77"/>
              </a:rPr>
              <a:t> </a:t>
            </a:r>
            <a:r>
              <a:rPr lang="es-MX" sz="600" dirty="0" err="1">
                <a:latin typeface="Montserrat" pitchFamily="2" charset="77"/>
              </a:rPr>
              <a:t>of</a:t>
            </a:r>
            <a:r>
              <a:rPr lang="es-MX" sz="600" dirty="0">
                <a:latin typeface="Montserrat" pitchFamily="2" charset="77"/>
              </a:rPr>
              <a:t> </a:t>
            </a:r>
            <a:r>
              <a:rPr lang="es-MX" sz="600" dirty="0" err="1">
                <a:latin typeface="Montserrat" pitchFamily="2" charset="77"/>
              </a:rPr>
              <a:t>strengthening</a:t>
            </a:r>
            <a:r>
              <a:rPr lang="es-MX" sz="600" dirty="0">
                <a:latin typeface="Montserrat" pitchFamily="2" charset="77"/>
              </a:rPr>
              <a:t> </a:t>
            </a:r>
            <a:r>
              <a:rPr lang="es-MX" sz="600" dirty="0" err="1">
                <a:latin typeface="Montserrat" pitchFamily="2" charset="77"/>
              </a:rPr>
              <a:t>the</a:t>
            </a:r>
            <a:r>
              <a:rPr lang="es-MX" sz="600" dirty="0">
                <a:latin typeface="Montserrat" pitchFamily="2" charset="77"/>
              </a:rPr>
              <a:t> </a:t>
            </a:r>
            <a:r>
              <a:rPr lang="es-MX" sz="600" dirty="0" err="1">
                <a:latin typeface="Montserrat" pitchFamily="2" charset="77"/>
              </a:rPr>
              <a:t>environment</a:t>
            </a:r>
            <a:r>
              <a:rPr lang="es-MX" sz="600" dirty="0">
                <a:latin typeface="Montserrat" pitchFamily="2" charset="77"/>
              </a:rPr>
              <a:t> </a:t>
            </a:r>
            <a:r>
              <a:rPr lang="es-MX" sz="600" dirty="0" err="1">
                <a:latin typeface="Montserrat" pitchFamily="2" charset="77"/>
              </a:rPr>
              <a:t>for</a:t>
            </a:r>
            <a:r>
              <a:rPr lang="es-MX" sz="600" dirty="0">
                <a:latin typeface="Montserrat" pitchFamily="2" charset="77"/>
              </a:rPr>
              <a:t> </a:t>
            </a:r>
            <a:r>
              <a:rPr lang="es-MX" sz="600" dirty="0" err="1">
                <a:latin typeface="Montserrat" pitchFamily="2" charset="77"/>
              </a:rPr>
              <a:t>innovation</a:t>
            </a:r>
            <a:r>
              <a:rPr lang="es-MX" sz="600" dirty="0">
                <a:latin typeface="Montserrat" pitchFamily="2" charset="77"/>
              </a:rPr>
              <a:t> in </a:t>
            </a:r>
            <a:r>
              <a:rPr lang="es-MX" sz="600" dirty="0" err="1">
                <a:latin typeface="Montserrat" pitchFamily="2" charset="77"/>
              </a:rPr>
              <a:t>Mexico</a:t>
            </a:r>
            <a:r>
              <a:rPr lang="es-MX" sz="600" dirty="0">
                <a:latin typeface="Montserrat" pitchFamily="2" charset="77"/>
              </a:rPr>
              <a:t>. August 2020. </a:t>
            </a:r>
          </a:p>
        </p:txBody>
      </p:sp>
    </p:spTree>
    <p:extLst>
      <p:ext uri="{BB962C8B-B14F-4D97-AF65-F5344CB8AC3E}">
        <p14:creationId xmlns:p14="http://schemas.microsoft.com/office/powerpoint/2010/main" val="202187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1">
            <a:extLst>
              <a:ext uri="{FF2B5EF4-FFF2-40B4-BE49-F238E27FC236}">
                <a16:creationId xmlns:a16="http://schemas.microsoft.com/office/drawing/2014/main" id="{7F1D61EE-E10A-F445-A4DB-D6975DEAAA4E}"/>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Main biotech clusters in Mexico</a:t>
            </a:r>
          </a:p>
        </p:txBody>
      </p:sp>
      <p:sp>
        <p:nvSpPr>
          <p:cNvPr id="6" name="CuadroTexto 4">
            <a:extLst>
              <a:ext uri="{FF2B5EF4-FFF2-40B4-BE49-F238E27FC236}">
                <a16:creationId xmlns:a16="http://schemas.microsoft.com/office/drawing/2014/main" id="{E21E9E61-9248-094F-9169-9FD8F72ECC79}"/>
              </a:ext>
            </a:extLst>
          </p:cNvPr>
          <p:cNvSpPr txBox="1"/>
          <p:nvPr/>
        </p:nvSpPr>
        <p:spPr>
          <a:xfrm>
            <a:off x="155472" y="1321369"/>
            <a:ext cx="5582387" cy="877420"/>
          </a:xfrm>
          <a:prstGeom prst="rect">
            <a:avLst/>
          </a:prstGeom>
          <a:noFill/>
        </p:spPr>
        <p:txBody>
          <a:bodyPr wrap="square" rtlCol="0">
            <a:spAutoFit/>
          </a:bodyPr>
          <a:lstStyle/>
          <a:p>
            <a:pPr>
              <a:lnSpc>
                <a:spcPct val="115000"/>
              </a:lnSpc>
            </a:pPr>
            <a:r>
              <a:rPr lang="en-US" sz="900" dirty="0">
                <a:latin typeface="Montserrat"/>
                <a:ea typeface="Montserrat"/>
                <a:cs typeface="Montserrat"/>
                <a:sym typeface="Montserrat"/>
              </a:rPr>
              <a:t>Each region promote clinical investigation clusters along with other clusters driven by foreign investment oriented, specifically, in the pharmaceutical manufacture. Baja California has developed industrial and academic potential in biotech. The city of Ensenada has  R&amp;D centers focused on areas such as marine and biotechnological science, optics, applied physics and agricultural biotech.</a:t>
            </a:r>
          </a:p>
        </p:txBody>
      </p:sp>
      <p:cxnSp>
        <p:nvCxnSpPr>
          <p:cNvPr id="24" name="Straight Connector 3">
            <a:extLst>
              <a:ext uri="{FF2B5EF4-FFF2-40B4-BE49-F238E27FC236}">
                <a16:creationId xmlns:a16="http://schemas.microsoft.com/office/drawing/2014/main" id="{6BCC25A1-9786-464A-9938-48B62E23011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9" name="CuadroTexto 2">
            <a:extLst>
              <a:ext uri="{FF2B5EF4-FFF2-40B4-BE49-F238E27FC236}">
                <a16:creationId xmlns:a16="http://schemas.microsoft.com/office/drawing/2014/main" id="{D8E79F96-E371-9841-A51A-B8CA5FBACA42}"/>
              </a:ext>
            </a:extLst>
          </p:cNvPr>
          <p:cNvSpPr txBox="1"/>
          <p:nvPr/>
        </p:nvSpPr>
        <p:spPr>
          <a:xfrm>
            <a:off x="155472" y="4740602"/>
            <a:ext cx="6809208" cy="185435"/>
          </a:xfrm>
          <a:prstGeom prst="rect">
            <a:avLst/>
          </a:prstGeom>
          <a:noFill/>
        </p:spPr>
        <p:txBody>
          <a:bodyPr wrap="square">
            <a:spAutoFit/>
          </a:bodyPr>
          <a:lstStyle/>
          <a:p>
            <a:pPr algn="just">
              <a:lnSpc>
                <a:spcPct val="107000"/>
              </a:lnSpc>
              <a:spcAft>
                <a:spcPts val="800"/>
              </a:spcAft>
            </a:pPr>
            <a:r>
              <a:rPr lang="es-MX" sz="600" dirty="0">
                <a:latin typeface="Montserrat" pitchFamily="2" charset="77"/>
                <a:ea typeface="Calibri" panose="020F0502020204030204" pitchFamily="34" charset="0"/>
                <a:cs typeface="Times New Roman" panose="02020603050405020304" pitchFamily="18" charset="0"/>
              </a:rPr>
              <a:t>Fuente: Charles Rivers Associates. Value of IP for Health and Growth. The economic benefits of strengthening the environment for innovation in Mexico. August 2020. </a:t>
            </a:r>
          </a:p>
        </p:txBody>
      </p:sp>
      <p:grpSp>
        <p:nvGrpSpPr>
          <p:cNvPr id="132" name="Group 131">
            <a:extLst>
              <a:ext uri="{FF2B5EF4-FFF2-40B4-BE49-F238E27FC236}">
                <a16:creationId xmlns:a16="http://schemas.microsoft.com/office/drawing/2014/main" id="{4A7AE81B-AFE4-EE44-AD00-F29B6EC1FC50}"/>
              </a:ext>
            </a:extLst>
          </p:cNvPr>
          <p:cNvGrpSpPr/>
          <p:nvPr/>
        </p:nvGrpSpPr>
        <p:grpSpPr>
          <a:xfrm>
            <a:off x="272460" y="2343347"/>
            <a:ext cx="4367535" cy="2259134"/>
            <a:chOff x="165467" y="2343347"/>
            <a:chExt cx="4367535" cy="2259134"/>
          </a:xfrm>
        </p:grpSpPr>
        <p:grpSp>
          <p:nvGrpSpPr>
            <p:cNvPr id="32" name="Group 31">
              <a:extLst>
                <a:ext uri="{FF2B5EF4-FFF2-40B4-BE49-F238E27FC236}">
                  <a16:creationId xmlns:a16="http://schemas.microsoft.com/office/drawing/2014/main" id="{2F298D1C-6699-504C-9033-1CE76A08E384}"/>
                </a:ext>
              </a:extLst>
            </p:cNvPr>
            <p:cNvGrpSpPr/>
            <p:nvPr/>
          </p:nvGrpSpPr>
          <p:grpSpPr>
            <a:xfrm>
              <a:off x="1203960" y="2343347"/>
              <a:ext cx="3329042" cy="2259134"/>
              <a:chOff x="3578405" y="1860931"/>
              <a:chExt cx="5210175" cy="3535697"/>
            </a:xfrm>
            <a:solidFill>
              <a:srgbClr val="CBD8D3"/>
            </a:solidFill>
          </p:grpSpPr>
          <p:sp>
            <p:nvSpPr>
              <p:cNvPr id="33" name="Freeform 39">
                <a:extLst>
                  <a:ext uri="{FF2B5EF4-FFF2-40B4-BE49-F238E27FC236}">
                    <a16:creationId xmlns:a16="http://schemas.microsoft.com/office/drawing/2014/main" id="{9F279792-B1AE-5B4C-88C3-9E19A751B75C}"/>
                  </a:ext>
                </a:extLst>
              </p:cNvPr>
              <p:cNvSpPr>
                <a:spLocks/>
              </p:cNvSpPr>
              <p:nvPr/>
            </p:nvSpPr>
            <p:spPr bwMode="auto">
              <a:xfrm>
                <a:off x="6506145" y="4573915"/>
                <a:ext cx="156658" cy="134871"/>
              </a:xfrm>
              <a:custGeom>
                <a:avLst/>
                <a:gdLst/>
                <a:ahLst/>
                <a:cxnLst>
                  <a:cxn ang="0">
                    <a:pos x="52" y="51"/>
                  </a:cxn>
                  <a:cxn ang="0">
                    <a:pos x="60" y="53"/>
                  </a:cxn>
                  <a:cxn ang="0">
                    <a:pos x="63" y="50"/>
                  </a:cxn>
                  <a:cxn ang="0">
                    <a:pos x="61" y="43"/>
                  </a:cxn>
                  <a:cxn ang="0">
                    <a:pos x="58" y="37"/>
                  </a:cxn>
                  <a:cxn ang="0">
                    <a:pos x="60" y="33"/>
                  </a:cxn>
                  <a:cxn ang="0">
                    <a:pos x="62" y="31"/>
                  </a:cxn>
                  <a:cxn ang="0">
                    <a:pos x="61" y="25"/>
                  </a:cxn>
                  <a:cxn ang="0">
                    <a:pos x="62" y="19"/>
                  </a:cxn>
                  <a:cxn ang="0">
                    <a:pos x="64" y="14"/>
                  </a:cxn>
                  <a:cxn ang="0">
                    <a:pos x="64" y="10"/>
                  </a:cxn>
                  <a:cxn ang="0">
                    <a:pos x="62" y="10"/>
                  </a:cxn>
                  <a:cxn ang="0">
                    <a:pos x="58" y="11"/>
                  </a:cxn>
                  <a:cxn ang="0">
                    <a:pos x="54" y="12"/>
                  </a:cxn>
                  <a:cxn ang="0">
                    <a:pos x="51" y="7"/>
                  </a:cxn>
                  <a:cxn ang="0">
                    <a:pos x="47" y="3"/>
                  </a:cxn>
                  <a:cxn ang="0">
                    <a:pos x="43" y="2"/>
                  </a:cxn>
                  <a:cxn ang="0">
                    <a:pos x="40" y="3"/>
                  </a:cxn>
                  <a:cxn ang="0">
                    <a:pos x="35" y="3"/>
                  </a:cxn>
                  <a:cxn ang="0">
                    <a:pos x="27" y="1"/>
                  </a:cxn>
                  <a:cxn ang="0">
                    <a:pos x="22" y="0"/>
                  </a:cxn>
                  <a:cxn ang="0">
                    <a:pos x="19" y="2"/>
                  </a:cxn>
                  <a:cxn ang="0">
                    <a:pos x="15" y="8"/>
                  </a:cxn>
                  <a:cxn ang="0">
                    <a:pos x="14" y="14"/>
                  </a:cxn>
                  <a:cxn ang="0">
                    <a:pos x="10" y="19"/>
                  </a:cxn>
                  <a:cxn ang="0">
                    <a:pos x="5" y="24"/>
                  </a:cxn>
                  <a:cxn ang="0">
                    <a:pos x="2" y="33"/>
                  </a:cxn>
                  <a:cxn ang="0">
                    <a:pos x="0" y="39"/>
                  </a:cxn>
                  <a:cxn ang="0">
                    <a:pos x="3" y="42"/>
                  </a:cxn>
                  <a:cxn ang="0">
                    <a:pos x="10" y="48"/>
                  </a:cxn>
                  <a:cxn ang="0">
                    <a:pos x="16" y="52"/>
                  </a:cxn>
                  <a:cxn ang="0">
                    <a:pos x="21" y="48"/>
                  </a:cxn>
                  <a:cxn ang="0">
                    <a:pos x="26" y="43"/>
                  </a:cxn>
                  <a:cxn ang="0">
                    <a:pos x="29" y="48"/>
                  </a:cxn>
                  <a:cxn ang="0">
                    <a:pos x="33" y="54"/>
                  </a:cxn>
                  <a:cxn ang="0">
                    <a:pos x="36" y="55"/>
                  </a:cxn>
                  <a:cxn ang="0">
                    <a:pos x="42" y="52"/>
                  </a:cxn>
                  <a:cxn ang="0">
                    <a:pos x="52" y="51"/>
                  </a:cxn>
                </a:cxnLst>
                <a:rect l="0" t="0" r="r" b="b"/>
                <a:pathLst>
                  <a:path w="64" h="55">
                    <a:moveTo>
                      <a:pt x="52" y="51"/>
                    </a:moveTo>
                    <a:cubicBezTo>
                      <a:pt x="55" y="51"/>
                      <a:pt x="59" y="52"/>
                      <a:pt x="60" y="53"/>
                    </a:cubicBezTo>
                    <a:cubicBezTo>
                      <a:pt x="62" y="54"/>
                      <a:pt x="63" y="52"/>
                      <a:pt x="63" y="50"/>
                    </a:cubicBezTo>
                    <a:cubicBezTo>
                      <a:pt x="63" y="47"/>
                      <a:pt x="62" y="44"/>
                      <a:pt x="61" y="43"/>
                    </a:cubicBezTo>
                    <a:cubicBezTo>
                      <a:pt x="60" y="41"/>
                      <a:pt x="59" y="39"/>
                      <a:pt x="58" y="37"/>
                    </a:cubicBezTo>
                    <a:cubicBezTo>
                      <a:pt x="58" y="35"/>
                      <a:pt x="59" y="34"/>
                      <a:pt x="60" y="33"/>
                    </a:cubicBezTo>
                    <a:cubicBezTo>
                      <a:pt x="62" y="32"/>
                      <a:pt x="63" y="31"/>
                      <a:pt x="62" y="31"/>
                    </a:cubicBezTo>
                    <a:cubicBezTo>
                      <a:pt x="62" y="30"/>
                      <a:pt x="61" y="28"/>
                      <a:pt x="61" y="25"/>
                    </a:cubicBezTo>
                    <a:cubicBezTo>
                      <a:pt x="61" y="23"/>
                      <a:pt x="61" y="20"/>
                      <a:pt x="62" y="19"/>
                    </a:cubicBezTo>
                    <a:cubicBezTo>
                      <a:pt x="63" y="18"/>
                      <a:pt x="64" y="16"/>
                      <a:pt x="64" y="14"/>
                    </a:cubicBezTo>
                    <a:cubicBezTo>
                      <a:pt x="64" y="12"/>
                      <a:pt x="64" y="10"/>
                      <a:pt x="64" y="10"/>
                    </a:cubicBezTo>
                    <a:cubicBezTo>
                      <a:pt x="64" y="10"/>
                      <a:pt x="63" y="10"/>
                      <a:pt x="62" y="10"/>
                    </a:cubicBezTo>
                    <a:cubicBezTo>
                      <a:pt x="61" y="9"/>
                      <a:pt x="59" y="10"/>
                      <a:pt x="58" y="11"/>
                    </a:cubicBezTo>
                    <a:cubicBezTo>
                      <a:pt x="57" y="12"/>
                      <a:pt x="55" y="13"/>
                      <a:pt x="54" y="12"/>
                    </a:cubicBezTo>
                    <a:cubicBezTo>
                      <a:pt x="53" y="11"/>
                      <a:pt x="52" y="9"/>
                      <a:pt x="51" y="7"/>
                    </a:cubicBezTo>
                    <a:cubicBezTo>
                      <a:pt x="51" y="6"/>
                      <a:pt x="49" y="4"/>
                      <a:pt x="47" y="3"/>
                    </a:cubicBezTo>
                    <a:cubicBezTo>
                      <a:pt x="45" y="3"/>
                      <a:pt x="43" y="2"/>
                      <a:pt x="43" y="2"/>
                    </a:cubicBezTo>
                    <a:cubicBezTo>
                      <a:pt x="43" y="2"/>
                      <a:pt x="42" y="2"/>
                      <a:pt x="40" y="3"/>
                    </a:cubicBezTo>
                    <a:cubicBezTo>
                      <a:pt x="38" y="4"/>
                      <a:pt x="36" y="4"/>
                      <a:pt x="35" y="3"/>
                    </a:cubicBezTo>
                    <a:cubicBezTo>
                      <a:pt x="33" y="3"/>
                      <a:pt x="30" y="2"/>
                      <a:pt x="27" y="1"/>
                    </a:cubicBezTo>
                    <a:cubicBezTo>
                      <a:pt x="25" y="1"/>
                      <a:pt x="22" y="0"/>
                      <a:pt x="22" y="0"/>
                    </a:cubicBezTo>
                    <a:cubicBezTo>
                      <a:pt x="22" y="0"/>
                      <a:pt x="21" y="1"/>
                      <a:pt x="19" y="2"/>
                    </a:cubicBezTo>
                    <a:cubicBezTo>
                      <a:pt x="17" y="4"/>
                      <a:pt x="15" y="6"/>
                      <a:pt x="15" y="8"/>
                    </a:cubicBezTo>
                    <a:cubicBezTo>
                      <a:pt x="15" y="10"/>
                      <a:pt x="15" y="13"/>
                      <a:pt x="14" y="14"/>
                    </a:cubicBezTo>
                    <a:cubicBezTo>
                      <a:pt x="14" y="15"/>
                      <a:pt x="12" y="18"/>
                      <a:pt x="10" y="19"/>
                    </a:cubicBezTo>
                    <a:cubicBezTo>
                      <a:pt x="9" y="20"/>
                      <a:pt x="6" y="23"/>
                      <a:pt x="5" y="24"/>
                    </a:cubicBezTo>
                    <a:cubicBezTo>
                      <a:pt x="4" y="25"/>
                      <a:pt x="3" y="29"/>
                      <a:pt x="2" y="33"/>
                    </a:cubicBezTo>
                    <a:cubicBezTo>
                      <a:pt x="1" y="36"/>
                      <a:pt x="0" y="39"/>
                      <a:pt x="0" y="39"/>
                    </a:cubicBezTo>
                    <a:cubicBezTo>
                      <a:pt x="0" y="39"/>
                      <a:pt x="2" y="40"/>
                      <a:pt x="3" y="42"/>
                    </a:cubicBezTo>
                    <a:cubicBezTo>
                      <a:pt x="5" y="43"/>
                      <a:pt x="8" y="46"/>
                      <a:pt x="10" y="48"/>
                    </a:cubicBezTo>
                    <a:cubicBezTo>
                      <a:pt x="12" y="50"/>
                      <a:pt x="15" y="52"/>
                      <a:pt x="16" y="52"/>
                    </a:cubicBezTo>
                    <a:cubicBezTo>
                      <a:pt x="18" y="52"/>
                      <a:pt x="20" y="50"/>
                      <a:pt x="21" y="48"/>
                    </a:cubicBezTo>
                    <a:cubicBezTo>
                      <a:pt x="23" y="45"/>
                      <a:pt x="25" y="43"/>
                      <a:pt x="26" y="43"/>
                    </a:cubicBezTo>
                    <a:cubicBezTo>
                      <a:pt x="27" y="44"/>
                      <a:pt x="29" y="46"/>
                      <a:pt x="29" y="48"/>
                    </a:cubicBezTo>
                    <a:cubicBezTo>
                      <a:pt x="30" y="50"/>
                      <a:pt x="32" y="53"/>
                      <a:pt x="33" y="54"/>
                    </a:cubicBezTo>
                    <a:cubicBezTo>
                      <a:pt x="35" y="55"/>
                      <a:pt x="36" y="55"/>
                      <a:pt x="36" y="55"/>
                    </a:cubicBezTo>
                    <a:cubicBezTo>
                      <a:pt x="36" y="55"/>
                      <a:pt x="39" y="54"/>
                      <a:pt x="42" y="52"/>
                    </a:cubicBezTo>
                    <a:cubicBezTo>
                      <a:pt x="45" y="51"/>
                      <a:pt x="49" y="50"/>
                      <a:pt x="52" y="51"/>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4" name="Freeform 38">
                <a:extLst>
                  <a:ext uri="{FF2B5EF4-FFF2-40B4-BE49-F238E27FC236}">
                    <a16:creationId xmlns:a16="http://schemas.microsoft.com/office/drawing/2014/main" id="{C0006143-D0AF-1D41-BB30-59E57CB91247}"/>
                  </a:ext>
                </a:extLst>
              </p:cNvPr>
              <p:cNvSpPr>
                <a:spLocks/>
              </p:cNvSpPr>
              <p:nvPr/>
            </p:nvSpPr>
            <p:spPr bwMode="auto">
              <a:xfrm>
                <a:off x="6594331" y="4245037"/>
                <a:ext cx="449225" cy="555047"/>
              </a:xfrm>
              <a:custGeom>
                <a:avLst/>
                <a:gdLst/>
                <a:ahLst/>
                <a:cxnLst>
                  <a:cxn ang="0">
                    <a:pos x="154" y="178"/>
                  </a:cxn>
                  <a:cxn ang="0">
                    <a:pos x="142" y="169"/>
                  </a:cxn>
                  <a:cxn ang="0">
                    <a:pos x="128" y="157"/>
                  </a:cxn>
                  <a:cxn ang="0">
                    <a:pos x="132" y="136"/>
                  </a:cxn>
                  <a:cxn ang="0">
                    <a:pos x="148" y="123"/>
                  </a:cxn>
                  <a:cxn ang="0">
                    <a:pos x="132" y="112"/>
                  </a:cxn>
                  <a:cxn ang="0">
                    <a:pos x="125" y="104"/>
                  </a:cxn>
                  <a:cxn ang="0">
                    <a:pos x="126" y="85"/>
                  </a:cxn>
                  <a:cxn ang="0">
                    <a:pos x="130" y="66"/>
                  </a:cxn>
                  <a:cxn ang="0">
                    <a:pos x="134" y="49"/>
                  </a:cxn>
                  <a:cxn ang="0">
                    <a:pos x="112" y="48"/>
                  </a:cxn>
                  <a:cxn ang="0">
                    <a:pos x="92" y="36"/>
                  </a:cxn>
                  <a:cxn ang="0">
                    <a:pos x="104" y="25"/>
                  </a:cxn>
                  <a:cxn ang="0">
                    <a:pos x="96" y="14"/>
                  </a:cxn>
                  <a:cxn ang="0">
                    <a:pos x="90" y="0"/>
                  </a:cxn>
                  <a:cxn ang="0">
                    <a:pos x="78" y="11"/>
                  </a:cxn>
                  <a:cxn ang="0">
                    <a:pos x="72" y="28"/>
                  </a:cxn>
                  <a:cxn ang="0">
                    <a:pos x="56" y="46"/>
                  </a:cxn>
                  <a:cxn ang="0">
                    <a:pos x="66" y="58"/>
                  </a:cxn>
                  <a:cxn ang="0">
                    <a:pos x="57" y="87"/>
                  </a:cxn>
                  <a:cxn ang="0">
                    <a:pos x="73" y="88"/>
                  </a:cxn>
                  <a:cxn ang="0">
                    <a:pos x="91" y="104"/>
                  </a:cxn>
                  <a:cxn ang="0">
                    <a:pos x="95" y="119"/>
                  </a:cxn>
                  <a:cxn ang="0">
                    <a:pos x="74" y="128"/>
                  </a:cxn>
                  <a:cxn ang="0">
                    <a:pos x="44" y="119"/>
                  </a:cxn>
                  <a:cxn ang="0">
                    <a:pos x="27" y="115"/>
                  </a:cxn>
                  <a:cxn ang="0">
                    <a:pos x="28" y="144"/>
                  </a:cxn>
                  <a:cxn ang="0">
                    <a:pos x="25" y="159"/>
                  </a:cxn>
                  <a:cxn ang="0">
                    <a:pos x="22" y="171"/>
                  </a:cxn>
                  <a:cxn ang="0">
                    <a:pos x="24" y="187"/>
                  </a:cxn>
                  <a:cxn ang="0">
                    <a:pos x="0" y="189"/>
                  </a:cxn>
                  <a:cxn ang="0">
                    <a:pos x="6" y="206"/>
                  </a:cxn>
                  <a:cxn ang="0">
                    <a:pos x="37" y="225"/>
                  </a:cxn>
                  <a:cxn ang="0">
                    <a:pos x="67" y="221"/>
                  </a:cxn>
                  <a:cxn ang="0">
                    <a:pos x="87" y="222"/>
                  </a:cxn>
                  <a:cxn ang="0">
                    <a:pos x="97" y="213"/>
                  </a:cxn>
                  <a:cxn ang="0">
                    <a:pos x="106" y="192"/>
                  </a:cxn>
                  <a:cxn ang="0">
                    <a:pos x="109" y="208"/>
                  </a:cxn>
                  <a:cxn ang="0">
                    <a:pos x="123" y="218"/>
                  </a:cxn>
                  <a:cxn ang="0">
                    <a:pos x="144" y="206"/>
                  </a:cxn>
                  <a:cxn ang="0">
                    <a:pos x="167" y="197"/>
                  </a:cxn>
                  <a:cxn ang="0">
                    <a:pos x="183" y="174"/>
                  </a:cxn>
                </a:cxnLst>
                <a:rect l="0" t="0" r="r" b="b"/>
                <a:pathLst>
                  <a:path w="183" h="226">
                    <a:moveTo>
                      <a:pt x="174" y="171"/>
                    </a:moveTo>
                    <a:cubicBezTo>
                      <a:pt x="172" y="173"/>
                      <a:pt x="168" y="175"/>
                      <a:pt x="165" y="175"/>
                    </a:cubicBezTo>
                    <a:cubicBezTo>
                      <a:pt x="162" y="175"/>
                      <a:pt x="157" y="177"/>
                      <a:pt x="154" y="178"/>
                    </a:cubicBezTo>
                    <a:cubicBezTo>
                      <a:pt x="151" y="180"/>
                      <a:pt x="148" y="180"/>
                      <a:pt x="148" y="179"/>
                    </a:cubicBezTo>
                    <a:cubicBezTo>
                      <a:pt x="147" y="178"/>
                      <a:pt x="146" y="176"/>
                      <a:pt x="146" y="174"/>
                    </a:cubicBezTo>
                    <a:cubicBezTo>
                      <a:pt x="146" y="172"/>
                      <a:pt x="144" y="169"/>
                      <a:pt x="142" y="169"/>
                    </a:cubicBezTo>
                    <a:cubicBezTo>
                      <a:pt x="141" y="168"/>
                      <a:pt x="137" y="167"/>
                      <a:pt x="135" y="167"/>
                    </a:cubicBezTo>
                    <a:cubicBezTo>
                      <a:pt x="132" y="167"/>
                      <a:pt x="130" y="166"/>
                      <a:pt x="129" y="164"/>
                    </a:cubicBezTo>
                    <a:cubicBezTo>
                      <a:pt x="128" y="162"/>
                      <a:pt x="128" y="159"/>
                      <a:pt x="128" y="157"/>
                    </a:cubicBezTo>
                    <a:cubicBezTo>
                      <a:pt x="128" y="155"/>
                      <a:pt x="130" y="152"/>
                      <a:pt x="132" y="151"/>
                    </a:cubicBezTo>
                    <a:cubicBezTo>
                      <a:pt x="134" y="150"/>
                      <a:pt x="134" y="147"/>
                      <a:pt x="134" y="145"/>
                    </a:cubicBezTo>
                    <a:cubicBezTo>
                      <a:pt x="133" y="142"/>
                      <a:pt x="132" y="138"/>
                      <a:pt x="132" y="136"/>
                    </a:cubicBezTo>
                    <a:cubicBezTo>
                      <a:pt x="132" y="133"/>
                      <a:pt x="134" y="130"/>
                      <a:pt x="135" y="128"/>
                    </a:cubicBezTo>
                    <a:cubicBezTo>
                      <a:pt x="137" y="127"/>
                      <a:pt x="140" y="126"/>
                      <a:pt x="142" y="126"/>
                    </a:cubicBezTo>
                    <a:cubicBezTo>
                      <a:pt x="144" y="125"/>
                      <a:pt x="147" y="124"/>
                      <a:pt x="148" y="123"/>
                    </a:cubicBezTo>
                    <a:cubicBezTo>
                      <a:pt x="150" y="121"/>
                      <a:pt x="150" y="119"/>
                      <a:pt x="149" y="119"/>
                    </a:cubicBezTo>
                    <a:cubicBezTo>
                      <a:pt x="147" y="118"/>
                      <a:pt x="144" y="116"/>
                      <a:pt x="140" y="115"/>
                    </a:cubicBezTo>
                    <a:cubicBezTo>
                      <a:pt x="137" y="114"/>
                      <a:pt x="133" y="113"/>
                      <a:pt x="132" y="112"/>
                    </a:cubicBezTo>
                    <a:cubicBezTo>
                      <a:pt x="130" y="111"/>
                      <a:pt x="127" y="109"/>
                      <a:pt x="125" y="108"/>
                    </a:cubicBezTo>
                    <a:cubicBezTo>
                      <a:pt x="123" y="107"/>
                      <a:pt x="122" y="106"/>
                      <a:pt x="122" y="106"/>
                    </a:cubicBezTo>
                    <a:cubicBezTo>
                      <a:pt x="122" y="106"/>
                      <a:pt x="123" y="105"/>
                      <a:pt x="125" y="104"/>
                    </a:cubicBezTo>
                    <a:cubicBezTo>
                      <a:pt x="127" y="103"/>
                      <a:pt x="127" y="101"/>
                      <a:pt x="124" y="98"/>
                    </a:cubicBezTo>
                    <a:cubicBezTo>
                      <a:pt x="122" y="95"/>
                      <a:pt x="121" y="92"/>
                      <a:pt x="122" y="90"/>
                    </a:cubicBezTo>
                    <a:cubicBezTo>
                      <a:pt x="122" y="88"/>
                      <a:pt x="124" y="85"/>
                      <a:pt x="126" y="85"/>
                    </a:cubicBezTo>
                    <a:cubicBezTo>
                      <a:pt x="127" y="84"/>
                      <a:pt x="128" y="82"/>
                      <a:pt x="128" y="80"/>
                    </a:cubicBezTo>
                    <a:cubicBezTo>
                      <a:pt x="128" y="78"/>
                      <a:pt x="128" y="74"/>
                      <a:pt x="127" y="73"/>
                    </a:cubicBezTo>
                    <a:cubicBezTo>
                      <a:pt x="127" y="71"/>
                      <a:pt x="128" y="68"/>
                      <a:pt x="130" y="66"/>
                    </a:cubicBezTo>
                    <a:cubicBezTo>
                      <a:pt x="132" y="64"/>
                      <a:pt x="134" y="61"/>
                      <a:pt x="135" y="59"/>
                    </a:cubicBezTo>
                    <a:cubicBezTo>
                      <a:pt x="136" y="57"/>
                      <a:pt x="137" y="54"/>
                      <a:pt x="137" y="53"/>
                    </a:cubicBezTo>
                    <a:cubicBezTo>
                      <a:pt x="138" y="51"/>
                      <a:pt x="136" y="50"/>
                      <a:pt x="134" y="49"/>
                    </a:cubicBezTo>
                    <a:cubicBezTo>
                      <a:pt x="133" y="48"/>
                      <a:pt x="128" y="47"/>
                      <a:pt x="125" y="45"/>
                    </a:cubicBezTo>
                    <a:cubicBezTo>
                      <a:pt x="122" y="44"/>
                      <a:pt x="119" y="43"/>
                      <a:pt x="117" y="43"/>
                    </a:cubicBezTo>
                    <a:cubicBezTo>
                      <a:pt x="116" y="43"/>
                      <a:pt x="114" y="45"/>
                      <a:pt x="112" y="48"/>
                    </a:cubicBezTo>
                    <a:cubicBezTo>
                      <a:pt x="110" y="51"/>
                      <a:pt x="106" y="52"/>
                      <a:pt x="103" y="50"/>
                    </a:cubicBezTo>
                    <a:cubicBezTo>
                      <a:pt x="100" y="49"/>
                      <a:pt x="96" y="47"/>
                      <a:pt x="95" y="45"/>
                    </a:cubicBezTo>
                    <a:cubicBezTo>
                      <a:pt x="93" y="43"/>
                      <a:pt x="92" y="39"/>
                      <a:pt x="92" y="36"/>
                    </a:cubicBezTo>
                    <a:cubicBezTo>
                      <a:pt x="92" y="32"/>
                      <a:pt x="93" y="29"/>
                      <a:pt x="94" y="28"/>
                    </a:cubicBezTo>
                    <a:cubicBezTo>
                      <a:pt x="96" y="28"/>
                      <a:pt x="98" y="28"/>
                      <a:pt x="100" y="28"/>
                    </a:cubicBezTo>
                    <a:cubicBezTo>
                      <a:pt x="102" y="28"/>
                      <a:pt x="104" y="27"/>
                      <a:pt x="104" y="25"/>
                    </a:cubicBezTo>
                    <a:cubicBezTo>
                      <a:pt x="105" y="23"/>
                      <a:pt x="105" y="20"/>
                      <a:pt x="104" y="18"/>
                    </a:cubicBezTo>
                    <a:cubicBezTo>
                      <a:pt x="103" y="17"/>
                      <a:pt x="101" y="15"/>
                      <a:pt x="99" y="15"/>
                    </a:cubicBezTo>
                    <a:cubicBezTo>
                      <a:pt x="97" y="15"/>
                      <a:pt x="96" y="15"/>
                      <a:pt x="96" y="14"/>
                    </a:cubicBezTo>
                    <a:cubicBezTo>
                      <a:pt x="96" y="13"/>
                      <a:pt x="95" y="11"/>
                      <a:pt x="95" y="10"/>
                    </a:cubicBezTo>
                    <a:cubicBezTo>
                      <a:pt x="94" y="9"/>
                      <a:pt x="93" y="7"/>
                      <a:pt x="93" y="5"/>
                    </a:cubicBezTo>
                    <a:cubicBezTo>
                      <a:pt x="93" y="2"/>
                      <a:pt x="91" y="1"/>
                      <a:pt x="90" y="0"/>
                    </a:cubicBezTo>
                    <a:cubicBezTo>
                      <a:pt x="88" y="0"/>
                      <a:pt x="86" y="0"/>
                      <a:pt x="85" y="0"/>
                    </a:cubicBezTo>
                    <a:cubicBezTo>
                      <a:pt x="83" y="1"/>
                      <a:pt x="82" y="2"/>
                      <a:pt x="81" y="4"/>
                    </a:cubicBezTo>
                    <a:cubicBezTo>
                      <a:pt x="80" y="5"/>
                      <a:pt x="79" y="9"/>
                      <a:pt x="78" y="11"/>
                    </a:cubicBezTo>
                    <a:cubicBezTo>
                      <a:pt x="78" y="13"/>
                      <a:pt x="78" y="15"/>
                      <a:pt x="78" y="15"/>
                    </a:cubicBezTo>
                    <a:cubicBezTo>
                      <a:pt x="78" y="15"/>
                      <a:pt x="77" y="18"/>
                      <a:pt x="76" y="21"/>
                    </a:cubicBezTo>
                    <a:cubicBezTo>
                      <a:pt x="76" y="24"/>
                      <a:pt x="74" y="27"/>
                      <a:pt x="72" y="28"/>
                    </a:cubicBezTo>
                    <a:cubicBezTo>
                      <a:pt x="71" y="30"/>
                      <a:pt x="68" y="32"/>
                      <a:pt x="65" y="35"/>
                    </a:cubicBezTo>
                    <a:cubicBezTo>
                      <a:pt x="62" y="37"/>
                      <a:pt x="59" y="40"/>
                      <a:pt x="58" y="41"/>
                    </a:cubicBezTo>
                    <a:cubicBezTo>
                      <a:pt x="57" y="42"/>
                      <a:pt x="56" y="45"/>
                      <a:pt x="56" y="46"/>
                    </a:cubicBezTo>
                    <a:cubicBezTo>
                      <a:pt x="56" y="47"/>
                      <a:pt x="58" y="48"/>
                      <a:pt x="60" y="48"/>
                    </a:cubicBezTo>
                    <a:cubicBezTo>
                      <a:pt x="62" y="47"/>
                      <a:pt x="64" y="49"/>
                      <a:pt x="65" y="51"/>
                    </a:cubicBezTo>
                    <a:cubicBezTo>
                      <a:pt x="66" y="54"/>
                      <a:pt x="66" y="57"/>
                      <a:pt x="66" y="58"/>
                    </a:cubicBezTo>
                    <a:cubicBezTo>
                      <a:pt x="65" y="60"/>
                      <a:pt x="63" y="64"/>
                      <a:pt x="61" y="68"/>
                    </a:cubicBezTo>
                    <a:cubicBezTo>
                      <a:pt x="59" y="73"/>
                      <a:pt x="57" y="79"/>
                      <a:pt x="57" y="82"/>
                    </a:cubicBezTo>
                    <a:cubicBezTo>
                      <a:pt x="57" y="85"/>
                      <a:pt x="57" y="87"/>
                      <a:pt x="57" y="87"/>
                    </a:cubicBezTo>
                    <a:cubicBezTo>
                      <a:pt x="57" y="87"/>
                      <a:pt x="59" y="88"/>
                      <a:pt x="62" y="89"/>
                    </a:cubicBezTo>
                    <a:cubicBezTo>
                      <a:pt x="64" y="89"/>
                      <a:pt x="68" y="89"/>
                      <a:pt x="69" y="87"/>
                    </a:cubicBezTo>
                    <a:cubicBezTo>
                      <a:pt x="71" y="85"/>
                      <a:pt x="73" y="86"/>
                      <a:pt x="73" y="88"/>
                    </a:cubicBezTo>
                    <a:cubicBezTo>
                      <a:pt x="74" y="91"/>
                      <a:pt x="76" y="93"/>
                      <a:pt x="77" y="94"/>
                    </a:cubicBezTo>
                    <a:cubicBezTo>
                      <a:pt x="78" y="94"/>
                      <a:pt x="81" y="96"/>
                      <a:pt x="83" y="97"/>
                    </a:cubicBezTo>
                    <a:cubicBezTo>
                      <a:pt x="85" y="98"/>
                      <a:pt x="88" y="101"/>
                      <a:pt x="91" y="104"/>
                    </a:cubicBezTo>
                    <a:cubicBezTo>
                      <a:pt x="94" y="107"/>
                      <a:pt x="97" y="112"/>
                      <a:pt x="99" y="114"/>
                    </a:cubicBezTo>
                    <a:cubicBezTo>
                      <a:pt x="101" y="117"/>
                      <a:pt x="102" y="119"/>
                      <a:pt x="102" y="119"/>
                    </a:cubicBezTo>
                    <a:cubicBezTo>
                      <a:pt x="102" y="119"/>
                      <a:pt x="99" y="119"/>
                      <a:pt x="95" y="119"/>
                    </a:cubicBezTo>
                    <a:cubicBezTo>
                      <a:pt x="91" y="119"/>
                      <a:pt x="88" y="120"/>
                      <a:pt x="89" y="122"/>
                    </a:cubicBezTo>
                    <a:cubicBezTo>
                      <a:pt x="89" y="123"/>
                      <a:pt x="87" y="125"/>
                      <a:pt x="84" y="125"/>
                    </a:cubicBezTo>
                    <a:cubicBezTo>
                      <a:pt x="81" y="126"/>
                      <a:pt x="77" y="127"/>
                      <a:pt x="74" y="128"/>
                    </a:cubicBezTo>
                    <a:cubicBezTo>
                      <a:pt x="72" y="129"/>
                      <a:pt x="68" y="129"/>
                      <a:pt x="66" y="129"/>
                    </a:cubicBezTo>
                    <a:cubicBezTo>
                      <a:pt x="63" y="129"/>
                      <a:pt x="59" y="128"/>
                      <a:pt x="56" y="127"/>
                    </a:cubicBezTo>
                    <a:cubicBezTo>
                      <a:pt x="52" y="125"/>
                      <a:pt x="47" y="122"/>
                      <a:pt x="44" y="119"/>
                    </a:cubicBezTo>
                    <a:cubicBezTo>
                      <a:pt x="41" y="117"/>
                      <a:pt x="36" y="114"/>
                      <a:pt x="33" y="113"/>
                    </a:cubicBezTo>
                    <a:cubicBezTo>
                      <a:pt x="30" y="112"/>
                      <a:pt x="27" y="111"/>
                      <a:pt x="27" y="111"/>
                    </a:cubicBezTo>
                    <a:cubicBezTo>
                      <a:pt x="27" y="111"/>
                      <a:pt x="27" y="113"/>
                      <a:pt x="27" y="115"/>
                    </a:cubicBezTo>
                    <a:cubicBezTo>
                      <a:pt x="28" y="118"/>
                      <a:pt x="28" y="122"/>
                      <a:pt x="28" y="126"/>
                    </a:cubicBezTo>
                    <a:cubicBezTo>
                      <a:pt x="29" y="129"/>
                      <a:pt x="29" y="135"/>
                      <a:pt x="29" y="138"/>
                    </a:cubicBezTo>
                    <a:cubicBezTo>
                      <a:pt x="28" y="141"/>
                      <a:pt x="28" y="144"/>
                      <a:pt x="28" y="144"/>
                    </a:cubicBezTo>
                    <a:cubicBezTo>
                      <a:pt x="28" y="144"/>
                      <a:pt x="28" y="146"/>
                      <a:pt x="28" y="148"/>
                    </a:cubicBezTo>
                    <a:cubicBezTo>
                      <a:pt x="28" y="150"/>
                      <a:pt x="27" y="152"/>
                      <a:pt x="26" y="153"/>
                    </a:cubicBezTo>
                    <a:cubicBezTo>
                      <a:pt x="25" y="154"/>
                      <a:pt x="25" y="157"/>
                      <a:pt x="25" y="159"/>
                    </a:cubicBezTo>
                    <a:cubicBezTo>
                      <a:pt x="25" y="162"/>
                      <a:pt x="26" y="164"/>
                      <a:pt x="26" y="165"/>
                    </a:cubicBezTo>
                    <a:cubicBezTo>
                      <a:pt x="27" y="165"/>
                      <a:pt x="26" y="166"/>
                      <a:pt x="24" y="167"/>
                    </a:cubicBezTo>
                    <a:cubicBezTo>
                      <a:pt x="23" y="168"/>
                      <a:pt x="22" y="169"/>
                      <a:pt x="22" y="171"/>
                    </a:cubicBezTo>
                    <a:cubicBezTo>
                      <a:pt x="23" y="173"/>
                      <a:pt x="24" y="175"/>
                      <a:pt x="25" y="177"/>
                    </a:cubicBezTo>
                    <a:cubicBezTo>
                      <a:pt x="26" y="178"/>
                      <a:pt x="27" y="181"/>
                      <a:pt x="27" y="184"/>
                    </a:cubicBezTo>
                    <a:cubicBezTo>
                      <a:pt x="27" y="186"/>
                      <a:pt x="26" y="188"/>
                      <a:pt x="24" y="187"/>
                    </a:cubicBezTo>
                    <a:cubicBezTo>
                      <a:pt x="23" y="186"/>
                      <a:pt x="19" y="185"/>
                      <a:pt x="16" y="185"/>
                    </a:cubicBezTo>
                    <a:cubicBezTo>
                      <a:pt x="13" y="184"/>
                      <a:pt x="9" y="185"/>
                      <a:pt x="6" y="186"/>
                    </a:cubicBezTo>
                    <a:cubicBezTo>
                      <a:pt x="3" y="188"/>
                      <a:pt x="0" y="189"/>
                      <a:pt x="0" y="189"/>
                    </a:cubicBezTo>
                    <a:cubicBezTo>
                      <a:pt x="0" y="189"/>
                      <a:pt x="0" y="192"/>
                      <a:pt x="0" y="194"/>
                    </a:cubicBezTo>
                    <a:cubicBezTo>
                      <a:pt x="0" y="197"/>
                      <a:pt x="1" y="201"/>
                      <a:pt x="2" y="202"/>
                    </a:cubicBezTo>
                    <a:cubicBezTo>
                      <a:pt x="3" y="204"/>
                      <a:pt x="5" y="206"/>
                      <a:pt x="6" y="206"/>
                    </a:cubicBezTo>
                    <a:cubicBezTo>
                      <a:pt x="8" y="207"/>
                      <a:pt x="11" y="209"/>
                      <a:pt x="13" y="212"/>
                    </a:cubicBezTo>
                    <a:cubicBezTo>
                      <a:pt x="15" y="214"/>
                      <a:pt x="19" y="218"/>
                      <a:pt x="23" y="220"/>
                    </a:cubicBezTo>
                    <a:cubicBezTo>
                      <a:pt x="27" y="222"/>
                      <a:pt x="33" y="224"/>
                      <a:pt x="37" y="225"/>
                    </a:cubicBezTo>
                    <a:cubicBezTo>
                      <a:pt x="41" y="226"/>
                      <a:pt x="48" y="226"/>
                      <a:pt x="53" y="225"/>
                    </a:cubicBezTo>
                    <a:cubicBezTo>
                      <a:pt x="59" y="224"/>
                      <a:pt x="63" y="224"/>
                      <a:pt x="63" y="224"/>
                    </a:cubicBezTo>
                    <a:cubicBezTo>
                      <a:pt x="63" y="224"/>
                      <a:pt x="65" y="223"/>
                      <a:pt x="67" y="221"/>
                    </a:cubicBezTo>
                    <a:cubicBezTo>
                      <a:pt x="69" y="219"/>
                      <a:pt x="72" y="218"/>
                      <a:pt x="73" y="218"/>
                    </a:cubicBezTo>
                    <a:cubicBezTo>
                      <a:pt x="74" y="218"/>
                      <a:pt x="78" y="218"/>
                      <a:pt x="80" y="218"/>
                    </a:cubicBezTo>
                    <a:cubicBezTo>
                      <a:pt x="83" y="218"/>
                      <a:pt x="86" y="220"/>
                      <a:pt x="87" y="222"/>
                    </a:cubicBezTo>
                    <a:cubicBezTo>
                      <a:pt x="88" y="225"/>
                      <a:pt x="90" y="226"/>
                      <a:pt x="91" y="224"/>
                    </a:cubicBezTo>
                    <a:cubicBezTo>
                      <a:pt x="93" y="223"/>
                      <a:pt x="96" y="221"/>
                      <a:pt x="97" y="219"/>
                    </a:cubicBezTo>
                    <a:cubicBezTo>
                      <a:pt x="99" y="218"/>
                      <a:pt x="99" y="215"/>
                      <a:pt x="97" y="213"/>
                    </a:cubicBezTo>
                    <a:cubicBezTo>
                      <a:pt x="96" y="210"/>
                      <a:pt x="95" y="207"/>
                      <a:pt x="96" y="204"/>
                    </a:cubicBezTo>
                    <a:cubicBezTo>
                      <a:pt x="96" y="202"/>
                      <a:pt x="99" y="198"/>
                      <a:pt x="101" y="196"/>
                    </a:cubicBezTo>
                    <a:cubicBezTo>
                      <a:pt x="103" y="194"/>
                      <a:pt x="105" y="192"/>
                      <a:pt x="106" y="192"/>
                    </a:cubicBezTo>
                    <a:cubicBezTo>
                      <a:pt x="107" y="191"/>
                      <a:pt x="107" y="194"/>
                      <a:pt x="107" y="196"/>
                    </a:cubicBezTo>
                    <a:cubicBezTo>
                      <a:pt x="107" y="199"/>
                      <a:pt x="106" y="202"/>
                      <a:pt x="106" y="204"/>
                    </a:cubicBezTo>
                    <a:cubicBezTo>
                      <a:pt x="105" y="205"/>
                      <a:pt x="107" y="207"/>
                      <a:pt x="109" y="208"/>
                    </a:cubicBezTo>
                    <a:cubicBezTo>
                      <a:pt x="111" y="210"/>
                      <a:pt x="113" y="212"/>
                      <a:pt x="114" y="213"/>
                    </a:cubicBezTo>
                    <a:cubicBezTo>
                      <a:pt x="115" y="214"/>
                      <a:pt x="116" y="216"/>
                      <a:pt x="118" y="217"/>
                    </a:cubicBezTo>
                    <a:cubicBezTo>
                      <a:pt x="119" y="219"/>
                      <a:pt x="122" y="219"/>
                      <a:pt x="123" y="218"/>
                    </a:cubicBezTo>
                    <a:cubicBezTo>
                      <a:pt x="124" y="217"/>
                      <a:pt x="127" y="214"/>
                      <a:pt x="128" y="212"/>
                    </a:cubicBezTo>
                    <a:cubicBezTo>
                      <a:pt x="129" y="209"/>
                      <a:pt x="132" y="207"/>
                      <a:pt x="135" y="206"/>
                    </a:cubicBezTo>
                    <a:cubicBezTo>
                      <a:pt x="137" y="206"/>
                      <a:pt x="141" y="206"/>
                      <a:pt x="144" y="206"/>
                    </a:cubicBezTo>
                    <a:cubicBezTo>
                      <a:pt x="147" y="207"/>
                      <a:pt x="151" y="208"/>
                      <a:pt x="153" y="208"/>
                    </a:cubicBezTo>
                    <a:cubicBezTo>
                      <a:pt x="154" y="208"/>
                      <a:pt x="157" y="207"/>
                      <a:pt x="159" y="204"/>
                    </a:cubicBezTo>
                    <a:cubicBezTo>
                      <a:pt x="161" y="201"/>
                      <a:pt x="164" y="198"/>
                      <a:pt x="167" y="197"/>
                    </a:cubicBezTo>
                    <a:cubicBezTo>
                      <a:pt x="169" y="196"/>
                      <a:pt x="172" y="192"/>
                      <a:pt x="174" y="189"/>
                    </a:cubicBezTo>
                    <a:cubicBezTo>
                      <a:pt x="175" y="186"/>
                      <a:pt x="178" y="181"/>
                      <a:pt x="180" y="179"/>
                    </a:cubicBezTo>
                    <a:cubicBezTo>
                      <a:pt x="182" y="176"/>
                      <a:pt x="183" y="174"/>
                      <a:pt x="183" y="174"/>
                    </a:cubicBezTo>
                    <a:cubicBezTo>
                      <a:pt x="183" y="174"/>
                      <a:pt x="182" y="172"/>
                      <a:pt x="180" y="170"/>
                    </a:cubicBezTo>
                    <a:cubicBezTo>
                      <a:pt x="178" y="168"/>
                      <a:pt x="176" y="169"/>
                      <a:pt x="174" y="171"/>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5" name="Freeform 42">
                <a:extLst>
                  <a:ext uri="{FF2B5EF4-FFF2-40B4-BE49-F238E27FC236}">
                    <a16:creationId xmlns:a16="http://schemas.microsoft.com/office/drawing/2014/main" id="{83FD1B90-A8A0-B24E-8F2C-5C4754E5E51C}"/>
                  </a:ext>
                </a:extLst>
              </p:cNvPr>
              <p:cNvSpPr>
                <a:spLocks/>
              </p:cNvSpPr>
              <p:nvPr/>
            </p:nvSpPr>
            <p:spPr bwMode="auto">
              <a:xfrm>
                <a:off x="6554907" y="4487804"/>
                <a:ext cx="57061" cy="95447"/>
              </a:xfrm>
              <a:custGeom>
                <a:avLst/>
                <a:gdLst/>
                <a:ahLst/>
                <a:cxnLst>
                  <a:cxn ang="0">
                    <a:pos x="21" y="30"/>
                  </a:cxn>
                  <a:cxn ang="0">
                    <a:pos x="20" y="25"/>
                  </a:cxn>
                  <a:cxn ang="0">
                    <a:pos x="18" y="17"/>
                  </a:cxn>
                  <a:cxn ang="0">
                    <a:pos x="15" y="8"/>
                  </a:cxn>
                  <a:cxn ang="0">
                    <a:pos x="10" y="1"/>
                  </a:cxn>
                  <a:cxn ang="0">
                    <a:pos x="4" y="4"/>
                  </a:cxn>
                  <a:cxn ang="0">
                    <a:pos x="0" y="14"/>
                  </a:cxn>
                  <a:cxn ang="0">
                    <a:pos x="1" y="22"/>
                  </a:cxn>
                  <a:cxn ang="0">
                    <a:pos x="3" y="30"/>
                  </a:cxn>
                  <a:cxn ang="0">
                    <a:pos x="2" y="35"/>
                  </a:cxn>
                  <a:cxn ang="0">
                    <a:pos x="7" y="36"/>
                  </a:cxn>
                  <a:cxn ang="0">
                    <a:pos x="15" y="38"/>
                  </a:cxn>
                  <a:cxn ang="0">
                    <a:pos x="20" y="38"/>
                  </a:cxn>
                  <a:cxn ang="0">
                    <a:pos x="23" y="37"/>
                  </a:cxn>
                  <a:cxn ang="0">
                    <a:pos x="23" y="34"/>
                  </a:cxn>
                  <a:cxn ang="0">
                    <a:pos x="21" y="30"/>
                  </a:cxn>
                </a:cxnLst>
                <a:rect l="0" t="0" r="r" b="b"/>
                <a:pathLst>
                  <a:path w="23" h="39">
                    <a:moveTo>
                      <a:pt x="21" y="30"/>
                    </a:moveTo>
                    <a:cubicBezTo>
                      <a:pt x="20" y="29"/>
                      <a:pt x="20" y="27"/>
                      <a:pt x="20" y="25"/>
                    </a:cubicBezTo>
                    <a:cubicBezTo>
                      <a:pt x="21" y="23"/>
                      <a:pt x="20" y="20"/>
                      <a:pt x="18" y="17"/>
                    </a:cubicBezTo>
                    <a:cubicBezTo>
                      <a:pt x="17" y="14"/>
                      <a:pt x="15" y="10"/>
                      <a:pt x="15" y="8"/>
                    </a:cubicBezTo>
                    <a:cubicBezTo>
                      <a:pt x="14" y="6"/>
                      <a:pt x="12" y="2"/>
                      <a:pt x="10" y="1"/>
                    </a:cubicBezTo>
                    <a:cubicBezTo>
                      <a:pt x="9" y="0"/>
                      <a:pt x="6" y="1"/>
                      <a:pt x="4" y="4"/>
                    </a:cubicBezTo>
                    <a:cubicBezTo>
                      <a:pt x="2" y="7"/>
                      <a:pt x="0" y="11"/>
                      <a:pt x="0" y="14"/>
                    </a:cubicBezTo>
                    <a:cubicBezTo>
                      <a:pt x="0" y="16"/>
                      <a:pt x="0" y="20"/>
                      <a:pt x="1" y="22"/>
                    </a:cubicBezTo>
                    <a:cubicBezTo>
                      <a:pt x="2" y="24"/>
                      <a:pt x="3" y="28"/>
                      <a:pt x="3" y="30"/>
                    </a:cubicBezTo>
                    <a:cubicBezTo>
                      <a:pt x="2" y="33"/>
                      <a:pt x="2" y="35"/>
                      <a:pt x="2" y="35"/>
                    </a:cubicBezTo>
                    <a:cubicBezTo>
                      <a:pt x="2" y="35"/>
                      <a:pt x="5" y="36"/>
                      <a:pt x="7" y="36"/>
                    </a:cubicBezTo>
                    <a:cubicBezTo>
                      <a:pt x="10" y="37"/>
                      <a:pt x="13" y="38"/>
                      <a:pt x="15" y="38"/>
                    </a:cubicBezTo>
                    <a:cubicBezTo>
                      <a:pt x="16" y="39"/>
                      <a:pt x="18" y="39"/>
                      <a:pt x="20" y="38"/>
                    </a:cubicBezTo>
                    <a:cubicBezTo>
                      <a:pt x="22" y="37"/>
                      <a:pt x="23" y="37"/>
                      <a:pt x="23" y="37"/>
                    </a:cubicBezTo>
                    <a:cubicBezTo>
                      <a:pt x="23" y="37"/>
                      <a:pt x="23" y="36"/>
                      <a:pt x="23" y="34"/>
                    </a:cubicBezTo>
                    <a:cubicBezTo>
                      <a:pt x="22" y="32"/>
                      <a:pt x="22" y="30"/>
                      <a:pt x="21" y="3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6" name="Freeform 43">
                <a:extLst>
                  <a:ext uri="{FF2B5EF4-FFF2-40B4-BE49-F238E27FC236}">
                    <a16:creationId xmlns:a16="http://schemas.microsoft.com/office/drawing/2014/main" id="{C4C19382-6735-DB49-BAE9-7D61B0D676DE}"/>
                  </a:ext>
                </a:extLst>
              </p:cNvPr>
              <p:cNvSpPr>
                <a:spLocks/>
              </p:cNvSpPr>
              <p:nvPr/>
            </p:nvSpPr>
            <p:spPr bwMode="auto">
              <a:xfrm>
                <a:off x="5905451" y="3943133"/>
                <a:ext cx="176370" cy="142134"/>
              </a:xfrm>
              <a:custGeom>
                <a:avLst/>
                <a:gdLst/>
                <a:ahLst/>
                <a:cxnLst>
                  <a:cxn ang="0">
                    <a:pos x="64" y="19"/>
                  </a:cxn>
                  <a:cxn ang="0">
                    <a:pos x="61" y="12"/>
                  </a:cxn>
                  <a:cxn ang="0">
                    <a:pos x="55" y="10"/>
                  </a:cxn>
                  <a:cxn ang="0">
                    <a:pos x="49" y="6"/>
                  </a:cxn>
                  <a:cxn ang="0">
                    <a:pos x="43" y="2"/>
                  </a:cxn>
                  <a:cxn ang="0">
                    <a:pos x="36" y="1"/>
                  </a:cxn>
                  <a:cxn ang="0">
                    <a:pos x="29" y="7"/>
                  </a:cxn>
                  <a:cxn ang="0">
                    <a:pos x="22" y="10"/>
                  </a:cxn>
                  <a:cxn ang="0">
                    <a:pos x="15" y="17"/>
                  </a:cxn>
                  <a:cxn ang="0">
                    <a:pos x="7" y="31"/>
                  </a:cxn>
                  <a:cxn ang="0">
                    <a:pos x="0" y="43"/>
                  </a:cxn>
                  <a:cxn ang="0">
                    <a:pos x="2" y="51"/>
                  </a:cxn>
                  <a:cxn ang="0">
                    <a:pos x="5" y="53"/>
                  </a:cxn>
                  <a:cxn ang="0">
                    <a:pos x="11" y="53"/>
                  </a:cxn>
                  <a:cxn ang="0">
                    <a:pos x="21" y="56"/>
                  </a:cxn>
                  <a:cxn ang="0">
                    <a:pos x="29" y="58"/>
                  </a:cxn>
                  <a:cxn ang="0">
                    <a:pos x="38" y="58"/>
                  </a:cxn>
                  <a:cxn ang="0">
                    <a:pos x="46" y="57"/>
                  </a:cxn>
                  <a:cxn ang="0">
                    <a:pos x="52" y="53"/>
                  </a:cxn>
                  <a:cxn ang="0">
                    <a:pos x="57" y="48"/>
                  </a:cxn>
                  <a:cxn ang="0">
                    <a:pos x="64" y="41"/>
                  </a:cxn>
                  <a:cxn ang="0">
                    <a:pos x="71" y="36"/>
                  </a:cxn>
                  <a:cxn ang="0">
                    <a:pos x="72" y="34"/>
                  </a:cxn>
                  <a:cxn ang="0">
                    <a:pos x="69" y="29"/>
                  </a:cxn>
                  <a:cxn ang="0">
                    <a:pos x="64" y="19"/>
                  </a:cxn>
                </a:cxnLst>
                <a:rect l="0" t="0" r="r" b="b"/>
                <a:pathLst>
                  <a:path w="72" h="58">
                    <a:moveTo>
                      <a:pt x="64" y="19"/>
                    </a:moveTo>
                    <a:cubicBezTo>
                      <a:pt x="63" y="16"/>
                      <a:pt x="62" y="13"/>
                      <a:pt x="61" y="12"/>
                    </a:cubicBezTo>
                    <a:cubicBezTo>
                      <a:pt x="60" y="12"/>
                      <a:pt x="57" y="11"/>
                      <a:pt x="55" y="10"/>
                    </a:cubicBezTo>
                    <a:cubicBezTo>
                      <a:pt x="54" y="9"/>
                      <a:pt x="51" y="7"/>
                      <a:pt x="49" y="6"/>
                    </a:cubicBezTo>
                    <a:cubicBezTo>
                      <a:pt x="47" y="5"/>
                      <a:pt x="44" y="3"/>
                      <a:pt x="43" y="2"/>
                    </a:cubicBezTo>
                    <a:cubicBezTo>
                      <a:pt x="41" y="0"/>
                      <a:pt x="38" y="0"/>
                      <a:pt x="36" y="1"/>
                    </a:cubicBezTo>
                    <a:cubicBezTo>
                      <a:pt x="34" y="3"/>
                      <a:pt x="31" y="5"/>
                      <a:pt x="29" y="7"/>
                    </a:cubicBezTo>
                    <a:cubicBezTo>
                      <a:pt x="27" y="8"/>
                      <a:pt x="24" y="10"/>
                      <a:pt x="22" y="10"/>
                    </a:cubicBezTo>
                    <a:cubicBezTo>
                      <a:pt x="20" y="11"/>
                      <a:pt x="17" y="14"/>
                      <a:pt x="15" y="17"/>
                    </a:cubicBezTo>
                    <a:cubicBezTo>
                      <a:pt x="14" y="21"/>
                      <a:pt x="10" y="27"/>
                      <a:pt x="7" y="31"/>
                    </a:cubicBezTo>
                    <a:cubicBezTo>
                      <a:pt x="4" y="35"/>
                      <a:pt x="1" y="40"/>
                      <a:pt x="0" y="43"/>
                    </a:cubicBezTo>
                    <a:cubicBezTo>
                      <a:pt x="0" y="46"/>
                      <a:pt x="1" y="49"/>
                      <a:pt x="2" y="51"/>
                    </a:cubicBezTo>
                    <a:cubicBezTo>
                      <a:pt x="3" y="52"/>
                      <a:pt x="5" y="53"/>
                      <a:pt x="5" y="53"/>
                    </a:cubicBezTo>
                    <a:cubicBezTo>
                      <a:pt x="5" y="53"/>
                      <a:pt x="8" y="53"/>
                      <a:pt x="11" y="53"/>
                    </a:cubicBezTo>
                    <a:cubicBezTo>
                      <a:pt x="14" y="53"/>
                      <a:pt x="19" y="54"/>
                      <a:pt x="21" y="56"/>
                    </a:cubicBezTo>
                    <a:cubicBezTo>
                      <a:pt x="23" y="57"/>
                      <a:pt x="27" y="58"/>
                      <a:pt x="29" y="58"/>
                    </a:cubicBezTo>
                    <a:cubicBezTo>
                      <a:pt x="31" y="58"/>
                      <a:pt x="35" y="58"/>
                      <a:pt x="38" y="58"/>
                    </a:cubicBezTo>
                    <a:cubicBezTo>
                      <a:pt x="41" y="58"/>
                      <a:pt x="44" y="58"/>
                      <a:pt x="46" y="57"/>
                    </a:cubicBezTo>
                    <a:cubicBezTo>
                      <a:pt x="48" y="56"/>
                      <a:pt x="51" y="54"/>
                      <a:pt x="52" y="53"/>
                    </a:cubicBezTo>
                    <a:cubicBezTo>
                      <a:pt x="54" y="52"/>
                      <a:pt x="56" y="50"/>
                      <a:pt x="57" y="48"/>
                    </a:cubicBezTo>
                    <a:cubicBezTo>
                      <a:pt x="57" y="46"/>
                      <a:pt x="61" y="43"/>
                      <a:pt x="64" y="41"/>
                    </a:cubicBezTo>
                    <a:cubicBezTo>
                      <a:pt x="67" y="39"/>
                      <a:pt x="70" y="37"/>
                      <a:pt x="71" y="36"/>
                    </a:cubicBezTo>
                    <a:cubicBezTo>
                      <a:pt x="72" y="35"/>
                      <a:pt x="72" y="34"/>
                      <a:pt x="72" y="34"/>
                    </a:cubicBezTo>
                    <a:cubicBezTo>
                      <a:pt x="72" y="34"/>
                      <a:pt x="71" y="32"/>
                      <a:pt x="69" y="29"/>
                    </a:cubicBezTo>
                    <a:cubicBezTo>
                      <a:pt x="67" y="27"/>
                      <a:pt x="65" y="22"/>
                      <a:pt x="64" y="1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7" name="Freeform 22">
                <a:extLst>
                  <a:ext uri="{FF2B5EF4-FFF2-40B4-BE49-F238E27FC236}">
                    <a16:creationId xmlns:a16="http://schemas.microsoft.com/office/drawing/2014/main" id="{7DCFBEC8-0DEA-0844-BFF5-08A0210B04D6}"/>
                  </a:ext>
                </a:extLst>
              </p:cNvPr>
              <p:cNvSpPr>
                <a:spLocks/>
              </p:cNvSpPr>
              <p:nvPr/>
            </p:nvSpPr>
            <p:spPr bwMode="auto">
              <a:xfrm>
                <a:off x="4845156" y="2121336"/>
                <a:ext cx="995971" cy="1197240"/>
              </a:xfrm>
              <a:custGeom>
                <a:avLst/>
                <a:gdLst/>
                <a:ahLst/>
                <a:cxnLst>
                  <a:cxn ang="0">
                    <a:pos x="37" y="91"/>
                  </a:cxn>
                  <a:cxn ang="0">
                    <a:pos x="47" y="137"/>
                  </a:cxn>
                  <a:cxn ang="0">
                    <a:pos x="36" y="194"/>
                  </a:cxn>
                  <a:cxn ang="0">
                    <a:pos x="37" y="243"/>
                  </a:cxn>
                  <a:cxn ang="0">
                    <a:pos x="38" y="274"/>
                  </a:cxn>
                  <a:cxn ang="0">
                    <a:pos x="9" y="273"/>
                  </a:cxn>
                  <a:cxn ang="0">
                    <a:pos x="12" y="306"/>
                  </a:cxn>
                  <a:cxn ang="0">
                    <a:pos x="30" y="337"/>
                  </a:cxn>
                  <a:cxn ang="0">
                    <a:pos x="30" y="365"/>
                  </a:cxn>
                  <a:cxn ang="0">
                    <a:pos x="45" y="372"/>
                  </a:cxn>
                  <a:cxn ang="0">
                    <a:pos x="67" y="381"/>
                  </a:cxn>
                  <a:cxn ang="0">
                    <a:pos x="84" y="417"/>
                  </a:cxn>
                  <a:cxn ang="0">
                    <a:pos x="103" y="444"/>
                  </a:cxn>
                  <a:cxn ang="0">
                    <a:pos x="119" y="458"/>
                  </a:cxn>
                  <a:cxn ang="0">
                    <a:pos x="133" y="475"/>
                  </a:cxn>
                  <a:cxn ang="0">
                    <a:pos x="143" y="487"/>
                  </a:cxn>
                  <a:cxn ang="0">
                    <a:pos x="171" y="474"/>
                  </a:cxn>
                  <a:cxn ang="0">
                    <a:pos x="179" y="456"/>
                  </a:cxn>
                  <a:cxn ang="0">
                    <a:pos x="182" y="433"/>
                  </a:cxn>
                  <a:cxn ang="0">
                    <a:pos x="197" y="421"/>
                  </a:cxn>
                  <a:cxn ang="0">
                    <a:pos x="204" y="401"/>
                  </a:cxn>
                  <a:cxn ang="0">
                    <a:pos x="225" y="403"/>
                  </a:cxn>
                  <a:cxn ang="0">
                    <a:pos x="256" y="422"/>
                  </a:cxn>
                  <a:cxn ang="0">
                    <a:pos x="283" y="422"/>
                  </a:cxn>
                  <a:cxn ang="0">
                    <a:pos x="309" y="433"/>
                  </a:cxn>
                  <a:cxn ang="0">
                    <a:pos x="333" y="412"/>
                  </a:cxn>
                  <a:cxn ang="0">
                    <a:pos x="360" y="405"/>
                  </a:cxn>
                  <a:cxn ang="0">
                    <a:pos x="359" y="314"/>
                  </a:cxn>
                  <a:cxn ang="0">
                    <a:pos x="391" y="220"/>
                  </a:cxn>
                  <a:cxn ang="0">
                    <a:pos x="367" y="206"/>
                  </a:cxn>
                  <a:cxn ang="0">
                    <a:pos x="344" y="192"/>
                  </a:cxn>
                  <a:cxn ang="0">
                    <a:pos x="329" y="183"/>
                  </a:cxn>
                  <a:cxn ang="0">
                    <a:pos x="316" y="165"/>
                  </a:cxn>
                  <a:cxn ang="0">
                    <a:pos x="311" y="144"/>
                  </a:cxn>
                  <a:cxn ang="0">
                    <a:pos x="304" y="123"/>
                  </a:cxn>
                  <a:cxn ang="0">
                    <a:pos x="293" y="100"/>
                  </a:cxn>
                  <a:cxn ang="0">
                    <a:pos x="277" y="86"/>
                  </a:cxn>
                  <a:cxn ang="0">
                    <a:pos x="253" y="66"/>
                  </a:cxn>
                  <a:cxn ang="0">
                    <a:pos x="236" y="51"/>
                  </a:cxn>
                  <a:cxn ang="0">
                    <a:pos x="216" y="34"/>
                  </a:cxn>
                  <a:cxn ang="0">
                    <a:pos x="198" y="10"/>
                  </a:cxn>
                  <a:cxn ang="0">
                    <a:pos x="75" y="36"/>
                  </a:cxn>
                  <a:cxn ang="0">
                    <a:pos x="21" y="76"/>
                  </a:cxn>
                </a:cxnLst>
                <a:rect l="0" t="0" r="r" b="b"/>
                <a:pathLst>
                  <a:path w="406" h="488">
                    <a:moveTo>
                      <a:pt x="21" y="76"/>
                    </a:moveTo>
                    <a:cubicBezTo>
                      <a:pt x="23" y="78"/>
                      <a:pt x="26" y="82"/>
                      <a:pt x="29" y="85"/>
                    </a:cubicBezTo>
                    <a:cubicBezTo>
                      <a:pt x="31" y="88"/>
                      <a:pt x="35" y="90"/>
                      <a:pt x="37" y="91"/>
                    </a:cubicBezTo>
                    <a:cubicBezTo>
                      <a:pt x="40" y="92"/>
                      <a:pt x="43" y="95"/>
                      <a:pt x="45" y="97"/>
                    </a:cubicBezTo>
                    <a:cubicBezTo>
                      <a:pt x="46" y="99"/>
                      <a:pt x="47" y="107"/>
                      <a:pt x="47" y="114"/>
                    </a:cubicBezTo>
                    <a:cubicBezTo>
                      <a:pt x="47" y="121"/>
                      <a:pt x="47" y="131"/>
                      <a:pt x="47" y="137"/>
                    </a:cubicBezTo>
                    <a:cubicBezTo>
                      <a:pt x="46" y="142"/>
                      <a:pt x="45" y="154"/>
                      <a:pt x="44" y="162"/>
                    </a:cubicBezTo>
                    <a:cubicBezTo>
                      <a:pt x="42" y="170"/>
                      <a:pt x="40" y="180"/>
                      <a:pt x="39" y="183"/>
                    </a:cubicBezTo>
                    <a:cubicBezTo>
                      <a:pt x="38" y="186"/>
                      <a:pt x="37" y="191"/>
                      <a:pt x="36" y="194"/>
                    </a:cubicBezTo>
                    <a:cubicBezTo>
                      <a:pt x="35" y="197"/>
                      <a:pt x="35" y="202"/>
                      <a:pt x="35" y="205"/>
                    </a:cubicBezTo>
                    <a:cubicBezTo>
                      <a:pt x="36" y="208"/>
                      <a:pt x="36" y="216"/>
                      <a:pt x="36" y="223"/>
                    </a:cubicBezTo>
                    <a:cubicBezTo>
                      <a:pt x="37" y="230"/>
                      <a:pt x="37" y="239"/>
                      <a:pt x="37" y="243"/>
                    </a:cubicBezTo>
                    <a:cubicBezTo>
                      <a:pt x="37" y="246"/>
                      <a:pt x="37" y="251"/>
                      <a:pt x="38" y="254"/>
                    </a:cubicBezTo>
                    <a:cubicBezTo>
                      <a:pt x="38" y="257"/>
                      <a:pt x="39" y="261"/>
                      <a:pt x="40" y="264"/>
                    </a:cubicBezTo>
                    <a:cubicBezTo>
                      <a:pt x="41" y="267"/>
                      <a:pt x="40" y="271"/>
                      <a:pt x="38" y="274"/>
                    </a:cubicBezTo>
                    <a:cubicBezTo>
                      <a:pt x="36" y="276"/>
                      <a:pt x="32" y="277"/>
                      <a:pt x="29" y="276"/>
                    </a:cubicBezTo>
                    <a:cubicBezTo>
                      <a:pt x="26" y="274"/>
                      <a:pt x="22" y="273"/>
                      <a:pt x="19" y="272"/>
                    </a:cubicBezTo>
                    <a:cubicBezTo>
                      <a:pt x="16" y="272"/>
                      <a:pt x="12" y="272"/>
                      <a:pt x="9" y="273"/>
                    </a:cubicBezTo>
                    <a:cubicBezTo>
                      <a:pt x="7" y="273"/>
                      <a:pt x="4" y="275"/>
                      <a:pt x="2" y="276"/>
                    </a:cubicBezTo>
                    <a:cubicBezTo>
                      <a:pt x="0" y="278"/>
                      <a:pt x="0" y="284"/>
                      <a:pt x="2" y="291"/>
                    </a:cubicBezTo>
                    <a:cubicBezTo>
                      <a:pt x="4" y="298"/>
                      <a:pt x="9" y="304"/>
                      <a:pt x="12" y="306"/>
                    </a:cubicBezTo>
                    <a:cubicBezTo>
                      <a:pt x="15" y="307"/>
                      <a:pt x="18" y="311"/>
                      <a:pt x="19" y="315"/>
                    </a:cubicBezTo>
                    <a:cubicBezTo>
                      <a:pt x="19" y="319"/>
                      <a:pt x="22" y="324"/>
                      <a:pt x="25" y="327"/>
                    </a:cubicBezTo>
                    <a:cubicBezTo>
                      <a:pt x="28" y="330"/>
                      <a:pt x="30" y="334"/>
                      <a:pt x="30" y="337"/>
                    </a:cubicBezTo>
                    <a:cubicBezTo>
                      <a:pt x="29" y="339"/>
                      <a:pt x="30" y="343"/>
                      <a:pt x="30" y="345"/>
                    </a:cubicBezTo>
                    <a:cubicBezTo>
                      <a:pt x="31" y="347"/>
                      <a:pt x="30" y="351"/>
                      <a:pt x="28" y="354"/>
                    </a:cubicBezTo>
                    <a:cubicBezTo>
                      <a:pt x="27" y="357"/>
                      <a:pt x="27" y="362"/>
                      <a:pt x="30" y="365"/>
                    </a:cubicBezTo>
                    <a:cubicBezTo>
                      <a:pt x="33" y="368"/>
                      <a:pt x="36" y="371"/>
                      <a:pt x="38" y="372"/>
                    </a:cubicBezTo>
                    <a:cubicBezTo>
                      <a:pt x="39" y="373"/>
                      <a:pt x="41" y="373"/>
                      <a:pt x="41" y="373"/>
                    </a:cubicBezTo>
                    <a:cubicBezTo>
                      <a:pt x="41" y="373"/>
                      <a:pt x="43" y="373"/>
                      <a:pt x="45" y="372"/>
                    </a:cubicBezTo>
                    <a:cubicBezTo>
                      <a:pt x="48" y="371"/>
                      <a:pt x="52" y="371"/>
                      <a:pt x="53" y="371"/>
                    </a:cubicBezTo>
                    <a:cubicBezTo>
                      <a:pt x="55" y="372"/>
                      <a:pt x="57" y="373"/>
                      <a:pt x="58" y="375"/>
                    </a:cubicBezTo>
                    <a:cubicBezTo>
                      <a:pt x="59" y="377"/>
                      <a:pt x="63" y="379"/>
                      <a:pt x="67" y="381"/>
                    </a:cubicBezTo>
                    <a:cubicBezTo>
                      <a:pt x="70" y="382"/>
                      <a:pt x="74" y="386"/>
                      <a:pt x="74" y="389"/>
                    </a:cubicBezTo>
                    <a:cubicBezTo>
                      <a:pt x="75" y="392"/>
                      <a:pt x="77" y="397"/>
                      <a:pt x="79" y="399"/>
                    </a:cubicBezTo>
                    <a:cubicBezTo>
                      <a:pt x="82" y="402"/>
                      <a:pt x="84" y="410"/>
                      <a:pt x="84" y="417"/>
                    </a:cubicBezTo>
                    <a:cubicBezTo>
                      <a:pt x="84" y="424"/>
                      <a:pt x="85" y="432"/>
                      <a:pt x="85" y="434"/>
                    </a:cubicBezTo>
                    <a:cubicBezTo>
                      <a:pt x="85" y="437"/>
                      <a:pt x="88" y="439"/>
                      <a:pt x="91" y="440"/>
                    </a:cubicBezTo>
                    <a:cubicBezTo>
                      <a:pt x="94" y="441"/>
                      <a:pt x="99" y="443"/>
                      <a:pt x="103" y="444"/>
                    </a:cubicBezTo>
                    <a:cubicBezTo>
                      <a:pt x="106" y="444"/>
                      <a:pt x="111" y="446"/>
                      <a:pt x="113" y="447"/>
                    </a:cubicBezTo>
                    <a:cubicBezTo>
                      <a:pt x="115" y="448"/>
                      <a:pt x="117" y="450"/>
                      <a:pt x="117" y="452"/>
                    </a:cubicBezTo>
                    <a:cubicBezTo>
                      <a:pt x="117" y="454"/>
                      <a:pt x="118" y="457"/>
                      <a:pt x="119" y="458"/>
                    </a:cubicBezTo>
                    <a:cubicBezTo>
                      <a:pt x="120" y="459"/>
                      <a:pt x="121" y="462"/>
                      <a:pt x="121" y="463"/>
                    </a:cubicBezTo>
                    <a:cubicBezTo>
                      <a:pt x="121" y="465"/>
                      <a:pt x="123" y="467"/>
                      <a:pt x="126" y="469"/>
                    </a:cubicBezTo>
                    <a:cubicBezTo>
                      <a:pt x="128" y="470"/>
                      <a:pt x="132" y="473"/>
                      <a:pt x="133" y="475"/>
                    </a:cubicBezTo>
                    <a:cubicBezTo>
                      <a:pt x="134" y="478"/>
                      <a:pt x="137" y="482"/>
                      <a:pt x="138" y="484"/>
                    </a:cubicBezTo>
                    <a:cubicBezTo>
                      <a:pt x="140" y="486"/>
                      <a:pt x="141" y="488"/>
                      <a:pt x="141" y="488"/>
                    </a:cubicBezTo>
                    <a:cubicBezTo>
                      <a:pt x="141" y="488"/>
                      <a:pt x="142" y="488"/>
                      <a:pt x="143" y="487"/>
                    </a:cubicBezTo>
                    <a:cubicBezTo>
                      <a:pt x="144" y="486"/>
                      <a:pt x="149" y="485"/>
                      <a:pt x="153" y="486"/>
                    </a:cubicBezTo>
                    <a:cubicBezTo>
                      <a:pt x="157" y="486"/>
                      <a:pt x="162" y="484"/>
                      <a:pt x="165" y="482"/>
                    </a:cubicBezTo>
                    <a:cubicBezTo>
                      <a:pt x="168" y="480"/>
                      <a:pt x="171" y="476"/>
                      <a:pt x="171" y="474"/>
                    </a:cubicBezTo>
                    <a:cubicBezTo>
                      <a:pt x="172" y="472"/>
                      <a:pt x="173" y="469"/>
                      <a:pt x="173" y="466"/>
                    </a:cubicBezTo>
                    <a:cubicBezTo>
                      <a:pt x="173" y="463"/>
                      <a:pt x="173" y="461"/>
                      <a:pt x="174" y="460"/>
                    </a:cubicBezTo>
                    <a:cubicBezTo>
                      <a:pt x="175" y="460"/>
                      <a:pt x="177" y="458"/>
                      <a:pt x="179" y="456"/>
                    </a:cubicBezTo>
                    <a:cubicBezTo>
                      <a:pt x="181" y="453"/>
                      <a:pt x="182" y="450"/>
                      <a:pt x="183" y="448"/>
                    </a:cubicBezTo>
                    <a:cubicBezTo>
                      <a:pt x="184" y="446"/>
                      <a:pt x="184" y="443"/>
                      <a:pt x="183" y="440"/>
                    </a:cubicBezTo>
                    <a:cubicBezTo>
                      <a:pt x="182" y="438"/>
                      <a:pt x="182" y="435"/>
                      <a:pt x="182" y="433"/>
                    </a:cubicBezTo>
                    <a:cubicBezTo>
                      <a:pt x="181" y="431"/>
                      <a:pt x="183" y="429"/>
                      <a:pt x="185" y="428"/>
                    </a:cubicBezTo>
                    <a:cubicBezTo>
                      <a:pt x="188" y="428"/>
                      <a:pt x="191" y="426"/>
                      <a:pt x="193" y="426"/>
                    </a:cubicBezTo>
                    <a:cubicBezTo>
                      <a:pt x="196" y="425"/>
                      <a:pt x="197" y="423"/>
                      <a:pt x="197" y="421"/>
                    </a:cubicBezTo>
                    <a:cubicBezTo>
                      <a:pt x="197" y="419"/>
                      <a:pt x="198" y="416"/>
                      <a:pt x="199" y="415"/>
                    </a:cubicBezTo>
                    <a:cubicBezTo>
                      <a:pt x="200" y="414"/>
                      <a:pt x="201" y="410"/>
                      <a:pt x="202" y="407"/>
                    </a:cubicBezTo>
                    <a:cubicBezTo>
                      <a:pt x="202" y="404"/>
                      <a:pt x="203" y="401"/>
                      <a:pt x="204" y="401"/>
                    </a:cubicBezTo>
                    <a:cubicBezTo>
                      <a:pt x="206" y="400"/>
                      <a:pt x="208" y="399"/>
                      <a:pt x="209" y="398"/>
                    </a:cubicBezTo>
                    <a:cubicBezTo>
                      <a:pt x="210" y="397"/>
                      <a:pt x="213" y="397"/>
                      <a:pt x="216" y="399"/>
                    </a:cubicBezTo>
                    <a:cubicBezTo>
                      <a:pt x="218" y="400"/>
                      <a:pt x="222" y="402"/>
                      <a:pt x="225" y="403"/>
                    </a:cubicBezTo>
                    <a:cubicBezTo>
                      <a:pt x="228" y="405"/>
                      <a:pt x="233" y="408"/>
                      <a:pt x="237" y="410"/>
                    </a:cubicBezTo>
                    <a:cubicBezTo>
                      <a:pt x="240" y="412"/>
                      <a:pt x="245" y="415"/>
                      <a:pt x="248" y="417"/>
                    </a:cubicBezTo>
                    <a:cubicBezTo>
                      <a:pt x="250" y="418"/>
                      <a:pt x="254" y="420"/>
                      <a:pt x="256" y="422"/>
                    </a:cubicBezTo>
                    <a:cubicBezTo>
                      <a:pt x="257" y="424"/>
                      <a:pt x="261" y="424"/>
                      <a:pt x="264" y="423"/>
                    </a:cubicBezTo>
                    <a:cubicBezTo>
                      <a:pt x="267" y="422"/>
                      <a:pt x="271" y="421"/>
                      <a:pt x="274" y="421"/>
                    </a:cubicBezTo>
                    <a:cubicBezTo>
                      <a:pt x="277" y="422"/>
                      <a:pt x="281" y="422"/>
                      <a:pt x="283" y="422"/>
                    </a:cubicBezTo>
                    <a:cubicBezTo>
                      <a:pt x="285" y="422"/>
                      <a:pt x="290" y="423"/>
                      <a:pt x="294" y="424"/>
                    </a:cubicBezTo>
                    <a:cubicBezTo>
                      <a:pt x="297" y="425"/>
                      <a:pt x="302" y="427"/>
                      <a:pt x="303" y="428"/>
                    </a:cubicBezTo>
                    <a:cubicBezTo>
                      <a:pt x="305" y="430"/>
                      <a:pt x="308" y="432"/>
                      <a:pt x="309" y="433"/>
                    </a:cubicBezTo>
                    <a:cubicBezTo>
                      <a:pt x="311" y="435"/>
                      <a:pt x="313" y="435"/>
                      <a:pt x="315" y="434"/>
                    </a:cubicBezTo>
                    <a:cubicBezTo>
                      <a:pt x="317" y="433"/>
                      <a:pt x="320" y="429"/>
                      <a:pt x="323" y="425"/>
                    </a:cubicBezTo>
                    <a:cubicBezTo>
                      <a:pt x="326" y="421"/>
                      <a:pt x="331" y="416"/>
                      <a:pt x="333" y="412"/>
                    </a:cubicBezTo>
                    <a:cubicBezTo>
                      <a:pt x="336" y="409"/>
                      <a:pt x="340" y="405"/>
                      <a:pt x="342" y="404"/>
                    </a:cubicBezTo>
                    <a:cubicBezTo>
                      <a:pt x="344" y="403"/>
                      <a:pt x="348" y="402"/>
                      <a:pt x="351" y="403"/>
                    </a:cubicBezTo>
                    <a:cubicBezTo>
                      <a:pt x="353" y="403"/>
                      <a:pt x="358" y="404"/>
                      <a:pt x="360" y="405"/>
                    </a:cubicBezTo>
                    <a:cubicBezTo>
                      <a:pt x="363" y="407"/>
                      <a:pt x="368" y="409"/>
                      <a:pt x="372" y="410"/>
                    </a:cubicBezTo>
                    <a:cubicBezTo>
                      <a:pt x="376" y="412"/>
                      <a:pt x="379" y="413"/>
                      <a:pt x="379" y="413"/>
                    </a:cubicBezTo>
                    <a:cubicBezTo>
                      <a:pt x="359" y="314"/>
                      <a:pt x="359" y="314"/>
                      <a:pt x="359" y="314"/>
                    </a:cubicBezTo>
                    <a:cubicBezTo>
                      <a:pt x="406" y="228"/>
                      <a:pt x="406" y="228"/>
                      <a:pt x="406" y="228"/>
                    </a:cubicBezTo>
                    <a:cubicBezTo>
                      <a:pt x="406" y="228"/>
                      <a:pt x="403" y="227"/>
                      <a:pt x="400" y="226"/>
                    </a:cubicBezTo>
                    <a:cubicBezTo>
                      <a:pt x="397" y="225"/>
                      <a:pt x="393" y="222"/>
                      <a:pt x="391" y="220"/>
                    </a:cubicBezTo>
                    <a:cubicBezTo>
                      <a:pt x="389" y="218"/>
                      <a:pt x="385" y="216"/>
                      <a:pt x="381" y="215"/>
                    </a:cubicBezTo>
                    <a:cubicBezTo>
                      <a:pt x="378" y="214"/>
                      <a:pt x="375" y="211"/>
                      <a:pt x="374" y="209"/>
                    </a:cubicBezTo>
                    <a:cubicBezTo>
                      <a:pt x="373" y="207"/>
                      <a:pt x="370" y="206"/>
                      <a:pt x="367" y="206"/>
                    </a:cubicBezTo>
                    <a:cubicBezTo>
                      <a:pt x="365" y="207"/>
                      <a:pt x="361" y="206"/>
                      <a:pt x="358" y="205"/>
                    </a:cubicBezTo>
                    <a:cubicBezTo>
                      <a:pt x="356" y="204"/>
                      <a:pt x="353" y="201"/>
                      <a:pt x="351" y="200"/>
                    </a:cubicBezTo>
                    <a:cubicBezTo>
                      <a:pt x="349" y="198"/>
                      <a:pt x="346" y="194"/>
                      <a:pt x="344" y="192"/>
                    </a:cubicBezTo>
                    <a:cubicBezTo>
                      <a:pt x="342" y="189"/>
                      <a:pt x="338" y="187"/>
                      <a:pt x="336" y="186"/>
                    </a:cubicBezTo>
                    <a:cubicBezTo>
                      <a:pt x="333" y="185"/>
                      <a:pt x="331" y="185"/>
                      <a:pt x="330" y="184"/>
                    </a:cubicBezTo>
                    <a:cubicBezTo>
                      <a:pt x="329" y="183"/>
                      <a:pt x="329" y="183"/>
                      <a:pt x="329" y="183"/>
                    </a:cubicBezTo>
                    <a:cubicBezTo>
                      <a:pt x="329" y="183"/>
                      <a:pt x="327" y="181"/>
                      <a:pt x="326" y="180"/>
                    </a:cubicBezTo>
                    <a:cubicBezTo>
                      <a:pt x="324" y="178"/>
                      <a:pt x="322" y="174"/>
                      <a:pt x="320" y="172"/>
                    </a:cubicBezTo>
                    <a:cubicBezTo>
                      <a:pt x="319" y="169"/>
                      <a:pt x="317" y="166"/>
                      <a:pt x="316" y="165"/>
                    </a:cubicBezTo>
                    <a:cubicBezTo>
                      <a:pt x="315" y="164"/>
                      <a:pt x="314" y="161"/>
                      <a:pt x="313" y="158"/>
                    </a:cubicBezTo>
                    <a:cubicBezTo>
                      <a:pt x="312" y="155"/>
                      <a:pt x="311" y="150"/>
                      <a:pt x="311" y="146"/>
                    </a:cubicBezTo>
                    <a:cubicBezTo>
                      <a:pt x="311" y="146"/>
                      <a:pt x="311" y="146"/>
                      <a:pt x="311" y="144"/>
                    </a:cubicBezTo>
                    <a:cubicBezTo>
                      <a:pt x="311" y="142"/>
                      <a:pt x="311" y="142"/>
                      <a:pt x="311" y="142"/>
                    </a:cubicBezTo>
                    <a:cubicBezTo>
                      <a:pt x="311" y="138"/>
                      <a:pt x="310" y="132"/>
                      <a:pt x="309" y="131"/>
                    </a:cubicBezTo>
                    <a:cubicBezTo>
                      <a:pt x="308" y="129"/>
                      <a:pt x="305" y="126"/>
                      <a:pt x="304" y="123"/>
                    </a:cubicBezTo>
                    <a:cubicBezTo>
                      <a:pt x="302" y="121"/>
                      <a:pt x="300" y="117"/>
                      <a:pt x="300" y="116"/>
                    </a:cubicBezTo>
                    <a:cubicBezTo>
                      <a:pt x="299" y="114"/>
                      <a:pt x="298" y="110"/>
                      <a:pt x="297" y="108"/>
                    </a:cubicBezTo>
                    <a:cubicBezTo>
                      <a:pt x="297" y="105"/>
                      <a:pt x="295" y="102"/>
                      <a:pt x="293" y="100"/>
                    </a:cubicBezTo>
                    <a:cubicBezTo>
                      <a:pt x="292" y="99"/>
                      <a:pt x="290" y="96"/>
                      <a:pt x="288" y="95"/>
                    </a:cubicBezTo>
                    <a:cubicBezTo>
                      <a:pt x="287" y="94"/>
                      <a:pt x="285" y="91"/>
                      <a:pt x="283" y="90"/>
                    </a:cubicBezTo>
                    <a:cubicBezTo>
                      <a:pt x="281" y="89"/>
                      <a:pt x="279" y="87"/>
                      <a:pt x="277" y="86"/>
                    </a:cubicBezTo>
                    <a:cubicBezTo>
                      <a:pt x="275" y="85"/>
                      <a:pt x="271" y="83"/>
                      <a:pt x="268" y="80"/>
                    </a:cubicBezTo>
                    <a:cubicBezTo>
                      <a:pt x="265" y="78"/>
                      <a:pt x="261" y="75"/>
                      <a:pt x="258" y="73"/>
                    </a:cubicBezTo>
                    <a:cubicBezTo>
                      <a:pt x="256" y="71"/>
                      <a:pt x="254" y="68"/>
                      <a:pt x="253" y="66"/>
                    </a:cubicBezTo>
                    <a:cubicBezTo>
                      <a:pt x="252" y="64"/>
                      <a:pt x="251" y="61"/>
                      <a:pt x="249" y="60"/>
                    </a:cubicBezTo>
                    <a:cubicBezTo>
                      <a:pt x="248" y="59"/>
                      <a:pt x="245" y="58"/>
                      <a:pt x="243" y="57"/>
                    </a:cubicBezTo>
                    <a:cubicBezTo>
                      <a:pt x="240" y="56"/>
                      <a:pt x="237" y="53"/>
                      <a:pt x="236" y="51"/>
                    </a:cubicBezTo>
                    <a:cubicBezTo>
                      <a:pt x="235" y="49"/>
                      <a:pt x="232" y="46"/>
                      <a:pt x="230" y="44"/>
                    </a:cubicBezTo>
                    <a:cubicBezTo>
                      <a:pt x="228" y="41"/>
                      <a:pt x="225" y="39"/>
                      <a:pt x="223" y="38"/>
                    </a:cubicBezTo>
                    <a:cubicBezTo>
                      <a:pt x="221" y="37"/>
                      <a:pt x="218" y="35"/>
                      <a:pt x="216" y="34"/>
                    </a:cubicBezTo>
                    <a:cubicBezTo>
                      <a:pt x="214" y="32"/>
                      <a:pt x="211" y="29"/>
                      <a:pt x="209" y="28"/>
                    </a:cubicBezTo>
                    <a:cubicBezTo>
                      <a:pt x="207" y="26"/>
                      <a:pt x="205" y="22"/>
                      <a:pt x="204" y="18"/>
                    </a:cubicBezTo>
                    <a:cubicBezTo>
                      <a:pt x="203" y="15"/>
                      <a:pt x="200" y="11"/>
                      <a:pt x="198" y="10"/>
                    </a:cubicBezTo>
                    <a:cubicBezTo>
                      <a:pt x="196" y="8"/>
                      <a:pt x="195" y="7"/>
                      <a:pt x="195" y="7"/>
                    </a:cubicBezTo>
                    <a:cubicBezTo>
                      <a:pt x="76" y="0"/>
                      <a:pt x="76" y="0"/>
                      <a:pt x="76" y="0"/>
                    </a:cubicBezTo>
                    <a:cubicBezTo>
                      <a:pt x="75" y="36"/>
                      <a:pt x="75" y="36"/>
                      <a:pt x="75" y="36"/>
                    </a:cubicBezTo>
                    <a:cubicBezTo>
                      <a:pt x="25" y="33"/>
                      <a:pt x="25" y="33"/>
                      <a:pt x="25" y="33"/>
                    </a:cubicBezTo>
                    <a:cubicBezTo>
                      <a:pt x="25" y="33"/>
                      <a:pt x="24" y="41"/>
                      <a:pt x="21" y="52"/>
                    </a:cubicBezTo>
                    <a:cubicBezTo>
                      <a:pt x="19" y="63"/>
                      <a:pt x="19" y="74"/>
                      <a:pt x="21" y="76"/>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8" name="Freeform 23">
                <a:extLst>
                  <a:ext uri="{FF2B5EF4-FFF2-40B4-BE49-F238E27FC236}">
                    <a16:creationId xmlns:a16="http://schemas.microsoft.com/office/drawing/2014/main" id="{E1EAE301-C1DC-0B4D-8B27-77C4A4B8B447}"/>
                  </a:ext>
                </a:extLst>
              </p:cNvPr>
              <p:cNvSpPr>
                <a:spLocks/>
              </p:cNvSpPr>
              <p:nvPr/>
            </p:nvSpPr>
            <p:spPr bwMode="auto">
              <a:xfrm>
                <a:off x="6196979" y="2921225"/>
                <a:ext cx="471011" cy="874587"/>
              </a:xfrm>
              <a:custGeom>
                <a:avLst/>
                <a:gdLst/>
                <a:ahLst/>
                <a:cxnLst>
                  <a:cxn ang="0">
                    <a:pos x="75" y="3"/>
                  </a:cxn>
                  <a:cxn ang="0">
                    <a:pos x="58" y="12"/>
                  </a:cxn>
                  <a:cxn ang="0">
                    <a:pos x="48" y="33"/>
                  </a:cxn>
                  <a:cxn ang="0">
                    <a:pos x="27" y="50"/>
                  </a:cxn>
                  <a:cxn ang="0">
                    <a:pos x="34" y="55"/>
                  </a:cxn>
                  <a:cxn ang="0">
                    <a:pos x="47" y="63"/>
                  </a:cxn>
                  <a:cxn ang="0">
                    <a:pos x="43" y="78"/>
                  </a:cxn>
                  <a:cxn ang="0">
                    <a:pos x="33" y="86"/>
                  </a:cxn>
                  <a:cxn ang="0">
                    <a:pos x="0" y="110"/>
                  </a:cxn>
                  <a:cxn ang="0">
                    <a:pos x="9" y="122"/>
                  </a:cxn>
                  <a:cxn ang="0">
                    <a:pos x="20" y="135"/>
                  </a:cxn>
                  <a:cxn ang="0">
                    <a:pos x="27" y="159"/>
                  </a:cxn>
                  <a:cxn ang="0">
                    <a:pos x="40" y="170"/>
                  </a:cxn>
                  <a:cxn ang="0">
                    <a:pos x="42" y="184"/>
                  </a:cxn>
                  <a:cxn ang="0">
                    <a:pos x="59" y="189"/>
                  </a:cxn>
                  <a:cxn ang="0">
                    <a:pos x="66" y="197"/>
                  </a:cxn>
                  <a:cxn ang="0">
                    <a:pos x="49" y="199"/>
                  </a:cxn>
                  <a:cxn ang="0">
                    <a:pos x="31" y="207"/>
                  </a:cxn>
                  <a:cxn ang="0">
                    <a:pos x="31" y="223"/>
                  </a:cxn>
                  <a:cxn ang="0">
                    <a:pos x="29" y="241"/>
                  </a:cxn>
                  <a:cxn ang="0">
                    <a:pos x="30" y="252"/>
                  </a:cxn>
                  <a:cxn ang="0">
                    <a:pos x="42" y="279"/>
                  </a:cxn>
                  <a:cxn ang="0">
                    <a:pos x="46" y="301"/>
                  </a:cxn>
                  <a:cxn ang="0">
                    <a:pos x="52" y="317"/>
                  </a:cxn>
                  <a:cxn ang="0">
                    <a:pos x="53" y="336"/>
                  </a:cxn>
                  <a:cxn ang="0">
                    <a:pos x="57" y="355"/>
                  </a:cxn>
                  <a:cxn ang="0">
                    <a:pos x="68" y="355"/>
                  </a:cxn>
                  <a:cxn ang="0">
                    <a:pos x="82" y="349"/>
                  </a:cxn>
                  <a:cxn ang="0">
                    <a:pos x="80" y="342"/>
                  </a:cxn>
                  <a:cxn ang="0">
                    <a:pos x="91" y="337"/>
                  </a:cxn>
                  <a:cxn ang="0">
                    <a:pos x="94" y="321"/>
                  </a:cxn>
                  <a:cxn ang="0">
                    <a:pos x="110" y="313"/>
                  </a:cxn>
                  <a:cxn ang="0">
                    <a:pos x="122" y="302"/>
                  </a:cxn>
                  <a:cxn ang="0">
                    <a:pos x="119" y="292"/>
                  </a:cxn>
                  <a:cxn ang="0">
                    <a:pos x="115" y="272"/>
                  </a:cxn>
                  <a:cxn ang="0">
                    <a:pos x="108" y="255"/>
                  </a:cxn>
                  <a:cxn ang="0">
                    <a:pos x="112" y="245"/>
                  </a:cxn>
                  <a:cxn ang="0">
                    <a:pos x="130" y="233"/>
                  </a:cxn>
                  <a:cxn ang="0">
                    <a:pos x="144" y="229"/>
                  </a:cxn>
                  <a:cxn ang="0">
                    <a:pos x="145" y="219"/>
                  </a:cxn>
                  <a:cxn ang="0">
                    <a:pos x="152" y="211"/>
                  </a:cxn>
                  <a:cxn ang="0">
                    <a:pos x="176" y="199"/>
                  </a:cxn>
                  <a:cxn ang="0">
                    <a:pos x="190" y="176"/>
                  </a:cxn>
                  <a:cxn ang="0">
                    <a:pos x="186" y="149"/>
                  </a:cxn>
                  <a:cxn ang="0">
                    <a:pos x="170" y="134"/>
                  </a:cxn>
                  <a:cxn ang="0">
                    <a:pos x="157" y="133"/>
                  </a:cxn>
                  <a:cxn ang="0">
                    <a:pos x="143" y="122"/>
                  </a:cxn>
                  <a:cxn ang="0">
                    <a:pos x="134" y="111"/>
                  </a:cxn>
                  <a:cxn ang="0">
                    <a:pos x="125" y="98"/>
                  </a:cxn>
                  <a:cxn ang="0">
                    <a:pos x="120" y="87"/>
                  </a:cxn>
                  <a:cxn ang="0">
                    <a:pos x="110" y="81"/>
                  </a:cxn>
                  <a:cxn ang="0">
                    <a:pos x="110" y="70"/>
                  </a:cxn>
                  <a:cxn ang="0">
                    <a:pos x="103" y="60"/>
                  </a:cxn>
                  <a:cxn ang="0">
                    <a:pos x="103" y="39"/>
                  </a:cxn>
                  <a:cxn ang="0">
                    <a:pos x="96" y="25"/>
                  </a:cxn>
                  <a:cxn ang="0">
                    <a:pos x="97" y="9"/>
                  </a:cxn>
                  <a:cxn ang="0">
                    <a:pos x="96" y="1"/>
                  </a:cxn>
                  <a:cxn ang="0">
                    <a:pos x="92" y="4"/>
                  </a:cxn>
                </a:cxnLst>
                <a:rect l="0" t="0" r="r" b="b"/>
                <a:pathLst>
                  <a:path w="192" h="356">
                    <a:moveTo>
                      <a:pt x="85" y="7"/>
                    </a:moveTo>
                    <a:cubicBezTo>
                      <a:pt x="82" y="7"/>
                      <a:pt x="78" y="5"/>
                      <a:pt x="75" y="3"/>
                    </a:cubicBezTo>
                    <a:cubicBezTo>
                      <a:pt x="72" y="1"/>
                      <a:pt x="68" y="1"/>
                      <a:pt x="65" y="3"/>
                    </a:cubicBezTo>
                    <a:cubicBezTo>
                      <a:pt x="63" y="4"/>
                      <a:pt x="60" y="9"/>
                      <a:pt x="58" y="12"/>
                    </a:cubicBezTo>
                    <a:cubicBezTo>
                      <a:pt x="57" y="15"/>
                      <a:pt x="55" y="21"/>
                      <a:pt x="55" y="25"/>
                    </a:cubicBezTo>
                    <a:cubicBezTo>
                      <a:pt x="54" y="29"/>
                      <a:pt x="51" y="32"/>
                      <a:pt x="48" y="33"/>
                    </a:cubicBezTo>
                    <a:cubicBezTo>
                      <a:pt x="44" y="33"/>
                      <a:pt x="38" y="36"/>
                      <a:pt x="34" y="39"/>
                    </a:cubicBezTo>
                    <a:cubicBezTo>
                      <a:pt x="30" y="42"/>
                      <a:pt x="27" y="47"/>
                      <a:pt x="27" y="50"/>
                    </a:cubicBezTo>
                    <a:cubicBezTo>
                      <a:pt x="28" y="53"/>
                      <a:pt x="29" y="56"/>
                      <a:pt x="30" y="56"/>
                    </a:cubicBezTo>
                    <a:cubicBezTo>
                      <a:pt x="31" y="57"/>
                      <a:pt x="33" y="57"/>
                      <a:pt x="34" y="55"/>
                    </a:cubicBezTo>
                    <a:cubicBezTo>
                      <a:pt x="34" y="54"/>
                      <a:pt x="37" y="54"/>
                      <a:pt x="40" y="55"/>
                    </a:cubicBezTo>
                    <a:cubicBezTo>
                      <a:pt x="43" y="56"/>
                      <a:pt x="46" y="60"/>
                      <a:pt x="47" y="63"/>
                    </a:cubicBezTo>
                    <a:cubicBezTo>
                      <a:pt x="47" y="66"/>
                      <a:pt x="47" y="70"/>
                      <a:pt x="46" y="71"/>
                    </a:cubicBezTo>
                    <a:cubicBezTo>
                      <a:pt x="46" y="72"/>
                      <a:pt x="44" y="75"/>
                      <a:pt x="43" y="78"/>
                    </a:cubicBezTo>
                    <a:cubicBezTo>
                      <a:pt x="42" y="81"/>
                      <a:pt x="40" y="84"/>
                      <a:pt x="38" y="86"/>
                    </a:cubicBezTo>
                    <a:cubicBezTo>
                      <a:pt x="36" y="88"/>
                      <a:pt x="34" y="88"/>
                      <a:pt x="33" y="86"/>
                    </a:cubicBezTo>
                    <a:cubicBezTo>
                      <a:pt x="32" y="83"/>
                      <a:pt x="24" y="88"/>
                      <a:pt x="16" y="95"/>
                    </a:cubicBezTo>
                    <a:cubicBezTo>
                      <a:pt x="7" y="102"/>
                      <a:pt x="0" y="109"/>
                      <a:pt x="0" y="110"/>
                    </a:cubicBezTo>
                    <a:cubicBezTo>
                      <a:pt x="0" y="111"/>
                      <a:pt x="2" y="113"/>
                      <a:pt x="4" y="115"/>
                    </a:cubicBezTo>
                    <a:cubicBezTo>
                      <a:pt x="7" y="117"/>
                      <a:pt x="9" y="120"/>
                      <a:pt x="9" y="122"/>
                    </a:cubicBezTo>
                    <a:cubicBezTo>
                      <a:pt x="10" y="123"/>
                      <a:pt x="12" y="125"/>
                      <a:pt x="14" y="126"/>
                    </a:cubicBezTo>
                    <a:cubicBezTo>
                      <a:pt x="16" y="127"/>
                      <a:pt x="19" y="131"/>
                      <a:pt x="20" y="135"/>
                    </a:cubicBezTo>
                    <a:cubicBezTo>
                      <a:pt x="22" y="139"/>
                      <a:pt x="23" y="145"/>
                      <a:pt x="24" y="148"/>
                    </a:cubicBezTo>
                    <a:cubicBezTo>
                      <a:pt x="25" y="152"/>
                      <a:pt x="26" y="156"/>
                      <a:pt x="27" y="159"/>
                    </a:cubicBezTo>
                    <a:cubicBezTo>
                      <a:pt x="28" y="161"/>
                      <a:pt x="31" y="164"/>
                      <a:pt x="33" y="165"/>
                    </a:cubicBezTo>
                    <a:cubicBezTo>
                      <a:pt x="35" y="167"/>
                      <a:pt x="38" y="169"/>
                      <a:pt x="40" y="170"/>
                    </a:cubicBezTo>
                    <a:cubicBezTo>
                      <a:pt x="41" y="171"/>
                      <a:pt x="42" y="174"/>
                      <a:pt x="42" y="177"/>
                    </a:cubicBezTo>
                    <a:cubicBezTo>
                      <a:pt x="41" y="180"/>
                      <a:pt x="42" y="183"/>
                      <a:pt x="42" y="184"/>
                    </a:cubicBezTo>
                    <a:cubicBezTo>
                      <a:pt x="43" y="185"/>
                      <a:pt x="46" y="186"/>
                      <a:pt x="49" y="187"/>
                    </a:cubicBezTo>
                    <a:cubicBezTo>
                      <a:pt x="51" y="188"/>
                      <a:pt x="56" y="189"/>
                      <a:pt x="59" y="189"/>
                    </a:cubicBezTo>
                    <a:cubicBezTo>
                      <a:pt x="62" y="190"/>
                      <a:pt x="66" y="191"/>
                      <a:pt x="68" y="192"/>
                    </a:cubicBezTo>
                    <a:cubicBezTo>
                      <a:pt x="69" y="193"/>
                      <a:pt x="68" y="195"/>
                      <a:pt x="66" y="197"/>
                    </a:cubicBezTo>
                    <a:cubicBezTo>
                      <a:pt x="64" y="198"/>
                      <a:pt x="60" y="200"/>
                      <a:pt x="58" y="200"/>
                    </a:cubicBezTo>
                    <a:cubicBezTo>
                      <a:pt x="57" y="201"/>
                      <a:pt x="52" y="200"/>
                      <a:pt x="49" y="199"/>
                    </a:cubicBezTo>
                    <a:cubicBezTo>
                      <a:pt x="46" y="198"/>
                      <a:pt x="41" y="199"/>
                      <a:pt x="39" y="200"/>
                    </a:cubicBezTo>
                    <a:cubicBezTo>
                      <a:pt x="37" y="201"/>
                      <a:pt x="34" y="204"/>
                      <a:pt x="31" y="207"/>
                    </a:cubicBezTo>
                    <a:cubicBezTo>
                      <a:pt x="29" y="210"/>
                      <a:pt x="28" y="213"/>
                      <a:pt x="30" y="216"/>
                    </a:cubicBezTo>
                    <a:cubicBezTo>
                      <a:pt x="31" y="218"/>
                      <a:pt x="32" y="221"/>
                      <a:pt x="31" y="223"/>
                    </a:cubicBezTo>
                    <a:cubicBezTo>
                      <a:pt x="30" y="225"/>
                      <a:pt x="29" y="228"/>
                      <a:pt x="29" y="231"/>
                    </a:cubicBezTo>
                    <a:cubicBezTo>
                      <a:pt x="30" y="234"/>
                      <a:pt x="29" y="238"/>
                      <a:pt x="29" y="241"/>
                    </a:cubicBezTo>
                    <a:cubicBezTo>
                      <a:pt x="29" y="244"/>
                      <a:pt x="29" y="248"/>
                      <a:pt x="29" y="249"/>
                    </a:cubicBezTo>
                    <a:cubicBezTo>
                      <a:pt x="29" y="251"/>
                      <a:pt x="30" y="252"/>
                      <a:pt x="30" y="252"/>
                    </a:cubicBezTo>
                    <a:cubicBezTo>
                      <a:pt x="30" y="252"/>
                      <a:pt x="32" y="256"/>
                      <a:pt x="36" y="261"/>
                    </a:cubicBezTo>
                    <a:cubicBezTo>
                      <a:pt x="39" y="266"/>
                      <a:pt x="42" y="274"/>
                      <a:pt x="42" y="279"/>
                    </a:cubicBezTo>
                    <a:cubicBezTo>
                      <a:pt x="43" y="284"/>
                      <a:pt x="43" y="290"/>
                      <a:pt x="43" y="293"/>
                    </a:cubicBezTo>
                    <a:cubicBezTo>
                      <a:pt x="43" y="295"/>
                      <a:pt x="45" y="299"/>
                      <a:pt x="46" y="301"/>
                    </a:cubicBezTo>
                    <a:cubicBezTo>
                      <a:pt x="48" y="303"/>
                      <a:pt x="50" y="307"/>
                      <a:pt x="51" y="310"/>
                    </a:cubicBezTo>
                    <a:cubicBezTo>
                      <a:pt x="52" y="313"/>
                      <a:pt x="52" y="316"/>
                      <a:pt x="52" y="317"/>
                    </a:cubicBezTo>
                    <a:cubicBezTo>
                      <a:pt x="52" y="319"/>
                      <a:pt x="52" y="323"/>
                      <a:pt x="53" y="326"/>
                    </a:cubicBezTo>
                    <a:cubicBezTo>
                      <a:pt x="53" y="330"/>
                      <a:pt x="53" y="334"/>
                      <a:pt x="53" y="336"/>
                    </a:cubicBezTo>
                    <a:cubicBezTo>
                      <a:pt x="53" y="337"/>
                      <a:pt x="53" y="342"/>
                      <a:pt x="54" y="346"/>
                    </a:cubicBezTo>
                    <a:cubicBezTo>
                      <a:pt x="54" y="350"/>
                      <a:pt x="56" y="354"/>
                      <a:pt x="57" y="355"/>
                    </a:cubicBezTo>
                    <a:cubicBezTo>
                      <a:pt x="58" y="356"/>
                      <a:pt x="60" y="356"/>
                      <a:pt x="62" y="356"/>
                    </a:cubicBezTo>
                    <a:cubicBezTo>
                      <a:pt x="64" y="356"/>
                      <a:pt x="67" y="356"/>
                      <a:pt x="68" y="355"/>
                    </a:cubicBezTo>
                    <a:cubicBezTo>
                      <a:pt x="70" y="354"/>
                      <a:pt x="74" y="352"/>
                      <a:pt x="77" y="351"/>
                    </a:cubicBezTo>
                    <a:cubicBezTo>
                      <a:pt x="80" y="350"/>
                      <a:pt x="82" y="349"/>
                      <a:pt x="82" y="349"/>
                    </a:cubicBezTo>
                    <a:cubicBezTo>
                      <a:pt x="82" y="349"/>
                      <a:pt x="81" y="348"/>
                      <a:pt x="80" y="346"/>
                    </a:cubicBezTo>
                    <a:cubicBezTo>
                      <a:pt x="78" y="345"/>
                      <a:pt x="79" y="343"/>
                      <a:pt x="80" y="342"/>
                    </a:cubicBezTo>
                    <a:cubicBezTo>
                      <a:pt x="82" y="341"/>
                      <a:pt x="86" y="341"/>
                      <a:pt x="88" y="342"/>
                    </a:cubicBezTo>
                    <a:cubicBezTo>
                      <a:pt x="90" y="342"/>
                      <a:pt x="92" y="340"/>
                      <a:pt x="91" y="337"/>
                    </a:cubicBezTo>
                    <a:cubicBezTo>
                      <a:pt x="91" y="333"/>
                      <a:pt x="90" y="329"/>
                      <a:pt x="91" y="327"/>
                    </a:cubicBezTo>
                    <a:cubicBezTo>
                      <a:pt x="91" y="326"/>
                      <a:pt x="92" y="323"/>
                      <a:pt x="94" y="321"/>
                    </a:cubicBezTo>
                    <a:cubicBezTo>
                      <a:pt x="96" y="319"/>
                      <a:pt x="99" y="317"/>
                      <a:pt x="101" y="316"/>
                    </a:cubicBezTo>
                    <a:cubicBezTo>
                      <a:pt x="103" y="315"/>
                      <a:pt x="107" y="313"/>
                      <a:pt x="110" y="313"/>
                    </a:cubicBezTo>
                    <a:cubicBezTo>
                      <a:pt x="113" y="312"/>
                      <a:pt x="116" y="310"/>
                      <a:pt x="118" y="307"/>
                    </a:cubicBezTo>
                    <a:cubicBezTo>
                      <a:pt x="119" y="305"/>
                      <a:pt x="121" y="302"/>
                      <a:pt x="122" y="302"/>
                    </a:cubicBezTo>
                    <a:cubicBezTo>
                      <a:pt x="123" y="301"/>
                      <a:pt x="124" y="299"/>
                      <a:pt x="124" y="298"/>
                    </a:cubicBezTo>
                    <a:cubicBezTo>
                      <a:pt x="124" y="297"/>
                      <a:pt x="122" y="295"/>
                      <a:pt x="119" y="292"/>
                    </a:cubicBezTo>
                    <a:cubicBezTo>
                      <a:pt x="117" y="290"/>
                      <a:pt x="115" y="287"/>
                      <a:pt x="115" y="284"/>
                    </a:cubicBezTo>
                    <a:cubicBezTo>
                      <a:pt x="114" y="282"/>
                      <a:pt x="115" y="276"/>
                      <a:pt x="115" y="272"/>
                    </a:cubicBezTo>
                    <a:cubicBezTo>
                      <a:pt x="116" y="267"/>
                      <a:pt x="115" y="261"/>
                      <a:pt x="114" y="259"/>
                    </a:cubicBezTo>
                    <a:cubicBezTo>
                      <a:pt x="113" y="257"/>
                      <a:pt x="110" y="256"/>
                      <a:pt x="108" y="255"/>
                    </a:cubicBezTo>
                    <a:cubicBezTo>
                      <a:pt x="107" y="255"/>
                      <a:pt x="105" y="253"/>
                      <a:pt x="105" y="251"/>
                    </a:cubicBezTo>
                    <a:cubicBezTo>
                      <a:pt x="106" y="249"/>
                      <a:pt x="108" y="246"/>
                      <a:pt x="112" y="245"/>
                    </a:cubicBezTo>
                    <a:cubicBezTo>
                      <a:pt x="115" y="244"/>
                      <a:pt x="119" y="241"/>
                      <a:pt x="121" y="239"/>
                    </a:cubicBezTo>
                    <a:cubicBezTo>
                      <a:pt x="122" y="237"/>
                      <a:pt x="126" y="234"/>
                      <a:pt x="130" y="233"/>
                    </a:cubicBezTo>
                    <a:cubicBezTo>
                      <a:pt x="133" y="232"/>
                      <a:pt x="137" y="232"/>
                      <a:pt x="140" y="232"/>
                    </a:cubicBezTo>
                    <a:cubicBezTo>
                      <a:pt x="142" y="232"/>
                      <a:pt x="144" y="231"/>
                      <a:pt x="144" y="229"/>
                    </a:cubicBezTo>
                    <a:cubicBezTo>
                      <a:pt x="144" y="227"/>
                      <a:pt x="144" y="225"/>
                      <a:pt x="145" y="224"/>
                    </a:cubicBezTo>
                    <a:cubicBezTo>
                      <a:pt x="145" y="223"/>
                      <a:pt x="146" y="221"/>
                      <a:pt x="145" y="219"/>
                    </a:cubicBezTo>
                    <a:cubicBezTo>
                      <a:pt x="145" y="217"/>
                      <a:pt x="146" y="214"/>
                      <a:pt x="147" y="213"/>
                    </a:cubicBezTo>
                    <a:cubicBezTo>
                      <a:pt x="148" y="212"/>
                      <a:pt x="151" y="211"/>
                      <a:pt x="152" y="211"/>
                    </a:cubicBezTo>
                    <a:cubicBezTo>
                      <a:pt x="154" y="211"/>
                      <a:pt x="158" y="210"/>
                      <a:pt x="161" y="209"/>
                    </a:cubicBezTo>
                    <a:cubicBezTo>
                      <a:pt x="164" y="208"/>
                      <a:pt x="171" y="204"/>
                      <a:pt x="176" y="199"/>
                    </a:cubicBezTo>
                    <a:cubicBezTo>
                      <a:pt x="181" y="194"/>
                      <a:pt x="187" y="188"/>
                      <a:pt x="190" y="186"/>
                    </a:cubicBezTo>
                    <a:cubicBezTo>
                      <a:pt x="192" y="184"/>
                      <a:pt x="192" y="179"/>
                      <a:pt x="190" y="176"/>
                    </a:cubicBezTo>
                    <a:cubicBezTo>
                      <a:pt x="188" y="173"/>
                      <a:pt x="186" y="168"/>
                      <a:pt x="186" y="165"/>
                    </a:cubicBezTo>
                    <a:cubicBezTo>
                      <a:pt x="186" y="162"/>
                      <a:pt x="186" y="155"/>
                      <a:pt x="186" y="149"/>
                    </a:cubicBezTo>
                    <a:cubicBezTo>
                      <a:pt x="186" y="143"/>
                      <a:pt x="183" y="137"/>
                      <a:pt x="179" y="135"/>
                    </a:cubicBezTo>
                    <a:cubicBezTo>
                      <a:pt x="175" y="134"/>
                      <a:pt x="171" y="133"/>
                      <a:pt x="170" y="134"/>
                    </a:cubicBezTo>
                    <a:cubicBezTo>
                      <a:pt x="168" y="135"/>
                      <a:pt x="166" y="136"/>
                      <a:pt x="164" y="136"/>
                    </a:cubicBezTo>
                    <a:cubicBezTo>
                      <a:pt x="162" y="136"/>
                      <a:pt x="159" y="135"/>
                      <a:pt x="157" y="133"/>
                    </a:cubicBezTo>
                    <a:cubicBezTo>
                      <a:pt x="155" y="131"/>
                      <a:pt x="151" y="130"/>
                      <a:pt x="149" y="130"/>
                    </a:cubicBezTo>
                    <a:cubicBezTo>
                      <a:pt x="146" y="130"/>
                      <a:pt x="143" y="127"/>
                      <a:pt x="143" y="122"/>
                    </a:cubicBezTo>
                    <a:cubicBezTo>
                      <a:pt x="142" y="118"/>
                      <a:pt x="140" y="114"/>
                      <a:pt x="139" y="114"/>
                    </a:cubicBezTo>
                    <a:cubicBezTo>
                      <a:pt x="138" y="114"/>
                      <a:pt x="135" y="112"/>
                      <a:pt x="134" y="111"/>
                    </a:cubicBezTo>
                    <a:cubicBezTo>
                      <a:pt x="133" y="110"/>
                      <a:pt x="130" y="107"/>
                      <a:pt x="128" y="105"/>
                    </a:cubicBezTo>
                    <a:cubicBezTo>
                      <a:pt x="126" y="104"/>
                      <a:pt x="124" y="100"/>
                      <a:pt x="125" y="98"/>
                    </a:cubicBezTo>
                    <a:cubicBezTo>
                      <a:pt x="125" y="96"/>
                      <a:pt x="125" y="93"/>
                      <a:pt x="125" y="91"/>
                    </a:cubicBezTo>
                    <a:cubicBezTo>
                      <a:pt x="124" y="90"/>
                      <a:pt x="122" y="88"/>
                      <a:pt x="120" y="87"/>
                    </a:cubicBezTo>
                    <a:cubicBezTo>
                      <a:pt x="119" y="86"/>
                      <a:pt x="115" y="85"/>
                      <a:pt x="113" y="84"/>
                    </a:cubicBezTo>
                    <a:cubicBezTo>
                      <a:pt x="111" y="83"/>
                      <a:pt x="110" y="82"/>
                      <a:pt x="110" y="81"/>
                    </a:cubicBezTo>
                    <a:cubicBezTo>
                      <a:pt x="111" y="80"/>
                      <a:pt x="111" y="78"/>
                      <a:pt x="112" y="76"/>
                    </a:cubicBezTo>
                    <a:cubicBezTo>
                      <a:pt x="113" y="74"/>
                      <a:pt x="112" y="71"/>
                      <a:pt x="110" y="70"/>
                    </a:cubicBezTo>
                    <a:cubicBezTo>
                      <a:pt x="109" y="69"/>
                      <a:pt x="106" y="68"/>
                      <a:pt x="105" y="67"/>
                    </a:cubicBezTo>
                    <a:cubicBezTo>
                      <a:pt x="103" y="66"/>
                      <a:pt x="102" y="63"/>
                      <a:pt x="103" y="60"/>
                    </a:cubicBezTo>
                    <a:cubicBezTo>
                      <a:pt x="104" y="57"/>
                      <a:pt x="104" y="52"/>
                      <a:pt x="104" y="49"/>
                    </a:cubicBezTo>
                    <a:cubicBezTo>
                      <a:pt x="104" y="47"/>
                      <a:pt x="104" y="42"/>
                      <a:pt x="103" y="39"/>
                    </a:cubicBezTo>
                    <a:cubicBezTo>
                      <a:pt x="102" y="36"/>
                      <a:pt x="101" y="32"/>
                      <a:pt x="101" y="30"/>
                    </a:cubicBezTo>
                    <a:cubicBezTo>
                      <a:pt x="101" y="28"/>
                      <a:pt x="98" y="26"/>
                      <a:pt x="96" y="25"/>
                    </a:cubicBezTo>
                    <a:cubicBezTo>
                      <a:pt x="94" y="23"/>
                      <a:pt x="92" y="20"/>
                      <a:pt x="92" y="18"/>
                    </a:cubicBezTo>
                    <a:cubicBezTo>
                      <a:pt x="92" y="15"/>
                      <a:pt x="94" y="11"/>
                      <a:pt x="97" y="9"/>
                    </a:cubicBezTo>
                    <a:cubicBezTo>
                      <a:pt x="99" y="7"/>
                      <a:pt x="101" y="5"/>
                      <a:pt x="101" y="5"/>
                    </a:cubicBezTo>
                    <a:cubicBezTo>
                      <a:pt x="100" y="4"/>
                      <a:pt x="98" y="2"/>
                      <a:pt x="96" y="1"/>
                    </a:cubicBezTo>
                    <a:cubicBezTo>
                      <a:pt x="96" y="1"/>
                      <a:pt x="96" y="0"/>
                      <a:pt x="96" y="0"/>
                    </a:cubicBezTo>
                    <a:cubicBezTo>
                      <a:pt x="96" y="0"/>
                      <a:pt x="94" y="2"/>
                      <a:pt x="92" y="4"/>
                    </a:cubicBezTo>
                    <a:cubicBezTo>
                      <a:pt x="90" y="5"/>
                      <a:pt x="87" y="7"/>
                      <a:pt x="85" y="7"/>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9" name="Freeform 24">
                <a:extLst>
                  <a:ext uri="{FF2B5EF4-FFF2-40B4-BE49-F238E27FC236}">
                    <a16:creationId xmlns:a16="http://schemas.microsoft.com/office/drawing/2014/main" id="{67652FAF-7C45-704B-91DB-B2D9F21E1580}"/>
                  </a:ext>
                </a:extLst>
              </p:cNvPr>
              <p:cNvSpPr>
                <a:spLocks/>
              </p:cNvSpPr>
              <p:nvPr/>
            </p:nvSpPr>
            <p:spPr bwMode="auto">
              <a:xfrm>
                <a:off x="3829473" y="2781167"/>
                <a:ext cx="909862" cy="1021908"/>
              </a:xfrm>
              <a:custGeom>
                <a:avLst/>
                <a:gdLst/>
                <a:ahLst/>
                <a:cxnLst>
                  <a:cxn ang="0">
                    <a:pos x="59" y="5"/>
                  </a:cxn>
                  <a:cxn ang="0">
                    <a:pos x="62" y="18"/>
                  </a:cxn>
                  <a:cxn ang="0">
                    <a:pos x="74" y="14"/>
                  </a:cxn>
                  <a:cxn ang="0">
                    <a:pos x="73" y="7"/>
                  </a:cxn>
                  <a:cxn ang="0">
                    <a:pos x="80" y="24"/>
                  </a:cxn>
                  <a:cxn ang="0">
                    <a:pos x="79" y="37"/>
                  </a:cxn>
                  <a:cxn ang="0">
                    <a:pos x="70" y="26"/>
                  </a:cxn>
                  <a:cxn ang="0">
                    <a:pos x="54" y="19"/>
                  </a:cxn>
                  <a:cxn ang="0">
                    <a:pos x="41" y="11"/>
                  </a:cxn>
                  <a:cxn ang="0">
                    <a:pos x="4" y="6"/>
                  </a:cxn>
                  <a:cxn ang="0">
                    <a:pos x="10" y="21"/>
                  </a:cxn>
                  <a:cxn ang="0">
                    <a:pos x="28" y="38"/>
                  </a:cxn>
                  <a:cxn ang="0">
                    <a:pos x="39" y="60"/>
                  </a:cxn>
                  <a:cxn ang="0">
                    <a:pos x="57" y="66"/>
                  </a:cxn>
                  <a:cxn ang="0">
                    <a:pos x="72" y="80"/>
                  </a:cxn>
                  <a:cxn ang="0">
                    <a:pos x="90" y="100"/>
                  </a:cxn>
                  <a:cxn ang="0">
                    <a:pos x="112" y="98"/>
                  </a:cxn>
                  <a:cxn ang="0">
                    <a:pos x="125" y="86"/>
                  </a:cxn>
                  <a:cxn ang="0">
                    <a:pos x="129" y="111"/>
                  </a:cxn>
                  <a:cxn ang="0">
                    <a:pos x="159" y="140"/>
                  </a:cxn>
                  <a:cxn ang="0">
                    <a:pos x="181" y="160"/>
                  </a:cxn>
                  <a:cxn ang="0">
                    <a:pos x="193" y="188"/>
                  </a:cxn>
                  <a:cxn ang="0">
                    <a:pos x="188" y="229"/>
                  </a:cxn>
                  <a:cxn ang="0">
                    <a:pos x="187" y="247"/>
                  </a:cxn>
                  <a:cxn ang="0">
                    <a:pos x="190" y="259"/>
                  </a:cxn>
                  <a:cxn ang="0">
                    <a:pos x="204" y="274"/>
                  </a:cxn>
                  <a:cxn ang="0">
                    <a:pos x="219" y="282"/>
                  </a:cxn>
                  <a:cxn ang="0">
                    <a:pos x="250" y="311"/>
                  </a:cxn>
                  <a:cxn ang="0">
                    <a:pos x="281" y="344"/>
                  </a:cxn>
                  <a:cxn ang="0">
                    <a:pos x="312" y="369"/>
                  </a:cxn>
                  <a:cxn ang="0">
                    <a:pos x="324" y="409"/>
                  </a:cxn>
                  <a:cxn ang="0">
                    <a:pos x="347" y="407"/>
                  </a:cxn>
                  <a:cxn ang="0">
                    <a:pos x="371" y="382"/>
                  </a:cxn>
                  <a:cxn ang="0">
                    <a:pos x="364" y="364"/>
                  </a:cxn>
                  <a:cxn ang="0">
                    <a:pos x="346" y="336"/>
                  </a:cxn>
                  <a:cxn ang="0">
                    <a:pos x="336" y="327"/>
                  </a:cxn>
                  <a:cxn ang="0">
                    <a:pos x="319" y="305"/>
                  </a:cxn>
                  <a:cxn ang="0">
                    <a:pos x="289" y="305"/>
                  </a:cxn>
                  <a:cxn ang="0">
                    <a:pos x="281" y="280"/>
                  </a:cxn>
                  <a:cxn ang="0">
                    <a:pos x="282" y="250"/>
                  </a:cxn>
                  <a:cxn ang="0">
                    <a:pos x="270" y="225"/>
                  </a:cxn>
                  <a:cxn ang="0">
                    <a:pos x="263" y="207"/>
                  </a:cxn>
                  <a:cxn ang="0">
                    <a:pos x="247" y="179"/>
                  </a:cxn>
                  <a:cxn ang="0">
                    <a:pos x="246" y="151"/>
                  </a:cxn>
                  <a:cxn ang="0">
                    <a:pos x="242" y="132"/>
                  </a:cxn>
                  <a:cxn ang="0">
                    <a:pos x="225" y="103"/>
                  </a:cxn>
                  <a:cxn ang="0">
                    <a:pos x="220" y="114"/>
                  </a:cxn>
                  <a:cxn ang="0">
                    <a:pos x="216" y="116"/>
                  </a:cxn>
                  <a:cxn ang="0">
                    <a:pos x="209" y="97"/>
                  </a:cxn>
                  <a:cxn ang="0">
                    <a:pos x="208" y="80"/>
                  </a:cxn>
                  <a:cxn ang="0">
                    <a:pos x="191" y="64"/>
                  </a:cxn>
                  <a:cxn ang="0">
                    <a:pos x="178" y="41"/>
                  </a:cxn>
                  <a:cxn ang="0">
                    <a:pos x="160" y="18"/>
                  </a:cxn>
                  <a:cxn ang="0">
                    <a:pos x="78" y="1"/>
                  </a:cxn>
                </a:cxnLst>
                <a:rect l="0" t="0" r="r" b="b"/>
                <a:pathLst>
                  <a:path w="371" h="416">
                    <a:moveTo>
                      <a:pt x="78" y="1"/>
                    </a:moveTo>
                    <a:cubicBezTo>
                      <a:pt x="67" y="0"/>
                      <a:pt x="59" y="0"/>
                      <a:pt x="59" y="0"/>
                    </a:cubicBezTo>
                    <a:cubicBezTo>
                      <a:pt x="59" y="0"/>
                      <a:pt x="58" y="1"/>
                      <a:pt x="57" y="3"/>
                    </a:cubicBezTo>
                    <a:cubicBezTo>
                      <a:pt x="56" y="5"/>
                      <a:pt x="57" y="6"/>
                      <a:pt x="59" y="5"/>
                    </a:cubicBezTo>
                    <a:cubicBezTo>
                      <a:pt x="61" y="5"/>
                      <a:pt x="63" y="4"/>
                      <a:pt x="64" y="5"/>
                    </a:cubicBezTo>
                    <a:cubicBezTo>
                      <a:pt x="64" y="6"/>
                      <a:pt x="64" y="7"/>
                      <a:pt x="63" y="8"/>
                    </a:cubicBezTo>
                    <a:cubicBezTo>
                      <a:pt x="63" y="9"/>
                      <a:pt x="62" y="11"/>
                      <a:pt x="61" y="12"/>
                    </a:cubicBezTo>
                    <a:cubicBezTo>
                      <a:pt x="60" y="14"/>
                      <a:pt x="61" y="16"/>
                      <a:pt x="62" y="18"/>
                    </a:cubicBezTo>
                    <a:cubicBezTo>
                      <a:pt x="63" y="19"/>
                      <a:pt x="64" y="21"/>
                      <a:pt x="66" y="21"/>
                    </a:cubicBezTo>
                    <a:cubicBezTo>
                      <a:pt x="67" y="21"/>
                      <a:pt x="68" y="21"/>
                      <a:pt x="69" y="20"/>
                    </a:cubicBezTo>
                    <a:cubicBezTo>
                      <a:pt x="69" y="19"/>
                      <a:pt x="70" y="18"/>
                      <a:pt x="71" y="18"/>
                    </a:cubicBezTo>
                    <a:cubicBezTo>
                      <a:pt x="72" y="17"/>
                      <a:pt x="74" y="15"/>
                      <a:pt x="74" y="14"/>
                    </a:cubicBezTo>
                    <a:cubicBezTo>
                      <a:pt x="74" y="12"/>
                      <a:pt x="73" y="11"/>
                      <a:pt x="72" y="11"/>
                    </a:cubicBezTo>
                    <a:cubicBezTo>
                      <a:pt x="70" y="11"/>
                      <a:pt x="69" y="10"/>
                      <a:pt x="68" y="9"/>
                    </a:cubicBezTo>
                    <a:cubicBezTo>
                      <a:pt x="68" y="8"/>
                      <a:pt x="69" y="6"/>
                      <a:pt x="70" y="6"/>
                    </a:cubicBezTo>
                    <a:cubicBezTo>
                      <a:pt x="72" y="6"/>
                      <a:pt x="73" y="6"/>
                      <a:pt x="73" y="7"/>
                    </a:cubicBezTo>
                    <a:cubicBezTo>
                      <a:pt x="74" y="7"/>
                      <a:pt x="75" y="8"/>
                      <a:pt x="75" y="9"/>
                    </a:cubicBezTo>
                    <a:cubicBezTo>
                      <a:pt x="76" y="9"/>
                      <a:pt x="77" y="11"/>
                      <a:pt x="78" y="13"/>
                    </a:cubicBezTo>
                    <a:cubicBezTo>
                      <a:pt x="79" y="14"/>
                      <a:pt x="80" y="17"/>
                      <a:pt x="80" y="19"/>
                    </a:cubicBezTo>
                    <a:cubicBezTo>
                      <a:pt x="80" y="20"/>
                      <a:pt x="80" y="23"/>
                      <a:pt x="80" y="24"/>
                    </a:cubicBezTo>
                    <a:cubicBezTo>
                      <a:pt x="79" y="25"/>
                      <a:pt x="79" y="28"/>
                      <a:pt x="80" y="29"/>
                    </a:cubicBezTo>
                    <a:cubicBezTo>
                      <a:pt x="81" y="30"/>
                      <a:pt x="82" y="32"/>
                      <a:pt x="83" y="33"/>
                    </a:cubicBezTo>
                    <a:cubicBezTo>
                      <a:pt x="84" y="34"/>
                      <a:pt x="83" y="35"/>
                      <a:pt x="83" y="35"/>
                    </a:cubicBezTo>
                    <a:cubicBezTo>
                      <a:pt x="82" y="35"/>
                      <a:pt x="80" y="36"/>
                      <a:pt x="79" y="37"/>
                    </a:cubicBezTo>
                    <a:cubicBezTo>
                      <a:pt x="78" y="38"/>
                      <a:pt x="77" y="39"/>
                      <a:pt x="77" y="38"/>
                    </a:cubicBezTo>
                    <a:cubicBezTo>
                      <a:pt x="76" y="38"/>
                      <a:pt x="76" y="36"/>
                      <a:pt x="76" y="34"/>
                    </a:cubicBezTo>
                    <a:cubicBezTo>
                      <a:pt x="76" y="33"/>
                      <a:pt x="75" y="30"/>
                      <a:pt x="74" y="29"/>
                    </a:cubicBezTo>
                    <a:cubicBezTo>
                      <a:pt x="73" y="28"/>
                      <a:pt x="72" y="27"/>
                      <a:pt x="70" y="26"/>
                    </a:cubicBezTo>
                    <a:cubicBezTo>
                      <a:pt x="69" y="26"/>
                      <a:pt x="67" y="27"/>
                      <a:pt x="66" y="27"/>
                    </a:cubicBezTo>
                    <a:cubicBezTo>
                      <a:pt x="65" y="28"/>
                      <a:pt x="64" y="28"/>
                      <a:pt x="62" y="27"/>
                    </a:cubicBezTo>
                    <a:cubicBezTo>
                      <a:pt x="61" y="26"/>
                      <a:pt x="59" y="24"/>
                      <a:pt x="58" y="23"/>
                    </a:cubicBezTo>
                    <a:cubicBezTo>
                      <a:pt x="57" y="22"/>
                      <a:pt x="55" y="20"/>
                      <a:pt x="54" y="19"/>
                    </a:cubicBezTo>
                    <a:cubicBezTo>
                      <a:pt x="52" y="18"/>
                      <a:pt x="51" y="15"/>
                      <a:pt x="51" y="13"/>
                    </a:cubicBezTo>
                    <a:cubicBezTo>
                      <a:pt x="51" y="11"/>
                      <a:pt x="49" y="10"/>
                      <a:pt x="47" y="10"/>
                    </a:cubicBezTo>
                    <a:cubicBezTo>
                      <a:pt x="47" y="10"/>
                      <a:pt x="47" y="10"/>
                      <a:pt x="44" y="11"/>
                    </a:cubicBezTo>
                    <a:cubicBezTo>
                      <a:pt x="41" y="11"/>
                      <a:pt x="41" y="11"/>
                      <a:pt x="41" y="11"/>
                    </a:cubicBezTo>
                    <a:cubicBezTo>
                      <a:pt x="41" y="12"/>
                      <a:pt x="38" y="13"/>
                      <a:pt x="34" y="13"/>
                    </a:cubicBezTo>
                    <a:cubicBezTo>
                      <a:pt x="30" y="13"/>
                      <a:pt x="25" y="12"/>
                      <a:pt x="23" y="11"/>
                    </a:cubicBezTo>
                    <a:cubicBezTo>
                      <a:pt x="21" y="11"/>
                      <a:pt x="16" y="9"/>
                      <a:pt x="14" y="8"/>
                    </a:cubicBezTo>
                    <a:cubicBezTo>
                      <a:pt x="11" y="7"/>
                      <a:pt x="7" y="6"/>
                      <a:pt x="4" y="6"/>
                    </a:cubicBezTo>
                    <a:cubicBezTo>
                      <a:pt x="1" y="7"/>
                      <a:pt x="0" y="8"/>
                      <a:pt x="0" y="10"/>
                    </a:cubicBezTo>
                    <a:cubicBezTo>
                      <a:pt x="0" y="12"/>
                      <a:pt x="2" y="15"/>
                      <a:pt x="4" y="16"/>
                    </a:cubicBezTo>
                    <a:cubicBezTo>
                      <a:pt x="6" y="17"/>
                      <a:pt x="8" y="19"/>
                      <a:pt x="9" y="19"/>
                    </a:cubicBezTo>
                    <a:cubicBezTo>
                      <a:pt x="10" y="19"/>
                      <a:pt x="11" y="20"/>
                      <a:pt x="10" y="21"/>
                    </a:cubicBezTo>
                    <a:cubicBezTo>
                      <a:pt x="10" y="22"/>
                      <a:pt x="12" y="23"/>
                      <a:pt x="13" y="24"/>
                    </a:cubicBezTo>
                    <a:cubicBezTo>
                      <a:pt x="15" y="24"/>
                      <a:pt x="17" y="26"/>
                      <a:pt x="17" y="28"/>
                    </a:cubicBezTo>
                    <a:cubicBezTo>
                      <a:pt x="17" y="29"/>
                      <a:pt x="19" y="31"/>
                      <a:pt x="20" y="32"/>
                    </a:cubicBezTo>
                    <a:cubicBezTo>
                      <a:pt x="22" y="33"/>
                      <a:pt x="26" y="36"/>
                      <a:pt x="28" y="38"/>
                    </a:cubicBezTo>
                    <a:cubicBezTo>
                      <a:pt x="31" y="40"/>
                      <a:pt x="34" y="43"/>
                      <a:pt x="35" y="45"/>
                    </a:cubicBezTo>
                    <a:cubicBezTo>
                      <a:pt x="35" y="48"/>
                      <a:pt x="36" y="51"/>
                      <a:pt x="35" y="52"/>
                    </a:cubicBezTo>
                    <a:cubicBezTo>
                      <a:pt x="34" y="54"/>
                      <a:pt x="35" y="56"/>
                      <a:pt x="36" y="57"/>
                    </a:cubicBezTo>
                    <a:cubicBezTo>
                      <a:pt x="37" y="58"/>
                      <a:pt x="39" y="59"/>
                      <a:pt x="39" y="60"/>
                    </a:cubicBezTo>
                    <a:cubicBezTo>
                      <a:pt x="40" y="60"/>
                      <a:pt x="42" y="61"/>
                      <a:pt x="44" y="62"/>
                    </a:cubicBezTo>
                    <a:cubicBezTo>
                      <a:pt x="45" y="63"/>
                      <a:pt x="48" y="64"/>
                      <a:pt x="50" y="64"/>
                    </a:cubicBezTo>
                    <a:cubicBezTo>
                      <a:pt x="51" y="63"/>
                      <a:pt x="53" y="64"/>
                      <a:pt x="54" y="64"/>
                    </a:cubicBezTo>
                    <a:cubicBezTo>
                      <a:pt x="55" y="65"/>
                      <a:pt x="56" y="65"/>
                      <a:pt x="57" y="66"/>
                    </a:cubicBezTo>
                    <a:cubicBezTo>
                      <a:pt x="58" y="66"/>
                      <a:pt x="59" y="67"/>
                      <a:pt x="60" y="68"/>
                    </a:cubicBezTo>
                    <a:cubicBezTo>
                      <a:pt x="61" y="69"/>
                      <a:pt x="62" y="72"/>
                      <a:pt x="63" y="74"/>
                    </a:cubicBezTo>
                    <a:cubicBezTo>
                      <a:pt x="64" y="76"/>
                      <a:pt x="67" y="78"/>
                      <a:pt x="68" y="78"/>
                    </a:cubicBezTo>
                    <a:cubicBezTo>
                      <a:pt x="69" y="79"/>
                      <a:pt x="71" y="80"/>
                      <a:pt x="72" y="80"/>
                    </a:cubicBezTo>
                    <a:cubicBezTo>
                      <a:pt x="73" y="80"/>
                      <a:pt x="76" y="82"/>
                      <a:pt x="78" y="84"/>
                    </a:cubicBezTo>
                    <a:cubicBezTo>
                      <a:pt x="80" y="85"/>
                      <a:pt x="82" y="88"/>
                      <a:pt x="82" y="90"/>
                    </a:cubicBezTo>
                    <a:cubicBezTo>
                      <a:pt x="82" y="92"/>
                      <a:pt x="84" y="94"/>
                      <a:pt x="85" y="95"/>
                    </a:cubicBezTo>
                    <a:cubicBezTo>
                      <a:pt x="86" y="96"/>
                      <a:pt x="89" y="98"/>
                      <a:pt x="90" y="100"/>
                    </a:cubicBezTo>
                    <a:cubicBezTo>
                      <a:pt x="92" y="101"/>
                      <a:pt x="94" y="102"/>
                      <a:pt x="95" y="102"/>
                    </a:cubicBezTo>
                    <a:cubicBezTo>
                      <a:pt x="96" y="101"/>
                      <a:pt x="98" y="100"/>
                      <a:pt x="99" y="98"/>
                    </a:cubicBezTo>
                    <a:cubicBezTo>
                      <a:pt x="100" y="97"/>
                      <a:pt x="102" y="96"/>
                      <a:pt x="104" y="96"/>
                    </a:cubicBezTo>
                    <a:cubicBezTo>
                      <a:pt x="106" y="96"/>
                      <a:pt x="110" y="97"/>
                      <a:pt x="112" y="98"/>
                    </a:cubicBezTo>
                    <a:cubicBezTo>
                      <a:pt x="114" y="99"/>
                      <a:pt x="116" y="99"/>
                      <a:pt x="117" y="97"/>
                    </a:cubicBezTo>
                    <a:cubicBezTo>
                      <a:pt x="118" y="96"/>
                      <a:pt x="119" y="94"/>
                      <a:pt x="119" y="93"/>
                    </a:cubicBezTo>
                    <a:cubicBezTo>
                      <a:pt x="120" y="93"/>
                      <a:pt x="122" y="90"/>
                      <a:pt x="123" y="88"/>
                    </a:cubicBezTo>
                    <a:cubicBezTo>
                      <a:pt x="124" y="85"/>
                      <a:pt x="125" y="84"/>
                      <a:pt x="125" y="86"/>
                    </a:cubicBezTo>
                    <a:cubicBezTo>
                      <a:pt x="126" y="87"/>
                      <a:pt x="126" y="89"/>
                      <a:pt x="126" y="90"/>
                    </a:cubicBezTo>
                    <a:cubicBezTo>
                      <a:pt x="125" y="92"/>
                      <a:pt x="124" y="94"/>
                      <a:pt x="123" y="96"/>
                    </a:cubicBezTo>
                    <a:cubicBezTo>
                      <a:pt x="122" y="97"/>
                      <a:pt x="123" y="101"/>
                      <a:pt x="125" y="103"/>
                    </a:cubicBezTo>
                    <a:cubicBezTo>
                      <a:pt x="128" y="105"/>
                      <a:pt x="129" y="109"/>
                      <a:pt x="129" y="111"/>
                    </a:cubicBezTo>
                    <a:cubicBezTo>
                      <a:pt x="129" y="112"/>
                      <a:pt x="131" y="115"/>
                      <a:pt x="132" y="117"/>
                    </a:cubicBezTo>
                    <a:cubicBezTo>
                      <a:pt x="134" y="118"/>
                      <a:pt x="137" y="121"/>
                      <a:pt x="139" y="123"/>
                    </a:cubicBezTo>
                    <a:cubicBezTo>
                      <a:pt x="142" y="126"/>
                      <a:pt x="145" y="129"/>
                      <a:pt x="148" y="132"/>
                    </a:cubicBezTo>
                    <a:cubicBezTo>
                      <a:pt x="151" y="134"/>
                      <a:pt x="156" y="138"/>
                      <a:pt x="159" y="140"/>
                    </a:cubicBezTo>
                    <a:cubicBezTo>
                      <a:pt x="163" y="143"/>
                      <a:pt x="167" y="145"/>
                      <a:pt x="169" y="145"/>
                    </a:cubicBezTo>
                    <a:cubicBezTo>
                      <a:pt x="170" y="145"/>
                      <a:pt x="173" y="146"/>
                      <a:pt x="175" y="148"/>
                    </a:cubicBezTo>
                    <a:cubicBezTo>
                      <a:pt x="177" y="150"/>
                      <a:pt x="180" y="155"/>
                      <a:pt x="181" y="158"/>
                    </a:cubicBezTo>
                    <a:cubicBezTo>
                      <a:pt x="181" y="158"/>
                      <a:pt x="181" y="158"/>
                      <a:pt x="181" y="160"/>
                    </a:cubicBezTo>
                    <a:cubicBezTo>
                      <a:pt x="182" y="162"/>
                      <a:pt x="182" y="162"/>
                      <a:pt x="182" y="162"/>
                    </a:cubicBezTo>
                    <a:cubicBezTo>
                      <a:pt x="185" y="163"/>
                      <a:pt x="188" y="166"/>
                      <a:pt x="188" y="168"/>
                    </a:cubicBezTo>
                    <a:cubicBezTo>
                      <a:pt x="189" y="170"/>
                      <a:pt x="190" y="174"/>
                      <a:pt x="191" y="177"/>
                    </a:cubicBezTo>
                    <a:cubicBezTo>
                      <a:pt x="192" y="180"/>
                      <a:pt x="193" y="185"/>
                      <a:pt x="193" y="188"/>
                    </a:cubicBezTo>
                    <a:cubicBezTo>
                      <a:pt x="194" y="190"/>
                      <a:pt x="194" y="195"/>
                      <a:pt x="193" y="197"/>
                    </a:cubicBezTo>
                    <a:cubicBezTo>
                      <a:pt x="193" y="199"/>
                      <a:pt x="193" y="204"/>
                      <a:pt x="193" y="207"/>
                    </a:cubicBezTo>
                    <a:cubicBezTo>
                      <a:pt x="193" y="210"/>
                      <a:pt x="192" y="214"/>
                      <a:pt x="192" y="217"/>
                    </a:cubicBezTo>
                    <a:cubicBezTo>
                      <a:pt x="191" y="220"/>
                      <a:pt x="189" y="225"/>
                      <a:pt x="188" y="229"/>
                    </a:cubicBezTo>
                    <a:cubicBezTo>
                      <a:pt x="187" y="232"/>
                      <a:pt x="186" y="235"/>
                      <a:pt x="186" y="236"/>
                    </a:cubicBezTo>
                    <a:cubicBezTo>
                      <a:pt x="186" y="237"/>
                      <a:pt x="186" y="239"/>
                      <a:pt x="186" y="241"/>
                    </a:cubicBezTo>
                    <a:cubicBezTo>
                      <a:pt x="185" y="242"/>
                      <a:pt x="185" y="244"/>
                      <a:pt x="186" y="244"/>
                    </a:cubicBezTo>
                    <a:cubicBezTo>
                      <a:pt x="187" y="244"/>
                      <a:pt x="188" y="245"/>
                      <a:pt x="187" y="247"/>
                    </a:cubicBezTo>
                    <a:cubicBezTo>
                      <a:pt x="187" y="249"/>
                      <a:pt x="187" y="252"/>
                      <a:pt x="186" y="253"/>
                    </a:cubicBezTo>
                    <a:cubicBezTo>
                      <a:pt x="186" y="255"/>
                      <a:pt x="186" y="257"/>
                      <a:pt x="186" y="258"/>
                    </a:cubicBezTo>
                    <a:cubicBezTo>
                      <a:pt x="185" y="259"/>
                      <a:pt x="186" y="259"/>
                      <a:pt x="187" y="260"/>
                    </a:cubicBezTo>
                    <a:cubicBezTo>
                      <a:pt x="188" y="260"/>
                      <a:pt x="189" y="260"/>
                      <a:pt x="190" y="259"/>
                    </a:cubicBezTo>
                    <a:cubicBezTo>
                      <a:pt x="190" y="259"/>
                      <a:pt x="191" y="259"/>
                      <a:pt x="192" y="260"/>
                    </a:cubicBezTo>
                    <a:cubicBezTo>
                      <a:pt x="193" y="261"/>
                      <a:pt x="194" y="262"/>
                      <a:pt x="195" y="262"/>
                    </a:cubicBezTo>
                    <a:cubicBezTo>
                      <a:pt x="195" y="261"/>
                      <a:pt x="197" y="263"/>
                      <a:pt x="198" y="265"/>
                    </a:cubicBezTo>
                    <a:cubicBezTo>
                      <a:pt x="200" y="267"/>
                      <a:pt x="202" y="271"/>
                      <a:pt x="204" y="274"/>
                    </a:cubicBezTo>
                    <a:cubicBezTo>
                      <a:pt x="205" y="276"/>
                      <a:pt x="208" y="279"/>
                      <a:pt x="209" y="279"/>
                    </a:cubicBezTo>
                    <a:cubicBezTo>
                      <a:pt x="211" y="280"/>
                      <a:pt x="212" y="279"/>
                      <a:pt x="213" y="278"/>
                    </a:cubicBezTo>
                    <a:cubicBezTo>
                      <a:pt x="214" y="277"/>
                      <a:pt x="215" y="277"/>
                      <a:pt x="216" y="277"/>
                    </a:cubicBezTo>
                    <a:cubicBezTo>
                      <a:pt x="218" y="278"/>
                      <a:pt x="219" y="280"/>
                      <a:pt x="219" y="282"/>
                    </a:cubicBezTo>
                    <a:cubicBezTo>
                      <a:pt x="219" y="284"/>
                      <a:pt x="220" y="287"/>
                      <a:pt x="221" y="288"/>
                    </a:cubicBezTo>
                    <a:cubicBezTo>
                      <a:pt x="223" y="289"/>
                      <a:pt x="226" y="291"/>
                      <a:pt x="228" y="294"/>
                    </a:cubicBezTo>
                    <a:cubicBezTo>
                      <a:pt x="230" y="297"/>
                      <a:pt x="234" y="301"/>
                      <a:pt x="238" y="303"/>
                    </a:cubicBezTo>
                    <a:cubicBezTo>
                      <a:pt x="242" y="306"/>
                      <a:pt x="247" y="309"/>
                      <a:pt x="250" y="311"/>
                    </a:cubicBezTo>
                    <a:cubicBezTo>
                      <a:pt x="253" y="313"/>
                      <a:pt x="257" y="316"/>
                      <a:pt x="259" y="318"/>
                    </a:cubicBezTo>
                    <a:cubicBezTo>
                      <a:pt x="261" y="320"/>
                      <a:pt x="264" y="323"/>
                      <a:pt x="266" y="326"/>
                    </a:cubicBezTo>
                    <a:cubicBezTo>
                      <a:pt x="267" y="329"/>
                      <a:pt x="271" y="332"/>
                      <a:pt x="273" y="334"/>
                    </a:cubicBezTo>
                    <a:cubicBezTo>
                      <a:pt x="275" y="336"/>
                      <a:pt x="279" y="341"/>
                      <a:pt x="281" y="344"/>
                    </a:cubicBezTo>
                    <a:cubicBezTo>
                      <a:pt x="284" y="347"/>
                      <a:pt x="287" y="351"/>
                      <a:pt x="288" y="352"/>
                    </a:cubicBezTo>
                    <a:cubicBezTo>
                      <a:pt x="290" y="353"/>
                      <a:pt x="294" y="354"/>
                      <a:pt x="296" y="355"/>
                    </a:cubicBezTo>
                    <a:cubicBezTo>
                      <a:pt x="299" y="356"/>
                      <a:pt x="303" y="359"/>
                      <a:pt x="305" y="360"/>
                    </a:cubicBezTo>
                    <a:cubicBezTo>
                      <a:pt x="307" y="362"/>
                      <a:pt x="310" y="366"/>
                      <a:pt x="312" y="369"/>
                    </a:cubicBezTo>
                    <a:cubicBezTo>
                      <a:pt x="313" y="373"/>
                      <a:pt x="316" y="377"/>
                      <a:pt x="317" y="380"/>
                    </a:cubicBezTo>
                    <a:cubicBezTo>
                      <a:pt x="318" y="383"/>
                      <a:pt x="319" y="387"/>
                      <a:pt x="319" y="389"/>
                    </a:cubicBezTo>
                    <a:cubicBezTo>
                      <a:pt x="319" y="391"/>
                      <a:pt x="319" y="396"/>
                      <a:pt x="320" y="399"/>
                    </a:cubicBezTo>
                    <a:cubicBezTo>
                      <a:pt x="321" y="402"/>
                      <a:pt x="323" y="407"/>
                      <a:pt x="324" y="409"/>
                    </a:cubicBezTo>
                    <a:cubicBezTo>
                      <a:pt x="325" y="411"/>
                      <a:pt x="328" y="414"/>
                      <a:pt x="329" y="415"/>
                    </a:cubicBezTo>
                    <a:cubicBezTo>
                      <a:pt x="330" y="416"/>
                      <a:pt x="334" y="416"/>
                      <a:pt x="336" y="416"/>
                    </a:cubicBezTo>
                    <a:cubicBezTo>
                      <a:pt x="339" y="416"/>
                      <a:pt x="342" y="414"/>
                      <a:pt x="343" y="412"/>
                    </a:cubicBezTo>
                    <a:cubicBezTo>
                      <a:pt x="343" y="411"/>
                      <a:pt x="346" y="408"/>
                      <a:pt x="347" y="407"/>
                    </a:cubicBezTo>
                    <a:cubicBezTo>
                      <a:pt x="349" y="406"/>
                      <a:pt x="354" y="405"/>
                      <a:pt x="357" y="404"/>
                    </a:cubicBezTo>
                    <a:cubicBezTo>
                      <a:pt x="360" y="403"/>
                      <a:pt x="365" y="400"/>
                      <a:pt x="366" y="398"/>
                    </a:cubicBezTo>
                    <a:cubicBezTo>
                      <a:pt x="367" y="395"/>
                      <a:pt x="369" y="392"/>
                      <a:pt x="370" y="390"/>
                    </a:cubicBezTo>
                    <a:cubicBezTo>
                      <a:pt x="371" y="388"/>
                      <a:pt x="371" y="384"/>
                      <a:pt x="371" y="382"/>
                    </a:cubicBezTo>
                    <a:cubicBezTo>
                      <a:pt x="371" y="380"/>
                      <a:pt x="371" y="377"/>
                      <a:pt x="370" y="376"/>
                    </a:cubicBezTo>
                    <a:cubicBezTo>
                      <a:pt x="370" y="375"/>
                      <a:pt x="369" y="373"/>
                      <a:pt x="369" y="372"/>
                    </a:cubicBezTo>
                    <a:cubicBezTo>
                      <a:pt x="368" y="371"/>
                      <a:pt x="367" y="369"/>
                      <a:pt x="368" y="368"/>
                    </a:cubicBezTo>
                    <a:cubicBezTo>
                      <a:pt x="368" y="367"/>
                      <a:pt x="366" y="365"/>
                      <a:pt x="364" y="364"/>
                    </a:cubicBezTo>
                    <a:cubicBezTo>
                      <a:pt x="362" y="362"/>
                      <a:pt x="359" y="360"/>
                      <a:pt x="357" y="359"/>
                    </a:cubicBezTo>
                    <a:cubicBezTo>
                      <a:pt x="355" y="358"/>
                      <a:pt x="353" y="355"/>
                      <a:pt x="353" y="352"/>
                    </a:cubicBezTo>
                    <a:cubicBezTo>
                      <a:pt x="353" y="349"/>
                      <a:pt x="352" y="344"/>
                      <a:pt x="350" y="343"/>
                    </a:cubicBezTo>
                    <a:cubicBezTo>
                      <a:pt x="348" y="341"/>
                      <a:pt x="346" y="338"/>
                      <a:pt x="346" y="336"/>
                    </a:cubicBezTo>
                    <a:cubicBezTo>
                      <a:pt x="347" y="334"/>
                      <a:pt x="347" y="331"/>
                      <a:pt x="347" y="331"/>
                    </a:cubicBezTo>
                    <a:cubicBezTo>
                      <a:pt x="347" y="330"/>
                      <a:pt x="346" y="329"/>
                      <a:pt x="345" y="329"/>
                    </a:cubicBezTo>
                    <a:cubicBezTo>
                      <a:pt x="345" y="328"/>
                      <a:pt x="343" y="328"/>
                      <a:pt x="341" y="328"/>
                    </a:cubicBezTo>
                    <a:cubicBezTo>
                      <a:pt x="339" y="328"/>
                      <a:pt x="337" y="327"/>
                      <a:pt x="336" y="327"/>
                    </a:cubicBezTo>
                    <a:cubicBezTo>
                      <a:pt x="334" y="326"/>
                      <a:pt x="333" y="323"/>
                      <a:pt x="333" y="321"/>
                    </a:cubicBezTo>
                    <a:cubicBezTo>
                      <a:pt x="333" y="319"/>
                      <a:pt x="332" y="316"/>
                      <a:pt x="330" y="315"/>
                    </a:cubicBezTo>
                    <a:cubicBezTo>
                      <a:pt x="329" y="315"/>
                      <a:pt x="326" y="313"/>
                      <a:pt x="324" y="311"/>
                    </a:cubicBezTo>
                    <a:cubicBezTo>
                      <a:pt x="322" y="309"/>
                      <a:pt x="319" y="307"/>
                      <a:pt x="319" y="305"/>
                    </a:cubicBezTo>
                    <a:cubicBezTo>
                      <a:pt x="318" y="303"/>
                      <a:pt x="316" y="303"/>
                      <a:pt x="314" y="304"/>
                    </a:cubicBezTo>
                    <a:cubicBezTo>
                      <a:pt x="312" y="305"/>
                      <a:pt x="310" y="307"/>
                      <a:pt x="310" y="309"/>
                    </a:cubicBezTo>
                    <a:cubicBezTo>
                      <a:pt x="310" y="312"/>
                      <a:pt x="306" y="313"/>
                      <a:pt x="302" y="312"/>
                    </a:cubicBezTo>
                    <a:cubicBezTo>
                      <a:pt x="298" y="312"/>
                      <a:pt x="292" y="308"/>
                      <a:pt x="289" y="305"/>
                    </a:cubicBezTo>
                    <a:cubicBezTo>
                      <a:pt x="286" y="302"/>
                      <a:pt x="283" y="298"/>
                      <a:pt x="284" y="296"/>
                    </a:cubicBezTo>
                    <a:cubicBezTo>
                      <a:pt x="284" y="295"/>
                      <a:pt x="285" y="293"/>
                      <a:pt x="285" y="291"/>
                    </a:cubicBezTo>
                    <a:cubicBezTo>
                      <a:pt x="285" y="290"/>
                      <a:pt x="284" y="288"/>
                      <a:pt x="283" y="287"/>
                    </a:cubicBezTo>
                    <a:cubicBezTo>
                      <a:pt x="282" y="286"/>
                      <a:pt x="281" y="283"/>
                      <a:pt x="281" y="280"/>
                    </a:cubicBezTo>
                    <a:cubicBezTo>
                      <a:pt x="281" y="278"/>
                      <a:pt x="282" y="275"/>
                      <a:pt x="283" y="273"/>
                    </a:cubicBezTo>
                    <a:cubicBezTo>
                      <a:pt x="284" y="271"/>
                      <a:pt x="286" y="269"/>
                      <a:pt x="287" y="268"/>
                    </a:cubicBezTo>
                    <a:cubicBezTo>
                      <a:pt x="287" y="267"/>
                      <a:pt x="287" y="263"/>
                      <a:pt x="286" y="260"/>
                    </a:cubicBezTo>
                    <a:cubicBezTo>
                      <a:pt x="284" y="257"/>
                      <a:pt x="283" y="252"/>
                      <a:pt x="282" y="250"/>
                    </a:cubicBezTo>
                    <a:cubicBezTo>
                      <a:pt x="281" y="248"/>
                      <a:pt x="279" y="246"/>
                      <a:pt x="278" y="245"/>
                    </a:cubicBezTo>
                    <a:cubicBezTo>
                      <a:pt x="276" y="244"/>
                      <a:pt x="274" y="242"/>
                      <a:pt x="274" y="240"/>
                    </a:cubicBezTo>
                    <a:cubicBezTo>
                      <a:pt x="274" y="238"/>
                      <a:pt x="272" y="234"/>
                      <a:pt x="271" y="232"/>
                    </a:cubicBezTo>
                    <a:cubicBezTo>
                      <a:pt x="270" y="229"/>
                      <a:pt x="270" y="226"/>
                      <a:pt x="270" y="225"/>
                    </a:cubicBezTo>
                    <a:cubicBezTo>
                      <a:pt x="270" y="224"/>
                      <a:pt x="270" y="222"/>
                      <a:pt x="270" y="220"/>
                    </a:cubicBezTo>
                    <a:cubicBezTo>
                      <a:pt x="269" y="218"/>
                      <a:pt x="269" y="214"/>
                      <a:pt x="269" y="212"/>
                    </a:cubicBezTo>
                    <a:cubicBezTo>
                      <a:pt x="269" y="210"/>
                      <a:pt x="268" y="208"/>
                      <a:pt x="267" y="208"/>
                    </a:cubicBezTo>
                    <a:cubicBezTo>
                      <a:pt x="266" y="207"/>
                      <a:pt x="264" y="207"/>
                      <a:pt x="263" y="207"/>
                    </a:cubicBezTo>
                    <a:cubicBezTo>
                      <a:pt x="262" y="207"/>
                      <a:pt x="260" y="204"/>
                      <a:pt x="259" y="201"/>
                    </a:cubicBezTo>
                    <a:cubicBezTo>
                      <a:pt x="258" y="198"/>
                      <a:pt x="256" y="195"/>
                      <a:pt x="254" y="193"/>
                    </a:cubicBezTo>
                    <a:cubicBezTo>
                      <a:pt x="253" y="191"/>
                      <a:pt x="250" y="188"/>
                      <a:pt x="249" y="186"/>
                    </a:cubicBezTo>
                    <a:cubicBezTo>
                      <a:pt x="248" y="184"/>
                      <a:pt x="247" y="181"/>
                      <a:pt x="247" y="179"/>
                    </a:cubicBezTo>
                    <a:cubicBezTo>
                      <a:pt x="247" y="177"/>
                      <a:pt x="247" y="174"/>
                      <a:pt x="247" y="172"/>
                    </a:cubicBezTo>
                    <a:cubicBezTo>
                      <a:pt x="247" y="169"/>
                      <a:pt x="247" y="166"/>
                      <a:pt x="248" y="165"/>
                    </a:cubicBezTo>
                    <a:cubicBezTo>
                      <a:pt x="248" y="163"/>
                      <a:pt x="248" y="161"/>
                      <a:pt x="247" y="159"/>
                    </a:cubicBezTo>
                    <a:cubicBezTo>
                      <a:pt x="247" y="157"/>
                      <a:pt x="246" y="154"/>
                      <a:pt x="246" y="151"/>
                    </a:cubicBezTo>
                    <a:cubicBezTo>
                      <a:pt x="245" y="149"/>
                      <a:pt x="245" y="146"/>
                      <a:pt x="245" y="145"/>
                    </a:cubicBezTo>
                    <a:cubicBezTo>
                      <a:pt x="245" y="145"/>
                      <a:pt x="245" y="143"/>
                      <a:pt x="245" y="141"/>
                    </a:cubicBezTo>
                    <a:cubicBezTo>
                      <a:pt x="244" y="139"/>
                      <a:pt x="243" y="137"/>
                      <a:pt x="243" y="136"/>
                    </a:cubicBezTo>
                    <a:cubicBezTo>
                      <a:pt x="242" y="135"/>
                      <a:pt x="241" y="133"/>
                      <a:pt x="242" y="132"/>
                    </a:cubicBezTo>
                    <a:cubicBezTo>
                      <a:pt x="242" y="130"/>
                      <a:pt x="241" y="128"/>
                      <a:pt x="239" y="127"/>
                    </a:cubicBezTo>
                    <a:cubicBezTo>
                      <a:pt x="237" y="125"/>
                      <a:pt x="236" y="121"/>
                      <a:pt x="235" y="118"/>
                    </a:cubicBezTo>
                    <a:cubicBezTo>
                      <a:pt x="235" y="115"/>
                      <a:pt x="233" y="111"/>
                      <a:pt x="231" y="110"/>
                    </a:cubicBezTo>
                    <a:cubicBezTo>
                      <a:pt x="230" y="109"/>
                      <a:pt x="227" y="106"/>
                      <a:pt x="225" y="103"/>
                    </a:cubicBezTo>
                    <a:cubicBezTo>
                      <a:pt x="223" y="101"/>
                      <a:pt x="221" y="98"/>
                      <a:pt x="220" y="98"/>
                    </a:cubicBezTo>
                    <a:cubicBezTo>
                      <a:pt x="218" y="97"/>
                      <a:pt x="217" y="97"/>
                      <a:pt x="217" y="98"/>
                    </a:cubicBezTo>
                    <a:cubicBezTo>
                      <a:pt x="216" y="99"/>
                      <a:pt x="216" y="103"/>
                      <a:pt x="217" y="106"/>
                    </a:cubicBezTo>
                    <a:cubicBezTo>
                      <a:pt x="217" y="109"/>
                      <a:pt x="218" y="113"/>
                      <a:pt x="220" y="114"/>
                    </a:cubicBezTo>
                    <a:cubicBezTo>
                      <a:pt x="221" y="115"/>
                      <a:pt x="222" y="118"/>
                      <a:pt x="223" y="119"/>
                    </a:cubicBezTo>
                    <a:cubicBezTo>
                      <a:pt x="224" y="121"/>
                      <a:pt x="223" y="122"/>
                      <a:pt x="222" y="123"/>
                    </a:cubicBezTo>
                    <a:cubicBezTo>
                      <a:pt x="220" y="123"/>
                      <a:pt x="219" y="122"/>
                      <a:pt x="218" y="121"/>
                    </a:cubicBezTo>
                    <a:cubicBezTo>
                      <a:pt x="218" y="120"/>
                      <a:pt x="217" y="117"/>
                      <a:pt x="216" y="116"/>
                    </a:cubicBezTo>
                    <a:cubicBezTo>
                      <a:pt x="215" y="115"/>
                      <a:pt x="213" y="112"/>
                      <a:pt x="212" y="111"/>
                    </a:cubicBezTo>
                    <a:cubicBezTo>
                      <a:pt x="211" y="109"/>
                      <a:pt x="210" y="107"/>
                      <a:pt x="211" y="106"/>
                    </a:cubicBezTo>
                    <a:cubicBezTo>
                      <a:pt x="211" y="105"/>
                      <a:pt x="211" y="103"/>
                      <a:pt x="211" y="101"/>
                    </a:cubicBezTo>
                    <a:cubicBezTo>
                      <a:pt x="211" y="100"/>
                      <a:pt x="210" y="98"/>
                      <a:pt x="209" y="97"/>
                    </a:cubicBezTo>
                    <a:cubicBezTo>
                      <a:pt x="208" y="96"/>
                      <a:pt x="207" y="93"/>
                      <a:pt x="207" y="92"/>
                    </a:cubicBezTo>
                    <a:cubicBezTo>
                      <a:pt x="207" y="91"/>
                      <a:pt x="207" y="88"/>
                      <a:pt x="207" y="87"/>
                    </a:cubicBezTo>
                    <a:cubicBezTo>
                      <a:pt x="207" y="85"/>
                      <a:pt x="208" y="84"/>
                      <a:pt x="209" y="83"/>
                    </a:cubicBezTo>
                    <a:cubicBezTo>
                      <a:pt x="210" y="82"/>
                      <a:pt x="210" y="81"/>
                      <a:pt x="208" y="80"/>
                    </a:cubicBezTo>
                    <a:cubicBezTo>
                      <a:pt x="206" y="79"/>
                      <a:pt x="203" y="77"/>
                      <a:pt x="202" y="77"/>
                    </a:cubicBezTo>
                    <a:cubicBezTo>
                      <a:pt x="200" y="76"/>
                      <a:pt x="198" y="75"/>
                      <a:pt x="196" y="74"/>
                    </a:cubicBezTo>
                    <a:cubicBezTo>
                      <a:pt x="195" y="73"/>
                      <a:pt x="194" y="71"/>
                      <a:pt x="194" y="69"/>
                    </a:cubicBezTo>
                    <a:cubicBezTo>
                      <a:pt x="194" y="67"/>
                      <a:pt x="193" y="65"/>
                      <a:pt x="191" y="64"/>
                    </a:cubicBezTo>
                    <a:cubicBezTo>
                      <a:pt x="190" y="62"/>
                      <a:pt x="188" y="60"/>
                      <a:pt x="188" y="59"/>
                    </a:cubicBezTo>
                    <a:cubicBezTo>
                      <a:pt x="188" y="57"/>
                      <a:pt x="188" y="54"/>
                      <a:pt x="188" y="52"/>
                    </a:cubicBezTo>
                    <a:cubicBezTo>
                      <a:pt x="188" y="49"/>
                      <a:pt x="187" y="47"/>
                      <a:pt x="186" y="46"/>
                    </a:cubicBezTo>
                    <a:cubicBezTo>
                      <a:pt x="184" y="45"/>
                      <a:pt x="181" y="42"/>
                      <a:pt x="178" y="41"/>
                    </a:cubicBezTo>
                    <a:cubicBezTo>
                      <a:pt x="175" y="39"/>
                      <a:pt x="172" y="36"/>
                      <a:pt x="170" y="34"/>
                    </a:cubicBezTo>
                    <a:cubicBezTo>
                      <a:pt x="168" y="32"/>
                      <a:pt x="166" y="29"/>
                      <a:pt x="165" y="28"/>
                    </a:cubicBezTo>
                    <a:cubicBezTo>
                      <a:pt x="164" y="26"/>
                      <a:pt x="163" y="24"/>
                      <a:pt x="162" y="23"/>
                    </a:cubicBezTo>
                    <a:cubicBezTo>
                      <a:pt x="162" y="21"/>
                      <a:pt x="161" y="19"/>
                      <a:pt x="160" y="18"/>
                    </a:cubicBezTo>
                    <a:cubicBezTo>
                      <a:pt x="159" y="17"/>
                      <a:pt x="159" y="14"/>
                      <a:pt x="160" y="12"/>
                    </a:cubicBezTo>
                    <a:cubicBezTo>
                      <a:pt x="160" y="10"/>
                      <a:pt x="161" y="8"/>
                      <a:pt x="161" y="8"/>
                    </a:cubicBezTo>
                    <a:cubicBezTo>
                      <a:pt x="161" y="8"/>
                      <a:pt x="146" y="7"/>
                      <a:pt x="129" y="5"/>
                    </a:cubicBezTo>
                    <a:cubicBezTo>
                      <a:pt x="111" y="3"/>
                      <a:pt x="88" y="2"/>
                      <a:pt x="78" y="1"/>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0" name="Freeform 25">
                <a:extLst>
                  <a:ext uri="{FF2B5EF4-FFF2-40B4-BE49-F238E27FC236}">
                    <a16:creationId xmlns:a16="http://schemas.microsoft.com/office/drawing/2014/main" id="{B6BC826F-373F-AB4D-87DB-837B92DD8559}"/>
                  </a:ext>
                </a:extLst>
              </p:cNvPr>
              <p:cNvSpPr>
                <a:spLocks/>
              </p:cNvSpPr>
              <p:nvPr/>
            </p:nvSpPr>
            <p:spPr bwMode="auto">
              <a:xfrm>
                <a:off x="5725968" y="2516612"/>
                <a:ext cx="706517" cy="1022945"/>
              </a:xfrm>
              <a:custGeom>
                <a:avLst/>
                <a:gdLst/>
                <a:ahLst/>
                <a:cxnLst>
                  <a:cxn ang="0">
                    <a:pos x="45" y="279"/>
                  </a:cxn>
                  <a:cxn ang="0">
                    <a:pos x="42" y="317"/>
                  </a:cxn>
                  <a:cxn ang="0">
                    <a:pos x="32" y="343"/>
                  </a:cxn>
                  <a:cxn ang="0">
                    <a:pos x="31" y="363"/>
                  </a:cxn>
                  <a:cxn ang="0">
                    <a:pos x="45" y="379"/>
                  </a:cxn>
                  <a:cxn ang="0">
                    <a:pos x="62" y="396"/>
                  </a:cxn>
                  <a:cxn ang="0">
                    <a:pos x="80" y="385"/>
                  </a:cxn>
                  <a:cxn ang="0">
                    <a:pos x="89" y="376"/>
                  </a:cxn>
                  <a:cxn ang="0">
                    <a:pos x="141" y="373"/>
                  </a:cxn>
                  <a:cxn ang="0">
                    <a:pos x="161" y="389"/>
                  </a:cxn>
                  <a:cxn ang="0">
                    <a:pos x="175" y="399"/>
                  </a:cxn>
                  <a:cxn ang="0">
                    <a:pos x="196" y="404"/>
                  </a:cxn>
                  <a:cxn ang="0">
                    <a:pos x="222" y="417"/>
                  </a:cxn>
                  <a:cxn ang="0">
                    <a:pos x="221" y="396"/>
                  </a:cxn>
                  <a:cxn ang="0">
                    <a:pos x="223" y="372"/>
                  </a:cxn>
                  <a:cxn ang="0">
                    <a:pos x="250" y="365"/>
                  </a:cxn>
                  <a:cxn ang="0">
                    <a:pos x="251" y="354"/>
                  </a:cxn>
                  <a:cxn ang="0">
                    <a:pos x="234" y="342"/>
                  </a:cxn>
                  <a:cxn ang="0">
                    <a:pos x="219" y="324"/>
                  </a:cxn>
                  <a:cxn ang="0">
                    <a:pos x="206" y="291"/>
                  </a:cxn>
                  <a:cxn ang="0">
                    <a:pos x="192" y="275"/>
                  </a:cxn>
                  <a:cxn ang="0">
                    <a:pos x="230" y="251"/>
                  </a:cxn>
                  <a:cxn ang="0">
                    <a:pos x="239" y="228"/>
                  </a:cxn>
                  <a:cxn ang="0">
                    <a:pos x="222" y="221"/>
                  </a:cxn>
                  <a:cxn ang="0">
                    <a:pos x="240" y="198"/>
                  </a:cxn>
                  <a:cxn ang="0">
                    <a:pos x="257" y="168"/>
                  </a:cxn>
                  <a:cxn ang="0">
                    <a:pos x="284" y="169"/>
                  </a:cxn>
                  <a:cxn ang="0">
                    <a:pos x="279" y="152"/>
                  </a:cxn>
                  <a:cxn ang="0">
                    <a:pos x="265" y="130"/>
                  </a:cxn>
                  <a:cxn ang="0">
                    <a:pos x="248" y="105"/>
                  </a:cxn>
                  <a:cxn ang="0">
                    <a:pos x="234" y="79"/>
                  </a:cxn>
                  <a:cxn ang="0">
                    <a:pos x="224" y="56"/>
                  </a:cxn>
                  <a:cxn ang="0">
                    <a:pos x="205" y="40"/>
                  </a:cxn>
                  <a:cxn ang="0">
                    <a:pos x="190" y="26"/>
                  </a:cxn>
                  <a:cxn ang="0">
                    <a:pos x="180" y="15"/>
                  </a:cxn>
                  <a:cxn ang="0">
                    <a:pos x="155" y="7"/>
                  </a:cxn>
                  <a:cxn ang="0">
                    <a:pos x="132" y="6"/>
                  </a:cxn>
                  <a:cxn ang="0">
                    <a:pos x="112" y="3"/>
                  </a:cxn>
                  <a:cxn ang="0">
                    <a:pos x="92" y="11"/>
                  </a:cxn>
                  <a:cxn ang="0">
                    <a:pos x="77" y="36"/>
                  </a:cxn>
                  <a:cxn ang="0">
                    <a:pos x="71" y="53"/>
                  </a:cxn>
                  <a:cxn ang="0">
                    <a:pos x="56" y="68"/>
                  </a:cxn>
                  <a:cxn ang="0">
                    <a:pos x="0" y="153"/>
                  </a:cxn>
                </a:cxnLst>
                <a:rect l="0" t="0" r="r" b="b"/>
                <a:pathLst>
                  <a:path w="288" h="417">
                    <a:moveTo>
                      <a:pt x="20" y="252"/>
                    </a:moveTo>
                    <a:cubicBezTo>
                      <a:pt x="20" y="252"/>
                      <a:pt x="26" y="257"/>
                      <a:pt x="33" y="263"/>
                    </a:cubicBezTo>
                    <a:cubicBezTo>
                      <a:pt x="40" y="270"/>
                      <a:pt x="45" y="277"/>
                      <a:pt x="45" y="279"/>
                    </a:cubicBezTo>
                    <a:cubicBezTo>
                      <a:pt x="44" y="282"/>
                      <a:pt x="43" y="286"/>
                      <a:pt x="42" y="289"/>
                    </a:cubicBezTo>
                    <a:cubicBezTo>
                      <a:pt x="42" y="291"/>
                      <a:pt x="41" y="296"/>
                      <a:pt x="42" y="300"/>
                    </a:cubicBezTo>
                    <a:cubicBezTo>
                      <a:pt x="42" y="304"/>
                      <a:pt x="42" y="312"/>
                      <a:pt x="42" y="317"/>
                    </a:cubicBezTo>
                    <a:cubicBezTo>
                      <a:pt x="42" y="323"/>
                      <a:pt x="41" y="329"/>
                      <a:pt x="39" y="330"/>
                    </a:cubicBezTo>
                    <a:cubicBezTo>
                      <a:pt x="37" y="331"/>
                      <a:pt x="34" y="334"/>
                      <a:pt x="32" y="336"/>
                    </a:cubicBezTo>
                    <a:cubicBezTo>
                      <a:pt x="30" y="338"/>
                      <a:pt x="30" y="341"/>
                      <a:pt x="32" y="343"/>
                    </a:cubicBezTo>
                    <a:cubicBezTo>
                      <a:pt x="35" y="345"/>
                      <a:pt x="35" y="348"/>
                      <a:pt x="33" y="349"/>
                    </a:cubicBezTo>
                    <a:cubicBezTo>
                      <a:pt x="32" y="350"/>
                      <a:pt x="30" y="353"/>
                      <a:pt x="29" y="355"/>
                    </a:cubicBezTo>
                    <a:cubicBezTo>
                      <a:pt x="28" y="358"/>
                      <a:pt x="29" y="361"/>
                      <a:pt x="31" y="363"/>
                    </a:cubicBezTo>
                    <a:cubicBezTo>
                      <a:pt x="33" y="364"/>
                      <a:pt x="36" y="367"/>
                      <a:pt x="38" y="369"/>
                    </a:cubicBezTo>
                    <a:cubicBezTo>
                      <a:pt x="39" y="370"/>
                      <a:pt x="41" y="372"/>
                      <a:pt x="42" y="373"/>
                    </a:cubicBezTo>
                    <a:cubicBezTo>
                      <a:pt x="43" y="374"/>
                      <a:pt x="44" y="377"/>
                      <a:pt x="45" y="379"/>
                    </a:cubicBezTo>
                    <a:cubicBezTo>
                      <a:pt x="46" y="381"/>
                      <a:pt x="47" y="385"/>
                      <a:pt x="48" y="387"/>
                    </a:cubicBezTo>
                    <a:cubicBezTo>
                      <a:pt x="49" y="388"/>
                      <a:pt x="52" y="391"/>
                      <a:pt x="53" y="392"/>
                    </a:cubicBezTo>
                    <a:cubicBezTo>
                      <a:pt x="55" y="393"/>
                      <a:pt x="59" y="395"/>
                      <a:pt x="62" y="396"/>
                    </a:cubicBezTo>
                    <a:cubicBezTo>
                      <a:pt x="65" y="397"/>
                      <a:pt x="69" y="399"/>
                      <a:pt x="72" y="400"/>
                    </a:cubicBezTo>
                    <a:cubicBezTo>
                      <a:pt x="74" y="402"/>
                      <a:pt x="76" y="400"/>
                      <a:pt x="77" y="396"/>
                    </a:cubicBezTo>
                    <a:cubicBezTo>
                      <a:pt x="77" y="391"/>
                      <a:pt x="79" y="387"/>
                      <a:pt x="80" y="385"/>
                    </a:cubicBezTo>
                    <a:cubicBezTo>
                      <a:pt x="81" y="384"/>
                      <a:pt x="84" y="382"/>
                      <a:pt x="86" y="381"/>
                    </a:cubicBezTo>
                    <a:cubicBezTo>
                      <a:pt x="88" y="380"/>
                      <a:pt x="90" y="379"/>
                      <a:pt x="90" y="379"/>
                    </a:cubicBezTo>
                    <a:cubicBezTo>
                      <a:pt x="90" y="379"/>
                      <a:pt x="89" y="378"/>
                      <a:pt x="89" y="376"/>
                    </a:cubicBezTo>
                    <a:cubicBezTo>
                      <a:pt x="89" y="374"/>
                      <a:pt x="96" y="371"/>
                      <a:pt x="105" y="370"/>
                    </a:cubicBezTo>
                    <a:cubicBezTo>
                      <a:pt x="114" y="369"/>
                      <a:pt x="125" y="369"/>
                      <a:pt x="129" y="371"/>
                    </a:cubicBezTo>
                    <a:cubicBezTo>
                      <a:pt x="133" y="372"/>
                      <a:pt x="138" y="373"/>
                      <a:pt x="141" y="373"/>
                    </a:cubicBezTo>
                    <a:cubicBezTo>
                      <a:pt x="143" y="373"/>
                      <a:pt x="146" y="375"/>
                      <a:pt x="147" y="378"/>
                    </a:cubicBezTo>
                    <a:cubicBezTo>
                      <a:pt x="148" y="381"/>
                      <a:pt x="151" y="384"/>
                      <a:pt x="153" y="385"/>
                    </a:cubicBezTo>
                    <a:cubicBezTo>
                      <a:pt x="155" y="386"/>
                      <a:pt x="158" y="388"/>
                      <a:pt x="161" y="389"/>
                    </a:cubicBezTo>
                    <a:cubicBezTo>
                      <a:pt x="164" y="390"/>
                      <a:pt x="165" y="393"/>
                      <a:pt x="165" y="395"/>
                    </a:cubicBezTo>
                    <a:cubicBezTo>
                      <a:pt x="165" y="398"/>
                      <a:pt x="166" y="400"/>
                      <a:pt x="167" y="401"/>
                    </a:cubicBezTo>
                    <a:cubicBezTo>
                      <a:pt x="169" y="401"/>
                      <a:pt x="172" y="400"/>
                      <a:pt x="175" y="399"/>
                    </a:cubicBezTo>
                    <a:cubicBezTo>
                      <a:pt x="178" y="398"/>
                      <a:pt x="181" y="397"/>
                      <a:pt x="184" y="396"/>
                    </a:cubicBezTo>
                    <a:cubicBezTo>
                      <a:pt x="186" y="395"/>
                      <a:pt x="189" y="395"/>
                      <a:pt x="191" y="396"/>
                    </a:cubicBezTo>
                    <a:cubicBezTo>
                      <a:pt x="193" y="398"/>
                      <a:pt x="196" y="401"/>
                      <a:pt x="196" y="404"/>
                    </a:cubicBezTo>
                    <a:cubicBezTo>
                      <a:pt x="197" y="407"/>
                      <a:pt x="200" y="410"/>
                      <a:pt x="203" y="411"/>
                    </a:cubicBezTo>
                    <a:cubicBezTo>
                      <a:pt x="206" y="411"/>
                      <a:pt x="212" y="413"/>
                      <a:pt x="215" y="415"/>
                    </a:cubicBezTo>
                    <a:cubicBezTo>
                      <a:pt x="219" y="416"/>
                      <a:pt x="222" y="417"/>
                      <a:pt x="222" y="417"/>
                    </a:cubicBezTo>
                    <a:cubicBezTo>
                      <a:pt x="222" y="417"/>
                      <a:pt x="221" y="416"/>
                      <a:pt x="221" y="414"/>
                    </a:cubicBezTo>
                    <a:cubicBezTo>
                      <a:pt x="221" y="413"/>
                      <a:pt x="221" y="409"/>
                      <a:pt x="221" y="406"/>
                    </a:cubicBezTo>
                    <a:cubicBezTo>
                      <a:pt x="221" y="403"/>
                      <a:pt x="222" y="399"/>
                      <a:pt x="221" y="396"/>
                    </a:cubicBezTo>
                    <a:cubicBezTo>
                      <a:pt x="221" y="393"/>
                      <a:pt x="222" y="390"/>
                      <a:pt x="223" y="388"/>
                    </a:cubicBezTo>
                    <a:cubicBezTo>
                      <a:pt x="224" y="386"/>
                      <a:pt x="223" y="383"/>
                      <a:pt x="222" y="381"/>
                    </a:cubicBezTo>
                    <a:cubicBezTo>
                      <a:pt x="220" y="378"/>
                      <a:pt x="221" y="375"/>
                      <a:pt x="223" y="372"/>
                    </a:cubicBezTo>
                    <a:cubicBezTo>
                      <a:pt x="226" y="369"/>
                      <a:pt x="229" y="366"/>
                      <a:pt x="231" y="365"/>
                    </a:cubicBezTo>
                    <a:cubicBezTo>
                      <a:pt x="233" y="364"/>
                      <a:pt x="238" y="363"/>
                      <a:pt x="241" y="364"/>
                    </a:cubicBezTo>
                    <a:cubicBezTo>
                      <a:pt x="244" y="365"/>
                      <a:pt x="249" y="366"/>
                      <a:pt x="250" y="365"/>
                    </a:cubicBezTo>
                    <a:cubicBezTo>
                      <a:pt x="252" y="365"/>
                      <a:pt x="256" y="363"/>
                      <a:pt x="258" y="362"/>
                    </a:cubicBezTo>
                    <a:cubicBezTo>
                      <a:pt x="260" y="360"/>
                      <a:pt x="261" y="358"/>
                      <a:pt x="260" y="357"/>
                    </a:cubicBezTo>
                    <a:cubicBezTo>
                      <a:pt x="258" y="356"/>
                      <a:pt x="254" y="355"/>
                      <a:pt x="251" y="354"/>
                    </a:cubicBezTo>
                    <a:cubicBezTo>
                      <a:pt x="248" y="354"/>
                      <a:pt x="243" y="353"/>
                      <a:pt x="241" y="352"/>
                    </a:cubicBezTo>
                    <a:cubicBezTo>
                      <a:pt x="238" y="351"/>
                      <a:pt x="235" y="350"/>
                      <a:pt x="234" y="349"/>
                    </a:cubicBezTo>
                    <a:cubicBezTo>
                      <a:pt x="234" y="348"/>
                      <a:pt x="233" y="345"/>
                      <a:pt x="234" y="342"/>
                    </a:cubicBezTo>
                    <a:cubicBezTo>
                      <a:pt x="234" y="339"/>
                      <a:pt x="233" y="336"/>
                      <a:pt x="232" y="335"/>
                    </a:cubicBezTo>
                    <a:cubicBezTo>
                      <a:pt x="230" y="334"/>
                      <a:pt x="227" y="332"/>
                      <a:pt x="225" y="330"/>
                    </a:cubicBezTo>
                    <a:cubicBezTo>
                      <a:pt x="223" y="329"/>
                      <a:pt x="220" y="326"/>
                      <a:pt x="219" y="324"/>
                    </a:cubicBezTo>
                    <a:cubicBezTo>
                      <a:pt x="218" y="321"/>
                      <a:pt x="217" y="317"/>
                      <a:pt x="216" y="313"/>
                    </a:cubicBezTo>
                    <a:cubicBezTo>
                      <a:pt x="215" y="310"/>
                      <a:pt x="214" y="304"/>
                      <a:pt x="212" y="300"/>
                    </a:cubicBezTo>
                    <a:cubicBezTo>
                      <a:pt x="211" y="296"/>
                      <a:pt x="208" y="292"/>
                      <a:pt x="206" y="291"/>
                    </a:cubicBezTo>
                    <a:cubicBezTo>
                      <a:pt x="204" y="290"/>
                      <a:pt x="202" y="288"/>
                      <a:pt x="201" y="287"/>
                    </a:cubicBezTo>
                    <a:cubicBezTo>
                      <a:pt x="201" y="285"/>
                      <a:pt x="199" y="282"/>
                      <a:pt x="196" y="280"/>
                    </a:cubicBezTo>
                    <a:cubicBezTo>
                      <a:pt x="194" y="278"/>
                      <a:pt x="192" y="276"/>
                      <a:pt x="192" y="275"/>
                    </a:cubicBezTo>
                    <a:cubicBezTo>
                      <a:pt x="192" y="274"/>
                      <a:pt x="199" y="267"/>
                      <a:pt x="208" y="260"/>
                    </a:cubicBezTo>
                    <a:cubicBezTo>
                      <a:pt x="216" y="253"/>
                      <a:pt x="224" y="248"/>
                      <a:pt x="225" y="251"/>
                    </a:cubicBezTo>
                    <a:cubicBezTo>
                      <a:pt x="226" y="253"/>
                      <a:pt x="228" y="253"/>
                      <a:pt x="230" y="251"/>
                    </a:cubicBezTo>
                    <a:cubicBezTo>
                      <a:pt x="232" y="249"/>
                      <a:pt x="234" y="246"/>
                      <a:pt x="235" y="243"/>
                    </a:cubicBezTo>
                    <a:cubicBezTo>
                      <a:pt x="236" y="240"/>
                      <a:pt x="238" y="237"/>
                      <a:pt x="238" y="236"/>
                    </a:cubicBezTo>
                    <a:cubicBezTo>
                      <a:pt x="239" y="235"/>
                      <a:pt x="239" y="231"/>
                      <a:pt x="239" y="228"/>
                    </a:cubicBezTo>
                    <a:cubicBezTo>
                      <a:pt x="238" y="225"/>
                      <a:pt x="235" y="221"/>
                      <a:pt x="232" y="220"/>
                    </a:cubicBezTo>
                    <a:cubicBezTo>
                      <a:pt x="229" y="219"/>
                      <a:pt x="226" y="219"/>
                      <a:pt x="226" y="220"/>
                    </a:cubicBezTo>
                    <a:cubicBezTo>
                      <a:pt x="225" y="222"/>
                      <a:pt x="223" y="222"/>
                      <a:pt x="222" y="221"/>
                    </a:cubicBezTo>
                    <a:cubicBezTo>
                      <a:pt x="221" y="221"/>
                      <a:pt x="220" y="218"/>
                      <a:pt x="219" y="215"/>
                    </a:cubicBezTo>
                    <a:cubicBezTo>
                      <a:pt x="219" y="212"/>
                      <a:pt x="222" y="207"/>
                      <a:pt x="226" y="204"/>
                    </a:cubicBezTo>
                    <a:cubicBezTo>
                      <a:pt x="230" y="201"/>
                      <a:pt x="236" y="198"/>
                      <a:pt x="240" y="198"/>
                    </a:cubicBezTo>
                    <a:cubicBezTo>
                      <a:pt x="243" y="197"/>
                      <a:pt x="246" y="194"/>
                      <a:pt x="247" y="190"/>
                    </a:cubicBezTo>
                    <a:cubicBezTo>
                      <a:pt x="247" y="186"/>
                      <a:pt x="249" y="180"/>
                      <a:pt x="250" y="177"/>
                    </a:cubicBezTo>
                    <a:cubicBezTo>
                      <a:pt x="252" y="174"/>
                      <a:pt x="255" y="169"/>
                      <a:pt x="257" y="168"/>
                    </a:cubicBezTo>
                    <a:cubicBezTo>
                      <a:pt x="260" y="166"/>
                      <a:pt x="264" y="166"/>
                      <a:pt x="267" y="168"/>
                    </a:cubicBezTo>
                    <a:cubicBezTo>
                      <a:pt x="270" y="170"/>
                      <a:pt x="274" y="172"/>
                      <a:pt x="277" y="172"/>
                    </a:cubicBezTo>
                    <a:cubicBezTo>
                      <a:pt x="279" y="172"/>
                      <a:pt x="282" y="170"/>
                      <a:pt x="284" y="169"/>
                    </a:cubicBezTo>
                    <a:cubicBezTo>
                      <a:pt x="286" y="167"/>
                      <a:pt x="288" y="165"/>
                      <a:pt x="288" y="165"/>
                    </a:cubicBezTo>
                    <a:cubicBezTo>
                      <a:pt x="285" y="163"/>
                      <a:pt x="283" y="160"/>
                      <a:pt x="282" y="158"/>
                    </a:cubicBezTo>
                    <a:cubicBezTo>
                      <a:pt x="282" y="156"/>
                      <a:pt x="280" y="153"/>
                      <a:pt x="279" y="152"/>
                    </a:cubicBezTo>
                    <a:cubicBezTo>
                      <a:pt x="277" y="150"/>
                      <a:pt x="275" y="147"/>
                      <a:pt x="274" y="146"/>
                    </a:cubicBezTo>
                    <a:cubicBezTo>
                      <a:pt x="273" y="145"/>
                      <a:pt x="272" y="141"/>
                      <a:pt x="271" y="138"/>
                    </a:cubicBezTo>
                    <a:cubicBezTo>
                      <a:pt x="270" y="135"/>
                      <a:pt x="267" y="132"/>
                      <a:pt x="265" y="130"/>
                    </a:cubicBezTo>
                    <a:cubicBezTo>
                      <a:pt x="262" y="129"/>
                      <a:pt x="259" y="127"/>
                      <a:pt x="257" y="127"/>
                    </a:cubicBezTo>
                    <a:cubicBezTo>
                      <a:pt x="256" y="126"/>
                      <a:pt x="254" y="122"/>
                      <a:pt x="253" y="119"/>
                    </a:cubicBezTo>
                    <a:cubicBezTo>
                      <a:pt x="252" y="115"/>
                      <a:pt x="250" y="109"/>
                      <a:pt x="248" y="105"/>
                    </a:cubicBezTo>
                    <a:cubicBezTo>
                      <a:pt x="247" y="102"/>
                      <a:pt x="244" y="97"/>
                      <a:pt x="243" y="95"/>
                    </a:cubicBezTo>
                    <a:cubicBezTo>
                      <a:pt x="241" y="93"/>
                      <a:pt x="240" y="90"/>
                      <a:pt x="239" y="88"/>
                    </a:cubicBezTo>
                    <a:cubicBezTo>
                      <a:pt x="239" y="86"/>
                      <a:pt x="237" y="82"/>
                      <a:pt x="234" y="79"/>
                    </a:cubicBezTo>
                    <a:cubicBezTo>
                      <a:pt x="232" y="77"/>
                      <a:pt x="230" y="73"/>
                      <a:pt x="230" y="70"/>
                    </a:cubicBezTo>
                    <a:cubicBezTo>
                      <a:pt x="230" y="68"/>
                      <a:pt x="230" y="64"/>
                      <a:pt x="229" y="62"/>
                    </a:cubicBezTo>
                    <a:cubicBezTo>
                      <a:pt x="228" y="59"/>
                      <a:pt x="226" y="57"/>
                      <a:pt x="224" y="56"/>
                    </a:cubicBezTo>
                    <a:cubicBezTo>
                      <a:pt x="222" y="55"/>
                      <a:pt x="221" y="54"/>
                      <a:pt x="221" y="53"/>
                    </a:cubicBezTo>
                    <a:cubicBezTo>
                      <a:pt x="220" y="53"/>
                      <a:pt x="217" y="50"/>
                      <a:pt x="214" y="47"/>
                    </a:cubicBezTo>
                    <a:cubicBezTo>
                      <a:pt x="211" y="45"/>
                      <a:pt x="206" y="42"/>
                      <a:pt x="205" y="40"/>
                    </a:cubicBezTo>
                    <a:cubicBezTo>
                      <a:pt x="203" y="39"/>
                      <a:pt x="202" y="36"/>
                      <a:pt x="201" y="35"/>
                    </a:cubicBezTo>
                    <a:cubicBezTo>
                      <a:pt x="201" y="33"/>
                      <a:pt x="199" y="30"/>
                      <a:pt x="196" y="29"/>
                    </a:cubicBezTo>
                    <a:cubicBezTo>
                      <a:pt x="194" y="28"/>
                      <a:pt x="191" y="27"/>
                      <a:pt x="190" y="26"/>
                    </a:cubicBezTo>
                    <a:cubicBezTo>
                      <a:pt x="190" y="25"/>
                      <a:pt x="189" y="24"/>
                      <a:pt x="188" y="23"/>
                    </a:cubicBezTo>
                    <a:cubicBezTo>
                      <a:pt x="188" y="22"/>
                      <a:pt x="187" y="20"/>
                      <a:pt x="185" y="19"/>
                    </a:cubicBezTo>
                    <a:cubicBezTo>
                      <a:pt x="184" y="19"/>
                      <a:pt x="182" y="16"/>
                      <a:pt x="180" y="15"/>
                    </a:cubicBezTo>
                    <a:cubicBezTo>
                      <a:pt x="179" y="13"/>
                      <a:pt x="176" y="10"/>
                      <a:pt x="174" y="9"/>
                    </a:cubicBezTo>
                    <a:cubicBezTo>
                      <a:pt x="172" y="8"/>
                      <a:pt x="168" y="7"/>
                      <a:pt x="165" y="7"/>
                    </a:cubicBezTo>
                    <a:cubicBezTo>
                      <a:pt x="163" y="7"/>
                      <a:pt x="158" y="7"/>
                      <a:pt x="155" y="7"/>
                    </a:cubicBezTo>
                    <a:cubicBezTo>
                      <a:pt x="152" y="6"/>
                      <a:pt x="148" y="6"/>
                      <a:pt x="146" y="6"/>
                    </a:cubicBezTo>
                    <a:cubicBezTo>
                      <a:pt x="144" y="6"/>
                      <a:pt x="141" y="6"/>
                      <a:pt x="139" y="6"/>
                    </a:cubicBezTo>
                    <a:cubicBezTo>
                      <a:pt x="136" y="6"/>
                      <a:pt x="133" y="6"/>
                      <a:pt x="132" y="6"/>
                    </a:cubicBezTo>
                    <a:cubicBezTo>
                      <a:pt x="131" y="6"/>
                      <a:pt x="128" y="5"/>
                      <a:pt x="126" y="4"/>
                    </a:cubicBezTo>
                    <a:cubicBezTo>
                      <a:pt x="124" y="3"/>
                      <a:pt x="120" y="2"/>
                      <a:pt x="118" y="1"/>
                    </a:cubicBezTo>
                    <a:cubicBezTo>
                      <a:pt x="117" y="0"/>
                      <a:pt x="114" y="1"/>
                      <a:pt x="112" y="3"/>
                    </a:cubicBezTo>
                    <a:cubicBezTo>
                      <a:pt x="110" y="5"/>
                      <a:pt x="107" y="7"/>
                      <a:pt x="105" y="6"/>
                    </a:cubicBezTo>
                    <a:cubicBezTo>
                      <a:pt x="104" y="6"/>
                      <a:pt x="101" y="7"/>
                      <a:pt x="99" y="7"/>
                    </a:cubicBezTo>
                    <a:cubicBezTo>
                      <a:pt x="97" y="8"/>
                      <a:pt x="94" y="10"/>
                      <a:pt x="92" y="11"/>
                    </a:cubicBezTo>
                    <a:cubicBezTo>
                      <a:pt x="90" y="12"/>
                      <a:pt x="88" y="15"/>
                      <a:pt x="87" y="17"/>
                    </a:cubicBezTo>
                    <a:cubicBezTo>
                      <a:pt x="86" y="20"/>
                      <a:pt x="84" y="24"/>
                      <a:pt x="82" y="27"/>
                    </a:cubicBezTo>
                    <a:cubicBezTo>
                      <a:pt x="80" y="30"/>
                      <a:pt x="78" y="34"/>
                      <a:pt x="77" y="36"/>
                    </a:cubicBezTo>
                    <a:cubicBezTo>
                      <a:pt x="76" y="38"/>
                      <a:pt x="75" y="41"/>
                      <a:pt x="75" y="42"/>
                    </a:cubicBezTo>
                    <a:cubicBezTo>
                      <a:pt x="74" y="43"/>
                      <a:pt x="74" y="46"/>
                      <a:pt x="74" y="47"/>
                    </a:cubicBezTo>
                    <a:cubicBezTo>
                      <a:pt x="74" y="49"/>
                      <a:pt x="73" y="51"/>
                      <a:pt x="71" y="53"/>
                    </a:cubicBezTo>
                    <a:cubicBezTo>
                      <a:pt x="69" y="54"/>
                      <a:pt x="66" y="57"/>
                      <a:pt x="65" y="59"/>
                    </a:cubicBezTo>
                    <a:cubicBezTo>
                      <a:pt x="64" y="60"/>
                      <a:pt x="61" y="63"/>
                      <a:pt x="60" y="65"/>
                    </a:cubicBezTo>
                    <a:cubicBezTo>
                      <a:pt x="59" y="67"/>
                      <a:pt x="57" y="68"/>
                      <a:pt x="56" y="68"/>
                    </a:cubicBezTo>
                    <a:cubicBezTo>
                      <a:pt x="54" y="68"/>
                      <a:pt x="52" y="68"/>
                      <a:pt x="50" y="67"/>
                    </a:cubicBezTo>
                    <a:cubicBezTo>
                      <a:pt x="48" y="67"/>
                      <a:pt x="47" y="67"/>
                      <a:pt x="47" y="67"/>
                    </a:cubicBezTo>
                    <a:cubicBezTo>
                      <a:pt x="0" y="153"/>
                      <a:pt x="0" y="153"/>
                      <a:pt x="0" y="153"/>
                    </a:cubicBezTo>
                    <a:lnTo>
                      <a:pt x="20" y="252"/>
                    </a:ln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dirty="0">
                  <a:solidFill>
                    <a:srgbClr val="CC3242"/>
                  </a:solidFill>
                </a:endParaRPr>
              </a:p>
            </p:txBody>
          </p:sp>
          <p:sp>
            <p:nvSpPr>
              <p:cNvPr id="41" name="Freeform 26">
                <a:extLst>
                  <a:ext uri="{FF2B5EF4-FFF2-40B4-BE49-F238E27FC236}">
                    <a16:creationId xmlns:a16="http://schemas.microsoft.com/office/drawing/2014/main" id="{909F3B07-C97E-F144-BE26-BFD44BDE9B63}"/>
                  </a:ext>
                </a:extLst>
              </p:cNvPr>
              <p:cNvSpPr>
                <a:spLocks/>
              </p:cNvSpPr>
              <p:nvPr/>
            </p:nvSpPr>
            <p:spPr bwMode="auto">
              <a:xfrm>
                <a:off x="4764234" y="3032235"/>
                <a:ext cx="691993" cy="895337"/>
              </a:xfrm>
              <a:custGeom>
                <a:avLst/>
                <a:gdLst/>
                <a:ahLst/>
                <a:cxnLst>
                  <a:cxn ang="0">
                    <a:pos x="275" y="362"/>
                  </a:cxn>
                  <a:cxn ang="0">
                    <a:pos x="272" y="334"/>
                  </a:cxn>
                  <a:cxn ang="0">
                    <a:pos x="282" y="315"/>
                  </a:cxn>
                  <a:cxn ang="0">
                    <a:pos x="264" y="304"/>
                  </a:cxn>
                  <a:cxn ang="0">
                    <a:pos x="252" y="275"/>
                  </a:cxn>
                  <a:cxn ang="0">
                    <a:pos x="245" y="238"/>
                  </a:cxn>
                  <a:cxn ang="0">
                    <a:pos x="229" y="216"/>
                  </a:cxn>
                  <a:cxn ang="0">
                    <a:pos x="214" y="218"/>
                  </a:cxn>
                  <a:cxn ang="0">
                    <a:pos x="195" y="208"/>
                  </a:cxn>
                  <a:cxn ang="0">
                    <a:pos x="184" y="185"/>
                  </a:cxn>
                  <a:cxn ang="0">
                    <a:pos x="169" y="171"/>
                  </a:cxn>
                  <a:cxn ang="0">
                    <a:pos x="164" y="137"/>
                  </a:cxn>
                  <a:cxn ang="0">
                    <a:pos x="171" y="113"/>
                  </a:cxn>
                  <a:cxn ang="0">
                    <a:pos x="154" y="92"/>
                  </a:cxn>
                  <a:cxn ang="0">
                    <a:pos x="146" y="76"/>
                  </a:cxn>
                  <a:cxn ang="0">
                    <a:pos x="118" y="63"/>
                  </a:cxn>
                  <a:cxn ang="0">
                    <a:pos x="107" y="18"/>
                  </a:cxn>
                  <a:cxn ang="0">
                    <a:pos x="86" y="0"/>
                  </a:cxn>
                  <a:cxn ang="0">
                    <a:pos x="72" y="11"/>
                  </a:cxn>
                  <a:cxn ang="0">
                    <a:pos x="30" y="48"/>
                  </a:cxn>
                  <a:cxn ang="0">
                    <a:pos x="24" y="58"/>
                  </a:cxn>
                  <a:cxn ang="0">
                    <a:pos x="17" y="54"/>
                  </a:cxn>
                  <a:cxn ang="0">
                    <a:pos x="10" y="60"/>
                  </a:cxn>
                  <a:cxn ang="0">
                    <a:pos x="1" y="82"/>
                  </a:cxn>
                  <a:cxn ang="0">
                    <a:pos x="0" y="89"/>
                  </a:cxn>
                  <a:cxn ang="0">
                    <a:pos x="6" y="94"/>
                  </a:cxn>
                  <a:cxn ang="0">
                    <a:pos x="21" y="107"/>
                  </a:cxn>
                  <a:cxn ang="0">
                    <a:pos x="33" y="104"/>
                  </a:cxn>
                  <a:cxn ang="0">
                    <a:pos x="24" y="111"/>
                  </a:cxn>
                  <a:cxn ang="0">
                    <a:pos x="31" y="118"/>
                  </a:cxn>
                  <a:cxn ang="0">
                    <a:pos x="37" y="113"/>
                  </a:cxn>
                  <a:cxn ang="0">
                    <a:pos x="45" y="116"/>
                  </a:cxn>
                  <a:cxn ang="0">
                    <a:pos x="51" y="127"/>
                  </a:cxn>
                  <a:cxn ang="0">
                    <a:pos x="57" y="132"/>
                  </a:cxn>
                  <a:cxn ang="0">
                    <a:pos x="71" y="141"/>
                  </a:cxn>
                  <a:cxn ang="0">
                    <a:pos x="84" y="147"/>
                  </a:cxn>
                  <a:cxn ang="0">
                    <a:pos x="97" y="159"/>
                  </a:cxn>
                  <a:cxn ang="0">
                    <a:pos x="97" y="176"/>
                  </a:cxn>
                  <a:cxn ang="0">
                    <a:pos x="100" y="185"/>
                  </a:cxn>
                  <a:cxn ang="0">
                    <a:pos x="120" y="201"/>
                  </a:cxn>
                  <a:cxn ang="0">
                    <a:pos x="132" y="204"/>
                  </a:cxn>
                  <a:cxn ang="0">
                    <a:pos x="117" y="203"/>
                  </a:cxn>
                  <a:cxn ang="0">
                    <a:pos x="138" y="220"/>
                  </a:cxn>
                  <a:cxn ang="0">
                    <a:pos x="166" y="245"/>
                  </a:cxn>
                  <a:cxn ang="0">
                    <a:pos x="185" y="274"/>
                  </a:cxn>
                  <a:cxn ang="0">
                    <a:pos x="201" y="298"/>
                  </a:cxn>
                  <a:cxn ang="0">
                    <a:pos x="218" y="316"/>
                  </a:cxn>
                  <a:cxn ang="0">
                    <a:pos x="235" y="333"/>
                  </a:cxn>
                  <a:cxn ang="0">
                    <a:pos x="249" y="350"/>
                  </a:cxn>
                  <a:cxn ang="0">
                    <a:pos x="258" y="362"/>
                  </a:cxn>
                </a:cxnLst>
                <a:rect l="0" t="0" r="r" b="b"/>
                <a:pathLst>
                  <a:path w="282" h="365">
                    <a:moveTo>
                      <a:pt x="262" y="359"/>
                    </a:moveTo>
                    <a:cubicBezTo>
                      <a:pt x="264" y="359"/>
                      <a:pt x="267" y="360"/>
                      <a:pt x="268" y="362"/>
                    </a:cubicBezTo>
                    <a:cubicBezTo>
                      <a:pt x="270" y="363"/>
                      <a:pt x="273" y="363"/>
                      <a:pt x="275" y="362"/>
                    </a:cubicBezTo>
                    <a:cubicBezTo>
                      <a:pt x="276" y="361"/>
                      <a:pt x="276" y="358"/>
                      <a:pt x="275" y="354"/>
                    </a:cubicBezTo>
                    <a:cubicBezTo>
                      <a:pt x="273" y="350"/>
                      <a:pt x="271" y="346"/>
                      <a:pt x="270" y="343"/>
                    </a:cubicBezTo>
                    <a:cubicBezTo>
                      <a:pt x="269" y="341"/>
                      <a:pt x="270" y="337"/>
                      <a:pt x="272" y="334"/>
                    </a:cubicBezTo>
                    <a:cubicBezTo>
                      <a:pt x="275" y="331"/>
                      <a:pt x="278" y="327"/>
                      <a:pt x="280" y="324"/>
                    </a:cubicBezTo>
                    <a:cubicBezTo>
                      <a:pt x="281" y="321"/>
                      <a:pt x="282" y="319"/>
                      <a:pt x="282" y="319"/>
                    </a:cubicBezTo>
                    <a:cubicBezTo>
                      <a:pt x="282" y="319"/>
                      <a:pt x="282" y="318"/>
                      <a:pt x="282" y="315"/>
                    </a:cubicBezTo>
                    <a:cubicBezTo>
                      <a:pt x="281" y="313"/>
                      <a:pt x="279" y="311"/>
                      <a:pt x="277" y="311"/>
                    </a:cubicBezTo>
                    <a:cubicBezTo>
                      <a:pt x="274" y="311"/>
                      <a:pt x="271" y="310"/>
                      <a:pt x="269" y="309"/>
                    </a:cubicBezTo>
                    <a:cubicBezTo>
                      <a:pt x="268" y="309"/>
                      <a:pt x="265" y="306"/>
                      <a:pt x="264" y="304"/>
                    </a:cubicBezTo>
                    <a:cubicBezTo>
                      <a:pt x="262" y="302"/>
                      <a:pt x="260" y="298"/>
                      <a:pt x="260" y="295"/>
                    </a:cubicBezTo>
                    <a:cubicBezTo>
                      <a:pt x="259" y="292"/>
                      <a:pt x="258" y="288"/>
                      <a:pt x="257" y="286"/>
                    </a:cubicBezTo>
                    <a:cubicBezTo>
                      <a:pt x="257" y="284"/>
                      <a:pt x="254" y="279"/>
                      <a:pt x="252" y="275"/>
                    </a:cubicBezTo>
                    <a:cubicBezTo>
                      <a:pt x="249" y="271"/>
                      <a:pt x="247" y="263"/>
                      <a:pt x="246" y="258"/>
                    </a:cubicBezTo>
                    <a:cubicBezTo>
                      <a:pt x="246" y="253"/>
                      <a:pt x="246" y="247"/>
                      <a:pt x="247" y="245"/>
                    </a:cubicBezTo>
                    <a:cubicBezTo>
                      <a:pt x="248" y="242"/>
                      <a:pt x="247" y="239"/>
                      <a:pt x="245" y="238"/>
                    </a:cubicBezTo>
                    <a:cubicBezTo>
                      <a:pt x="243" y="237"/>
                      <a:pt x="241" y="233"/>
                      <a:pt x="240" y="230"/>
                    </a:cubicBezTo>
                    <a:cubicBezTo>
                      <a:pt x="239" y="226"/>
                      <a:pt x="237" y="222"/>
                      <a:pt x="236" y="221"/>
                    </a:cubicBezTo>
                    <a:cubicBezTo>
                      <a:pt x="234" y="220"/>
                      <a:pt x="231" y="218"/>
                      <a:pt x="229" y="216"/>
                    </a:cubicBezTo>
                    <a:cubicBezTo>
                      <a:pt x="227" y="214"/>
                      <a:pt x="224" y="212"/>
                      <a:pt x="223" y="212"/>
                    </a:cubicBezTo>
                    <a:cubicBezTo>
                      <a:pt x="221" y="212"/>
                      <a:pt x="219" y="212"/>
                      <a:pt x="218" y="214"/>
                    </a:cubicBezTo>
                    <a:cubicBezTo>
                      <a:pt x="217" y="215"/>
                      <a:pt x="215" y="217"/>
                      <a:pt x="214" y="218"/>
                    </a:cubicBezTo>
                    <a:cubicBezTo>
                      <a:pt x="213" y="220"/>
                      <a:pt x="211" y="221"/>
                      <a:pt x="209" y="221"/>
                    </a:cubicBezTo>
                    <a:cubicBezTo>
                      <a:pt x="207" y="221"/>
                      <a:pt x="203" y="219"/>
                      <a:pt x="200" y="216"/>
                    </a:cubicBezTo>
                    <a:cubicBezTo>
                      <a:pt x="197" y="214"/>
                      <a:pt x="195" y="210"/>
                      <a:pt x="195" y="208"/>
                    </a:cubicBezTo>
                    <a:cubicBezTo>
                      <a:pt x="195" y="206"/>
                      <a:pt x="194" y="202"/>
                      <a:pt x="192" y="199"/>
                    </a:cubicBezTo>
                    <a:cubicBezTo>
                      <a:pt x="191" y="197"/>
                      <a:pt x="189" y="194"/>
                      <a:pt x="189" y="193"/>
                    </a:cubicBezTo>
                    <a:cubicBezTo>
                      <a:pt x="189" y="192"/>
                      <a:pt x="186" y="189"/>
                      <a:pt x="184" y="185"/>
                    </a:cubicBezTo>
                    <a:cubicBezTo>
                      <a:pt x="182" y="182"/>
                      <a:pt x="179" y="179"/>
                      <a:pt x="177" y="179"/>
                    </a:cubicBezTo>
                    <a:cubicBezTo>
                      <a:pt x="176" y="179"/>
                      <a:pt x="174" y="178"/>
                      <a:pt x="174" y="176"/>
                    </a:cubicBezTo>
                    <a:cubicBezTo>
                      <a:pt x="173" y="174"/>
                      <a:pt x="171" y="172"/>
                      <a:pt x="169" y="171"/>
                    </a:cubicBezTo>
                    <a:cubicBezTo>
                      <a:pt x="168" y="170"/>
                      <a:pt x="166" y="167"/>
                      <a:pt x="165" y="165"/>
                    </a:cubicBezTo>
                    <a:cubicBezTo>
                      <a:pt x="165" y="162"/>
                      <a:pt x="164" y="158"/>
                      <a:pt x="163" y="154"/>
                    </a:cubicBezTo>
                    <a:cubicBezTo>
                      <a:pt x="163" y="150"/>
                      <a:pt x="163" y="142"/>
                      <a:pt x="164" y="137"/>
                    </a:cubicBezTo>
                    <a:cubicBezTo>
                      <a:pt x="165" y="131"/>
                      <a:pt x="168" y="125"/>
                      <a:pt x="170" y="122"/>
                    </a:cubicBezTo>
                    <a:cubicBezTo>
                      <a:pt x="172" y="119"/>
                      <a:pt x="174" y="117"/>
                      <a:pt x="174" y="117"/>
                    </a:cubicBezTo>
                    <a:cubicBezTo>
                      <a:pt x="174" y="117"/>
                      <a:pt x="173" y="115"/>
                      <a:pt x="171" y="113"/>
                    </a:cubicBezTo>
                    <a:cubicBezTo>
                      <a:pt x="170" y="111"/>
                      <a:pt x="167" y="107"/>
                      <a:pt x="166" y="104"/>
                    </a:cubicBezTo>
                    <a:cubicBezTo>
                      <a:pt x="165" y="102"/>
                      <a:pt x="161" y="99"/>
                      <a:pt x="159" y="98"/>
                    </a:cubicBezTo>
                    <a:cubicBezTo>
                      <a:pt x="156" y="96"/>
                      <a:pt x="154" y="94"/>
                      <a:pt x="154" y="92"/>
                    </a:cubicBezTo>
                    <a:cubicBezTo>
                      <a:pt x="154" y="91"/>
                      <a:pt x="153" y="88"/>
                      <a:pt x="152" y="87"/>
                    </a:cubicBezTo>
                    <a:cubicBezTo>
                      <a:pt x="151" y="86"/>
                      <a:pt x="150" y="83"/>
                      <a:pt x="150" y="81"/>
                    </a:cubicBezTo>
                    <a:cubicBezTo>
                      <a:pt x="150" y="79"/>
                      <a:pt x="148" y="77"/>
                      <a:pt x="146" y="76"/>
                    </a:cubicBezTo>
                    <a:cubicBezTo>
                      <a:pt x="144" y="75"/>
                      <a:pt x="139" y="73"/>
                      <a:pt x="136" y="73"/>
                    </a:cubicBezTo>
                    <a:cubicBezTo>
                      <a:pt x="132" y="72"/>
                      <a:pt x="127" y="70"/>
                      <a:pt x="124" y="69"/>
                    </a:cubicBezTo>
                    <a:cubicBezTo>
                      <a:pt x="121" y="68"/>
                      <a:pt x="118" y="66"/>
                      <a:pt x="118" y="63"/>
                    </a:cubicBezTo>
                    <a:cubicBezTo>
                      <a:pt x="118" y="61"/>
                      <a:pt x="117" y="53"/>
                      <a:pt x="117" y="46"/>
                    </a:cubicBezTo>
                    <a:cubicBezTo>
                      <a:pt x="117" y="39"/>
                      <a:pt x="115" y="31"/>
                      <a:pt x="112" y="28"/>
                    </a:cubicBezTo>
                    <a:cubicBezTo>
                      <a:pt x="110" y="26"/>
                      <a:pt x="108" y="21"/>
                      <a:pt x="107" y="18"/>
                    </a:cubicBezTo>
                    <a:cubicBezTo>
                      <a:pt x="107" y="15"/>
                      <a:pt x="103" y="11"/>
                      <a:pt x="100" y="10"/>
                    </a:cubicBezTo>
                    <a:cubicBezTo>
                      <a:pt x="96" y="8"/>
                      <a:pt x="92" y="6"/>
                      <a:pt x="91" y="4"/>
                    </a:cubicBezTo>
                    <a:cubicBezTo>
                      <a:pt x="90" y="2"/>
                      <a:pt x="88" y="1"/>
                      <a:pt x="86" y="0"/>
                    </a:cubicBezTo>
                    <a:cubicBezTo>
                      <a:pt x="85" y="0"/>
                      <a:pt x="81" y="0"/>
                      <a:pt x="78" y="1"/>
                    </a:cubicBezTo>
                    <a:cubicBezTo>
                      <a:pt x="76" y="2"/>
                      <a:pt x="74" y="2"/>
                      <a:pt x="74" y="2"/>
                    </a:cubicBezTo>
                    <a:cubicBezTo>
                      <a:pt x="74" y="2"/>
                      <a:pt x="73" y="6"/>
                      <a:pt x="72" y="11"/>
                    </a:cubicBezTo>
                    <a:cubicBezTo>
                      <a:pt x="71" y="15"/>
                      <a:pt x="65" y="23"/>
                      <a:pt x="58" y="28"/>
                    </a:cubicBezTo>
                    <a:cubicBezTo>
                      <a:pt x="51" y="33"/>
                      <a:pt x="43" y="39"/>
                      <a:pt x="41" y="41"/>
                    </a:cubicBezTo>
                    <a:cubicBezTo>
                      <a:pt x="38" y="43"/>
                      <a:pt x="33" y="46"/>
                      <a:pt x="30" y="48"/>
                    </a:cubicBezTo>
                    <a:cubicBezTo>
                      <a:pt x="26" y="50"/>
                      <a:pt x="23" y="52"/>
                      <a:pt x="23" y="52"/>
                    </a:cubicBezTo>
                    <a:cubicBezTo>
                      <a:pt x="24" y="53"/>
                      <a:pt x="24" y="54"/>
                      <a:pt x="25" y="55"/>
                    </a:cubicBezTo>
                    <a:cubicBezTo>
                      <a:pt x="26" y="57"/>
                      <a:pt x="25" y="58"/>
                      <a:pt x="24" y="58"/>
                    </a:cubicBezTo>
                    <a:cubicBezTo>
                      <a:pt x="23" y="57"/>
                      <a:pt x="22" y="55"/>
                      <a:pt x="21" y="54"/>
                    </a:cubicBezTo>
                    <a:cubicBezTo>
                      <a:pt x="20" y="53"/>
                      <a:pt x="19" y="51"/>
                      <a:pt x="18" y="51"/>
                    </a:cubicBezTo>
                    <a:cubicBezTo>
                      <a:pt x="17" y="51"/>
                      <a:pt x="17" y="53"/>
                      <a:pt x="17" y="54"/>
                    </a:cubicBezTo>
                    <a:cubicBezTo>
                      <a:pt x="17" y="55"/>
                      <a:pt x="16" y="58"/>
                      <a:pt x="15" y="59"/>
                    </a:cubicBezTo>
                    <a:cubicBezTo>
                      <a:pt x="14" y="61"/>
                      <a:pt x="13" y="61"/>
                      <a:pt x="13" y="59"/>
                    </a:cubicBezTo>
                    <a:cubicBezTo>
                      <a:pt x="13" y="58"/>
                      <a:pt x="12" y="58"/>
                      <a:pt x="10" y="60"/>
                    </a:cubicBezTo>
                    <a:cubicBezTo>
                      <a:pt x="9" y="62"/>
                      <a:pt x="6" y="66"/>
                      <a:pt x="5" y="69"/>
                    </a:cubicBezTo>
                    <a:cubicBezTo>
                      <a:pt x="3" y="71"/>
                      <a:pt x="1" y="75"/>
                      <a:pt x="1" y="77"/>
                    </a:cubicBezTo>
                    <a:cubicBezTo>
                      <a:pt x="0" y="78"/>
                      <a:pt x="0" y="81"/>
                      <a:pt x="1" y="82"/>
                    </a:cubicBezTo>
                    <a:cubicBezTo>
                      <a:pt x="1" y="83"/>
                      <a:pt x="2" y="84"/>
                      <a:pt x="1" y="85"/>
                    </a:cubicBezTo>
                    <a:cubicBezTo>
                      <a:pt x="1" y="85"/>
                      <a:pt x="1" y="86"/>
                      <a:pt x="1" y="86"/>
                    </a:cubicBezTo>
                    <a:cubicBezTo>
                      <a:pt x="1" y="86"/>
                      <a:pt x="1" y="87"/>
                      <a:pt x="0" y="89"/>
                    </a:cubicBezTo>
                    <a:cubicBezTo>
                      <a:pt x="0" y="91"/>
                      <a:pt x="0" y="94"/>
                      <a:pt x="1" y="96"/>
                    </a:cubicBezTo>
                    <a:cubicBezTo>
                      <a:pt x="2" y="98"/>
                      <a:pt x="3" y="99"/>
                      <a:pt x="3" y="97"/>
                    </a:cubicBezTo>
                    <a:cubicBezTo>
                      <a:pt x="3" y="95"/>
                      <a:pt x="5" y="94"/>
                      <a:pt x="6" y="94"/>
                    </a:cubicBezTo>
                    <a:cubicBezTo>
                      <a:pt x="7" y="95"/>
                      <a:pt x="9" y="96"/>
                      <a:pt x="11" y="98"/>
                    </a:cubicBezTo>
                    <a:cubicBezTo>
                      <a:pt x="12" y="99"/>
                      <a:pt x="15" y="102"/>
                      <a:pt x="16" y="103"/>
                    </a:cubicBezTo>
                    <a:cubicBezTo>
                      <a:pt x="18" y="105"/>
                      <a:pt x="20" y="106"/>
                      <a:pt x="21" y="107"/>
                    </a:cubicBezTo>
                    <a:cubicBezTo>
                      <a:pt x="23" y="108"/>
                      <a:pt x="25" y="107"/>
                      <a:pt x="26" y="106"/>
                    </a:cubicBezTo>
                    <a:cubicBezTo>
                      <a:pt x="28" y="105"/>
                      <a:pt x="30" y="104"/>
                      <a:pt x="30" y="104"/>
                    </a:cubicBezTo>
                    <a:cubicBezTo>
                      <a:pt x="31" y="104"/>
                      <a:pt x="32" y="104"/>
                      <a:pt x="33" y="104"/>
                    </a:cubicBezTo>
                    <a:cubicBezTo>
                      <a:pt x="34" y="105"/>
                      <a:pt x="34" y="107"/>
                      <a:pt x="33" y="108"/>
                    </a:cubicBezTo>
                    <a:cubicBezTo>
                      <a:pt x="31" y="109"/>
                      <a:pt x="29" y="111"/>
                      <a:pt x="28" y="111"/>
                    </a:cubicBezTo>
                    <a:cubicBezTo>
                      <a:pt x="27" y="111"/>
                      <a:pt x="25" y="111"/>
                      <a:pt x="24" y="111"/>
                    </a:cubicBezTo>
                    <a:cubicBezTo>
                      <a:pt x="24" y="111"/>
                      <a:pt x="24" y="113"/>
                      <a:pt x="25" y="114"/>
                    </a:cubicBezTo>
                    <a:cubicBezTo>
                      <a:pt x="26" y="116"/>
                      <a:pt x="27" y="117"/>
                      <a:pt x="29" y="117"/>
                    </a:cubicBezTo>
                    <a:cubicBezTo>
                      <a:pt x="30" y="116"/>
                      <a:pt x="31" y="117"/>
                      <a:pt x="31" y="118"/>
                    </a:cubicBezTo>
                    <a:cubicBezTo>
                      <a:pt x="32" y="119"/>
                      <a:pt x="33" y="119"/>
                      <a:pt x="34" y="119"/>
                    </a:cubicBezTo>
                    <a:cubicBezTo>
                      <a:pt x="35" y="118"/>
                      <a:pt x="36" y="117"/>
                      <a:pt x="36" y="115"/>
                    </a:cubicBezTo>
                    <a:cubicBezTo>
                      <a:pt x="36" y="114"/>
                      <a:pt x="36" y="113"/>
                      <a:pt x="37" y="113"/>
                    </a:cubicBezTo>
                    <a:cubicBezTo>
                      <a:pt x="38" y="113"/>
                      <a:pt x="39" y="113"/>
                      <a:pt x="40" y="113"/>
                    </a:cubicBezTo>
                    <a:cubicBezTo>
                      <a:pt x="41" y="114"/>
                      <a:pt x="42" y="114"/>
                      <a:pt x="43" y="114"/>
                    </a:cubicBezTo>
                    <a:cubicBezTo>
                      <a:pt x="45" y="113"/>
                      <a:pt x="46" y="115"/>
                      <a:pt x="45" y="116"/>
                    </a:cubicBezTo>
                    <a:cubicBezTo>
                      <a:pt x="45" y="118"/>
                      <a:pt x="45" y="120"/>
                      <a:pt x="45" y="122"/>
                    </a:cubicBezTo>
                    <a:cubicBezTo>
                      <a:pt x="46" y="123"/>
                      <a:pt x="47" y="124"/>
                      <a:pt x="48" y="125"/>
                    </a:cubicBezTo>
                    <a:cubicBezTo>
                      <a:pt x="49" y="125"/>
                      <a:pt x="51" y="126"/>
                      <a:pt x="51" y="127"/>
                    </a:cubicBezTo>
                    <a:cubicBezTo>
                      <a:pt x="52" y="128"/>
                      <a:pt x="52" y="129"/>
                      <a:pt x="51" y="129"/>
                    </a:cubicBezTo>
                    <a:cubicBezTo>
                      <a:pt x="50" y="129"/>
                      <a:pt x="50" y="130"/>
                      <a:pt x="52" y="130"/>
                    </a:cubicBezTo>
                    <a:cubicBezTo>
                      <a:pt x="54" y="131"/>
                      <a:pt x="56" y="132"/>
                      <a:pt x="57" y="132"/>
                    </a:cubicBezTo>
                    <a:cubicBezTo>
                      <a:pt x="58" y="132"/>
                      <a:pt x="61" y="133"/>
                      <a:pt x="63" y="134"/>
                    </a:cubicBezTo>
                    <a:cubicBezTo>
                      <a:pt x="65" y="135"/>
                      <a:pt x="67" y="137"/>
                      <a:pt x="68" y="139"/>
                    </a:cubicBezTo>
                    <a:cubicBezTo>
                      <a:pt x="68" y="141"/>
                      <a:pt x="70" y="142"/>
                      <a:pt x="71" y="141"/>
                    </a:cubicBezTo>
                    <a:cubicBezTo>
                      <a:pt x="72" y="140"/>
                      <a:pt x="73" y="139"/>
                      <a:pt x="74" y="140"/>
                    </a:cubicBezTo>
                    <a:cubicBezTo>
                      <a:pt x="75" y="141"/>
                      <a:pt x="77" y="142"/>
                      <a:pt x="78" y="143"/>
                    </a:cubicBezTo>
                    <a:cubicBezTo>
                      <a:pt x="79" y="144"/>
                      <a:pt x="82" y="146"/>
                      <a:pt x="84" y="147"/>
                    </a:cubicBezTo>
                    <a:cubicBezTo>
                      <a:pt x="86" y="148"/>
                      <a:pt x="89" y="150"/>
                      <a:pt x="90" y="151"/>
                    </a:cubicBezTo>
                    <a:cubicBezTo>
                      <a:pt x="92" y="151"/>
                      <a:pt x="94" y="153"/>
                      <a:pt x="95" y="154"/>
                    </a:cubicBezTo>
                    <a:cubicBezTo>
                      <a:pt x="96" y="155"/>
                      <a:pt x="97" y="157"/>
                      <a:pt x="97" y="159"/>
                    </a:cubicBezTo>
                    <a:cubicBezTo>
                      <a:pt x="98" y="161"/>
                      <a:pt x="98" y="164"/>
                      <a:pt x="97" y="166"/>
                    </a:cubicBezTo>
                    <a:cubicBezTo>
                      <a:pt x="97" y="168"/>
                      <a:pt x="97" y="171"/>
                      <a:pt x="97" y="173"/>
                    </a:cubicBezTo>
                    <a:cubicBezTo>
                      <a:pt x="98" y="174"/>
                      <a:pt x="98" y="176"/>
                      <a:pt x="97" y="176"/>
                    </a:cubicBezTo>
                    <a:cubicBezTo>
                      <a:pt x="97" y="177"/>
                      <a:pt x="96" y="177"/>
                      <a:pt x="95" y="176"/>
                    </a:cubicBezTo>
                    <a:cubicBezTo>
                      <a:pt x="94" y="176"/>
                      <a:pt x="94" y="177"/>
                      <a:pt x="95" y="179"/>
                    </a:cubicBezTo>
                    <a:cubicBezTo>
                      <a:pt x="95" y="182"/>
                      <a:pt x="98" y="184"/>
                      <a:pt x="100" y="185"/>
                    </a:cubicBezTo>
                    <a:cubicBezTo>
                      <a:pt x="102" y="186"/>
                      <a:pt x="106" y="189"/>
                      <a:pt x="108" y="190"/>
                    </a:cubicBezTo>
                    <a:cubicBezTo>
                      <a:pt x="111" y="192"/>
                      <a:pt x="114" y="195"/>
                      <a:pt x="115" y="197"/>
                    </a:cubicBezTo>
                    <a:cubicBezTo>
                      <a:pt x="116" y="198"/>
                      <a:pt x="119" y="201"/>
                      <a:pt x="120" y="201"/>
                    </a:cubicBezTo>
                    <a:cubicBezTo>
                      <a:pt x="122" y="202"/>
                      <a:pt x="124" y="202"/>
                      <a:pt x="125" y="200"/>
                    </a:cubicBezTo>
                    <a:cubicBezTo>
                      <a:pt x="126" y="199"/>
                      <a:pt x="128" y="198"/>
                      <a:pt x="129" y="199"/>
                    </a:cubicBezTo>
                    <a:cubicBezTo>
                      <a:pt x="130" y="200"/>
                      <a:pt x="131" y="202"/>
                      <a:pt x="132" y="204"/>
                    </a:cubicBezTo>
                    <a:cubicBezTo>
                      <a:pt x="132" y="206"/>
                      <a:pt x="132" y="209"/>
                      <a:pt x="132" y="209"/>
                    </a:cubicBezTo>
                    <a:cubicBezTo>
                      <a:pt x="131" y="210"/>
                      <a:pt x="128" y="210"/>
                      <a:pt x="126" y="208"/>
                    </a:cubicBezTo>
                    <a:cubicBezTo>
                      <a:pt x="123" y="207"/>
                      <a:pt x="119" y="205"/>
                      <a:pt x="117" y="203"/>
                    </a:cubicBezTo>
                    <a:cubicBezTo>
                      <a:pt x="114" y="201"/>
                      <a:pt x="114" y="202"/>
                      <a:pt x="117" y="204"/>
                    </a:cubicBezTo>
                    <a:cubicBezTo>
                      <a:pt x="119" y="206"/>
                      <a:pt x="124" y="210"/>
                      <a:pt x="128" y="213"/>
                    </a:cubicBezTo>
                    <a:cubicBezTo>
                      <a:pt x="132" y="215"/>
                      <a:pt x="136" y="219"/>
                      <a:pt x="138" y="220"/>
                    </a:cubicBezTo>
                    <a:cubicBezTo>
                      <a:pt x="139" y="221"/>
                      <a:pt x="142" y="224"/>
                      <a:pt x="145" y="226"/>
                    </a:cubicBezTo>
                    <a:cubicBezTo>
                      <a:pt x="147" y="228"/>
                      <a:pt x="152" y="232"/>
                      <a:pt x="155" y="235"/>
                    </a:cubicBezTo>
                    <a:cubicBezTo>
                      <a:pt x="158" y="238"/>
                      <a:pt x="163" y="242"/>
                      <a:pt x="166" y="245"/>
                    </a:cubicBezTo>
                    <a:cubicBezTo>
                      <a:pt x="169" y="247"/>
                      <a:pt x="172" y="251"/>
                      <a:pt x="173" y="254"/>
                    </a:cubicBezTo>
                    <a:cubicBezTo>
                      <a:pt x="174" y="256"/>
                      <a:pt x="177" y="261"/>
                      <a:pt x="178" y="264"/>
                    </a:cubicBezTo>
                    <a:cubicBezTo>
                      <a:pt x="180" y="267"/>
                      <a:pt x="183" y="271"/>
                      <a:pt x="185" y="274"/>
                    </a:cubicBezTo>
                    <a:cubicBezTo>
                      <a:pt x="187" y="276"/>
                      <a:pt x="191" y="280"/>
                      <a:pt x="194" y="282"/>
                    </a:cubicBezTo>
                    <a:cubicBezTo>
                      <a:pt x="196" y="285"/>
                      <a:pt x="199" y="288"/>
                      <a:pt x="199" y="290"/>
                    </a:cubicBezTo>
                    <a:cubicBezTo>
                      <a:pt x="200" y="291"/>
                      <a:pt x="201" y="295"/>
                      <a:pt x="201" y="298"/>
                    </a:cubicBezTo>
                    <a:cubicBezTo>
                      <a:pt x="202" y="300"/>
                      <a:pt x="204" y="303"/>
                      <a:pt x="206" y="304"/>
                    </a:cubicBezTo>
                    <a:cubicBezTo>
                      <a:pt x="209" y="304"/>
                      <a:pt x="211" y="306"/>
                      <a:pt x="212" y="308"/>
                    </a:cubicBezTo>
                    <a:cubicBezTo>
                      <a:pt x="213" y="310"/>
                      <a:pt x="216" y="314"/>
                      <a:pt x="218" y="316"/>
                    </a:cubicBezTo>
                    <a:cubicBezTo>
                      <a:pt x="221" y="318"/>
                      <a:pt x="224" y="323"/>
                      <a:pt x="227" y="326"/>
                    </a:cubicBezTo>
                    <a:cubicBezTo>
                      <a:pt x="229" y="329"/>
                      <a:pt x="232" y="332"/>
                      <a:pt x="232" y="332"/>
                    </a:cubicBezTo>
                    <a:cubicBezTo>
                      <a:pt x="233" y="332"/>
                      <a:pt x="234" y="333"/>
                      <a:pt x="235" y="333"/>
                    </a:cubicBezTo>
                    <a:cubicBezTo>
                      <a:pt x="235" y="334"/>
                      <a:pt x="237" y="336"/>
                      <a:pt x="239" y="339"/>
                    </a:cubicBezTo>
                    <a:cubicBezTo>
                      <a:pt x="241" y="341"/>
                      <a:pt x="244" y="344"/>
                      <a:pt x="245" y="345"/>
                    </a:cubicBezTo>
                    <a:cubicBezTo>
                      <a:pt x="247" y="346"/>
                      <a:pt x="248" y="348"/>
                      <a:pt x="249" y="350"/>
                    </a:cubicBezTo>
                    <a:cubicBezTo>
                      <a:pt x="250" y="351"/>
                      <a:pt x="252" y="356"/>
                      <a:pt x="254" y="359"/>
                    </a:cubicBezTo>
                    <a:cubicBezTo>
                      <a:pt x="256" y="362"/>
                      <a:pt x="257" y="365"/>
                      <a:pt x="257" y="365"/>
                    </a:cubicBezTo>
                    <a:cubicBezTo>
                      <a:pt x="257" y="365"/>
                      <a:pt x="258" y="364"/>
                      <a:pt x="258" y="362"/>
                    </a:cubicBezTo>
                    <a:cubicBezTo>
                      <a:pt x="259" y="360"/>
                      <a:pt x="261" y="358"/>
                      <a:pt x="262" y="35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2" name="Freeform 27">
                <a:extLst>
                  <a:ext uri="{FF2B5EF4-FFF2-40B4-BE49-F238E27FC236}">
                    <a16:creationId xmlns:a16="http://schemas.microsoft.com/office/drawing/2014/main" id="{1D741F61-DE80-E549-BED1-95A148A023BE}"/>
                  </a:ext>
                </a:extLst>
              </p:cNvPr>
              <p:cNvSpPr>
                <a:spLocks/>
              </p:cNvSpPr>
              <p:nvPr/>
            </p:nvSpPr>
            <p:spPr bwMode="auto">
              <a:xfrm>
                <a:off x="6388912" y="2933675"/>
                <a:ext cx="510435" cy="1033320"/>
              </a:xfrm>
              <a:custGeom>
                <a:avLst/>
                <a:gdLst/>
                <a:ahLst/>
                <a:cxnLst>
                  <a:cxn ang="0">
                    <a:pos x="23" y="25"/>
                  </a:cxn>
                  <a:cxn ang="0">
                    <a:pos x="25" y="55"/>
                  </a:cxn>
                  <a:cxn ang="0">
                    <a:pos x="34" y="71"/>
                  </a:cxn>
                  <a:cxn ang="0">
                    <a:pos x="42" y="82"/>
                  </a:cxn>
                  <a:cxn ang="0">
                    <a:pos x="50" y="100"/>
                  </a:cxn>
                  <a:cxn ang="0">
                    <a:pos x="65" y="117"/>
                  </a:cxn>
                  <a:cxn ang="0">
                    <a:pos x="86" y="131"/>
                  </a:cxn>
                  <a:cxn ang="0">
                    <a:pos x="108" y="144"/>
                  </a:cxn>
                  <a:cxn ang="0">
                    <a:pos x="112" y="181"/>
                  </a:cxn>
                  <a:cxn ang="0">
                    <a:pos x="74" y="206"/>
                  </a:cxn>
                  <a:cxn ang="0">
                    <a:pos x="67" y="219"/>
                  </a:cxn>
                  <a:cxn ang="0">
                    <a:pos x="52" y="228"/>
                  </a:cxn>
                  <a:cxn ang="0">
                    <a:pos x="27" y="246"/>
                  </a:cxn>
                  <a:cxn ang="0">
                    <a:pos x="37" y="267"/>
                  </a:cxn>
                  <a:cxn ang="0">
                    <a:pos x="46" y="293"/>
                  </a:cxn>
                  <a:cxn ang="0">
                    <a:pos x="32" y="308"/>
                  </a:cxn>
                  <a:cxn ang="0">
                    <a:pos x="13" y="322"/>
                  </a:cxn>
                  <a:cxn ang="0">
                    <a:pos x="2" y="337"/>
                  </a:cxn>
                  <a:cxn ang="0">
                    <a:pos x="3" y="351"/>
                  </a:cxn>
                  <a:cxn ang="0">
                    <a:pos x="13" y="364"/>
                  </a:cxn>
                  <a:cxn ang="0">
                    <a:pos x="10" y="381"/>
                  </a:cxn>
                  <a:cxn ang="0">
                    <a:pos x="42" y="393"/>
                  </a:cxn>
                  <a:cxn ang="0">
                    <a:pos x="59" y="401"/>
                  </a:cxn>
                  <a:cxn ang="0">
                    <a:pos x="86" y="412"/>
                  </a:cxn>
                  <a:cxn ang="0">
                    <a:pos x="115" y="410"/>
                  </a:cxn>
                  <a:cxn ang="0">
                    <a:pos x="133" y="410"/>
                  </a:cxn>
                  <a:cxn ang="0">
                    <a:pos x="150" y="413"/>
                  </a:cxn>
                  <a:cxn ang="0">
                    <a:pos x="166" y="411"/>
                  </a:cxn>
                  <a:cxn ang="0">
                    <a:pos x="161" y="391"/>
                  </a:cxn>
                  <a:cxn ang="0">
                    <a:pos x="170" y="362"/>
                  </a:cxn>
                  <a:cxn ang="0">
                    <a:pos x="168" y="329"/>
                  </a:cxn>
                  <a:cxn ang="0">
                    <a:pos x="166" y="305"/>
                  </a:cxn>
                  <a:cxn ang="0">
                    <a:pos x="163" y="284"/>
                  </a:cxn>
                  <a:cxn ang="0">
                    <a:pos x="167" y="264"/>
                  </a:cxn>
                  <a:cxn ang="0">
                    <a:pos x="162" y="250"/>
                  </a:cxn>
                  <a:cxn ang="0">
                    <a:pos x="163" y="242"/>
                  </a:cxn>
                  <a:cxn ang="0">
                    <a:pos x="168" y="230"/>
                  </a:cxn>
                  <a:cxn ang="0">
                    <a:pos x="171" y="213"/>
                  </a:cxn>
                  <a:cxn ang="0">
                    <a:pos x="168" y="199"/>
                  </a:cxn>
                  <a:cxn ang="0">
                    <a:pos x="168" y="190"/>
                  </a:cxn>
                  <a:cxn ang="0">
                    <a:pos x="166" y="180"/>
                  </a:cxn>
                  <a:cxn ang="0">
                    <a:pos x="172" y="178"/>
                  </a:cxn>
                  <a:cxn ang="0">
                    <a:pos x="181" y="178"/>
                  </a:cxn>
                  <a:cxn ang="0">
                    <a:pos x="186" y="171"/>
                  </a:cxn>
                  <a:cxn ang="0">
                    <a:pos x="186" y="186"/>
                  </a:cxn>
                  <a:cxn ang="0">
                    <a:pos x="172" y="237"/>
                  </a:cxn>
                  <a:cxn ang="0">
                    <a:pos x="168" y="281"/>
                  </a:cxn>
                  <a:cxn ang="0">
                    <a:pos x="171" y="264"/>
                  </a:cxn>
                  <a:cxn ang="0">
                    <a:pos x="186" y="193"/>
                  </a:cxn>
                  <a:cxn ang="0">
                    <a:pos x="205" y="149"/>
                  </a:cxn>
                  <a:cxn ang="0">
                    <a:pos x="208" y="131"/>
                  </a:cxn>
                  <a:cxn ang="0">
                    <a:pos x="187" y="137"/>
                  </a:cxn>
                  <a:cxn ang="0">
                    <a:pos x="164" y="125"/>
                  </a:cxn>
                  <a:cxn ang="0">
                    <a:pos x="132" y="123"/>
                  </a:cxn>
                  <a:cxn ang="0">
                    <a:pos x="100" y="109"/>
                  </a:cxn>
                  <a:cxn ang="0">
                    <a:pos x="80" y="101"/>
                  </a:cxn>
                  <a:cxn ang="0">
                    <a:pos x="65" y="90"/>
                  </a:cxn>
                  <a:cxn ang="0">
                    <a:pos x="57" y="70"/>
                  </a:cxn>
                  <a:cxn ang="0">
                    <a:pos x="43" y="40"/>
                  </a:cxn>
                  <a:cxn ang="0">
                    <a:pos x="40" y="18"/>
                  </a:cxn>
                  <a:cxn ang="0">
                    <a:pos x="26" y="2"/>
                  </a:cxn>
                  <a:cxn ang="0">
                    <a:pos x="14" y="13"/>
                  </a:cxn>
                </a:cxnLst>
                <a:rect l="0" t="0" r="r" b="b"/>
                <a:pathLst>
                  <a:path w="208" h="421">
                    <a:moveTo>
                      <a:pt x="14" y="13"/>
                    </a:moveTo>
                    <a:cubicBezTo>
                      <a:pt x="14" y="15"/>
                      <a:pt x="16" y="18"/>
                      <a:pt x="18" y="20"/>
                    </a:cubicBezTo>
                    <a:cubicBezTo>
                      <a:pt x="20" y="21"/>
                      <a:pt x="23" y="23"/>
                      <a:pt x="23" y="25"/>
                    </a:cubicBezTo>
                    <a:cubicBezTo>
                      <a:pt x="23" y="27"/>
                      <a:pt x="24" y="31"/>
                      <a:pt x="25" y="34"/>
                    </a:cubicBezTo>
                    <a:cubicBezTo>
                      <a:pt x="26" y="37"/>
                      <a:pt x="26" y="42"/>
                      <a:pt x="26" y="44"/>
                    </a:cubicBezTo>
                    <a:cubicBezTo>
                      <a:pt x="26" y="47"/>
                      <a:pt x="26" y="52"/>
                      <a:pt x="25" y="55"/>
                    </a:cubicBezTo>
                    <a:cubicBezTo>
                      <a:pt x="24" y="58"/>
                      <a:pt x="25" y="61"/>
                      <a:pt x="27" y="62"/>
                    </a:cubicBezTo>
                    <a:cubicBezTo>
                      <a:pt x="28" y="63"/>
                      <a:pt x="31" y="64"/>
                      <a:pt x="32" y="65"/>
                    </a:cubicBezTo>
                    <a:cubicBezTo>
                      <a:pt x="34" y="66"/>
                      <a:pt x="35" y="69"/>
                      <a:pt x="34" y="71"/>
                    </a:cubicBezTo>
                    <a:cubicBezTo>
                      <a:pt x="33" y="73"/>
                      <a:pt x="33" y="75"/>
                      <a:pt x="32" y="76"/>
                    </a:cubicBezTo>
                    <a:cubicBezTo>
                      <a:pt x="32" y="77"/>
                      <a:pt x="33" y="78"/>
                      <a:pt x="35" y="79"/>
                    </a:cubicBezTo>
                    <a:cubicBezTo>
                      <a:pt x="37" y="80"/>
                      <a:pt x="41" y="81"/>
                      <a:pt x="42" y="82"/>
                    </a:cubicBezTo>
                    <a:cubicBezTo>
                      <a:pt x="44" y="83"/>
                      <a:pt x="46" y="85"/>
                      <a:pt x="47" y="86"/>
                    </a:cubicBezTo>
                    <a:cubicBezTo>
                      <a:pt x="47" y="88"/>
                      <a:pt x="47" y="91"/>
                      <a:pt x="47" y="93"/>
                    </a:cubicBezTo>
                    <a:cubicBezTo>
                      <a:pt x="46" y="95"/>
                      <a:pt x="48" y="99"/>
                      <a:pt x="50" y="100"/>
                    </a:cubicBezTo>
                    <a:cubicBezTo>
                      <a:pt x="52" y="102"/>
                      <a:pt x="55" y="105"/>
                      <a:pt x="56" y="106"/>
                    </a:cubicBezTo>
                    <a:cubicBezTo>
                      <a:pt x="57" y="107"/>
                      <a:pt x="60" y="109"/>
                      <a:pt x="61" y="109"/>
                    </a:cubicBezTo>
                    <a:cubicBezTo>
                      <a:pt x="62" y="109"/>
                      <a:pt x="64" y="113"/>
                      <a:pt x="65" y="117"/>
                    </a:cubicBezTo>
                    <a:cubicBezTo>
                      <a:pt x="65" y="122"/>
                      <a:pt x="68" y="125"/>
                      <a:pt x="71" y="125"/>
                    </a:cubicBezTo>
                    <a:cubicBezTo>
                      <a:pt x="73" y="125"/>
                      <a:pt x="77" y="126"/>
                      <a:pt x="79" y="128"/>
                    </a:cubicBezTo>
                    <a:cubicBezTo>
                      <a:pt x="81" y="130"/>
                      <a:pt x="84" y="131"/>
                      <a:pt x="86" y="131"/>
                    </a:cubicBezTo>
                    <a:cubicBezTo>
                      <a:pt x="88" y="131"/>
                      <a:pt x="90" y="130"/>
                      <a:pt x="92" y="129"/>
                    </a:cubicBezTo>
                    <a:cubicBezTo>
                      <a:pt x="93" y="128"/>
                      <a:pt x="97" y="129"/>
                      <a:pt x="101" y="130"/>
                    </a:cubicBezTo>
                    <a:cubicBezTo>
                      <a:pt x="105" y="132"/>
                      <a:pt x="108" y="138"/>
                      <a:pt x="108" y="144"/>
                    </a:cubicBezTo>
                    <a:cubicBezTo>
                      <a:pt x="108" y="150"/>
                      <a:pt x="108" y="157"/>
                      <a:pt x="108" y="160"/>
                    </a:cubicBezTo>
                    <a:cubicBezTo>
                      <a:pt x="108" y="163"/>
                      <a:pt x="110" y="168"/>
                      <a:pt x="112" y="171"/>
                    </a:cubicBezTo>
                    <a:cubicBezTo>
                      <a:pt x="114" y="174"/>
                      <a:pt x="114" y="179"/>
                      <a:pt x="112" y="181"/>
                    </a:cubicBezTo>
                    <a:cubicBezTo>
                      <a:pt x="109" y="183"/>
                      <a:pt x="103" y="189"/>
                      <a:pt x="98" y="194"/>
                    </a:cubicBezTo>
                    <a:cubicBezTo>
                      <a:pt x="93" y="199"/>
                      <a:pt x="86" y="203"/>
                      <a:pt x="83" y="204"/>
                    </a:cubicBezTo>
                    <a:cubicBezTo>
                      <a:pt x="80" y="205"/>
                      <a:pt x="76" y="206"/>
                      <a:pt x="74" y="206"/>
                    </a:cubicBezTo>
                    <a:cubicBezTo>
                      <a:pt x="73" y="206"/>
                      <a:pt x="70" y="207"/>
                      <a:pt x="69" y="208"/>
                    </a:cubicBezTo>
                    <a:cubicBezTo>
                      <a:pt x="68" y="209"/>
                      <a:pt x="67" y="212"/>
                      <a:pt x="67" y="214"/>
                    </a:cubicBezTo>
                    <a:cubicBezTo>
                      <a:pt x="68" y="216"/>
                      <a:pt x="67" y="218"/>
                      <a:pt x="67" y="219"/>
                    </a:cubicBezTo>
                    <a:cubicBezTo>
                      <a:pt x="66" y="220"/>
                      <a:pt x="66" y="222"/>
                      <a:pt x="66" y="224"/>
                    </a:cubicBezTo>
                    <a:cubicBezTo>
                      <a:pt x="66" y="226"/>
                      <a:pt x="64" y="227"/>
                      <a:pt x="62" y="227"/>
                    </a:cubicBezTo>
                    <a:cubicBezTo>
                      <a:pt x="59" y="227"/>
                      <a:pt x="55" y="227"/>
                      <a:pt x="52" y="228"/>
                    </a:cubicBezTo>
                    <a:cubicBezTo>
                      <a:pt x="48" y="229"/>
                      <a:pt x="44" y="232"/>
                      <a:pt x="43" y="234"/>
                    </a:cubicBezTo>
                    <a:cubicBezTo>
                      <a:pt x="41" y="236"/>
                      <a:pt x="37" y="239"/>
                      <a:pt x="34" y="240"/>
                    </a:cubicBezTo>
                    <a:cubicBezTo>
                      <a:pt x="30" y="241"/>
                      <a:pt x="28" y="244"/>
                      <a:pt x="27" y="246"/>
                    </a:cubicBezTo>
                    <a:cubicBezTo>
                      <a:pt x="27" y="248"/>
                      <a:pt x="29" y="250"/>
                      <a:pt x="30" y="250"/>
                    </a:cubicBezTo>
                    <a:cubicBezTo>
                      <a:pt x="32" y="251"/>
                      <a:pt x="35" y="252"/>
                      <a:pt x="36" y="254"/>
                    </a:cubicBezTo>
                    <a:cubicBezTo>
                      <a:pt x="37" y="256"/>
                      <a:pt x="38" y="262"/>
                      <a:pt x="37" y="267"/>
                    </a:cubicBezTo>
                    <a:cubicBezTo>
                      <a:pt x="37" y="271"/>
                      <a:pt x="36" y="277"/>
                      <a:pt x="37" y="279"/>
                    </a:cubicBezTo>
                    <a:cubicBezTo>
                      <a:pt x="37" y="282"/>
                      <a:pt x="39" y="285"/>
                      <a:pt x="41" y="287"/>
                    </a:cubicBezTo>
                    <a:cubicBezTo>
                      <a:pt x="44" y="290"/>
                      <a:pt x="46" y="292"/>
                      <a:pt x="46" y="293"/>
                    </a:cubicBezTo>
                    <a:cubicBezTo>
                      <a:pt x="46" y="294"/>
                      <a:pt x="45" y="296"/>
                      <a:pt x="44" y="297"/>
                    </a:cubicBezTo>
                    <a:cubicBezTo>
                      <a:pt x="43" y="297"/>
                      <a:pt x="41" y="300"/>
                      <a:pt x="40" y="302"/>
                    </a:cubicBezTo>
                    <a:cubicBezTo>
                      <a:pt x="38" y="305"/>
                      <a:pt x="35" y="307"/>
                      <a:pt x="32" y="308"/>
                    </a:cubicBezTo>
                    <a:cubicBezTo>
                      <a:pt x="29" y="308"/>
                      <a:pt x="25" y="310"/>
                      <a:pt x="23" y="311"/>
                    </a:cubicBezTo>
                    <a:cubicBezTo>
                      <a:pt x="21" y="312"/>
                      <a:pt x="18" y="314"/>
                      <a:pt x="16" y="316"/>
                    </a:cubicBezTo>
                    <a:cubicBezTo>
                      <a:pt x="14" y="318"/>
                      <a:pt x="13" y="321"/>
                      <a:pt x="13" y="322"/>
                    </a:cubicBezTo>
                    <a:cubicBezTo>
                      <a:pt x="12" y="324"/>
                      <a:pt x="13" y="328"/>
                      <a:pt x="13" y="332"/>
                    </a:cubicBezTo>
                    <a:cubicBezTo>
                      <a:pt x="14" y="335"/>
                      <a:pt x="12" y="337"/>
                      <a:pt x="10" y="337"/>
                    </a:cubicBezTo>
                    <a:cubicBezTo>
                      <a:pt x="8" y="336"/>
                      <a:pt x="4" y="336"/>
                      <a:pt x="2" y="337"/>
                    </a:cubicBezTo>
                    <a:cubicBezTo>
                      <a:pt x="1" y="338"/>
                      <a:pt x="0" y="340"/>
                      <a:pt x="2" y="341"/>
                    </a:cubicBezTo>
                    <a:cubicBezTo>
                      <a:pt x="3" y="343"/>
                      <a:pt x="4" y="344"/>
                      <a:pt x="4" y="344"/>
                    </a:cubicBezTo>
                    <a:cubicBezTo>
                      <a:pt x="4" y="344"/>
                      <a:pt x="4" y="347"/>
                      <a:pt x="3" y="351"/>
                    </a:cubicBezTo>
                    <a:cubicBezTo>
                      <a:pt x="3" y="355"/>
                      <a:pt x="4" y="358"/>
                      <a:pt x="5" y="356"/>
                    </a:cubicBezTo>
                    <a:cubicBezTo>
                      <a:pt x="7" y="355"/>
                      <a:pt x="9" y="356"/>
                      <a:pt x="10" y="358"/>
                    </a:cubicBezTo>
                    <a:cubicBezTo>
                      <a:pt x="11" y="360"/>
                      <a:pt x="12" y="363"/>
                      <a:pt x="13" y="364"/>
                    </a:cubicBezTo>
                    <a:cubicBezTo>
                      <a:pt x="14" y="366"/>
                      <a:pt x="14" y="369"/>
                      <a:pt x="13" y="370"/>
                    </a:cubicBezTo>
                    <a:cubicBezTo>
                      <a:pt x="12" y="372"/>
                      <a:pt x="11" y="374"/>
                      <a:pt x="10" y="376"/>
                    </a:cubicBezTo>
                    <a:cubicBezTo>
                      <a:pt x="9" y="377"/>
                      <a:pt x="9" y="379"/>
                      <a:pt x="10" y="381"/>
                    </a:cubicBezTo>
                    <a:cubicBezTo>
                      <a:pt x="11" y="383"/>
                      <a:pt x="13" y="385"/>
                      <a:pt x="15" y="386"/>
                    </a:cubicBezTo>
                    <a:cubicBezTo>
                      <a:pt x="17" y="387"/>
                      <a:pt x="24" y="390"/>
                      <a:pt x="31" y="392"/>
                    </a:cubicBezTo>
                    <a:cubicBezTo>
                      <a:pt x="38" y="394"/>
                      <a:pt x="43" y="394"/>
                      <a:pt x="42" y="393"/>
                    </a:cubicBezTo>
                    <a:cubicBezTo>
                      <a:pt x="42" y="391"/>
                      <a:pt x="44" y="390"/>
                      <a:pt x="47" y="390"/>
                    </a:cubicBezTo>
                    <a:cubicBezTo>
                      <a:pt x="50" y="391"/>
                      <a:pt x="54" y="392"/>
                      <a:pt x="55" y="394"/>
                    </a:cubicBezTo>
                    <a:cubicBezTo>
                      <a:pt x="56" y="396"/>
                      <a:pt x="57" y="399"/>
                      <a:pt x="59" y="401"/>
                    </a:cubicBezTo>
                    <a:cubicBezTo>
                      <a:pt x="60" y="404"/>
                      <a:pt x="62" y="406"/>
                      <a:pt x="63" y="408"/>
                    </a:cubicBezTo>
                    <a:cubicBezTo>
                      <a:pt x="65" y="409"/>
                      <a:pt x="69" y="410"/>
                      <a:pt x="72" y="410"/>
                    </a:cubicBezTo>
                    <a:cubicBezTo>
                      <a:pt x="76" y="410"/>
                      <a:pt x="82" y="411"/>
                      <a:pt x="86" y="412"/>
                    </a:cubicBezTo>
                    <a:cubicBezTo>
                      <a:pt x="89" y="413"/>
                      <a:pt x="94" y="413"/>
                      <a:pt x="97" y="412"/>
                    </a:cubicBezTo>
                    <a:cubicBezTo>
                      <a:pt x="99" y="411"/>
                      <a:pt x="104" y="410"/>
                      <a:pt x="108" y="410"/>
                    </a:cubicBezTo>
                    <a:cubicBezTo>
                      <a:pt x="112" y="410"/>
                      <a:pt x="115" y="410"/>
                      <a:pt x="115" y="410"/>
                    </a:cubicBezTo>
                    <a:cubicBezTo>
                      <a:pt x="115" y="410"/>
                      <a:pt x="116" y="410"/>
                      <a:pt x="118" y="409"/>
                    </a:cubicBezTo>
                    <a:cubicBezTo>
                      <a:pt x="119" y="409"/>
                      <a:pt x="123" y="409"/>
                      <a:pt x="126" y="410"/>
                    </a:cubicBezTo>
                    <a:cubicBezTo>
                      <a:pt x="130" y="411"/>
                      <a:pt x="133" y="411"/>
                      <a:pt x="133" y="410"/>
                    </a:cubicBezTo>
                    <a:cubicBezTo>
                      <a:pt x="134" y="408"/>
                      <a:pt x="136" y="407"/>
                      <a:pt x="137" y="406"/>
                    </a:cubicBezTo>
                    <a:cubicBezTo>
                      <a:pt x="139" y="406"/>
                      <a:pt x="141" y="407"/>
                      <a:pt x="143" y="408"/>
                    </a:cubicBezTo>
                    <a:cubicBezTo>
                      <a:pt x="144" y="410"/>
                      <a:pt x="147" y="412"/>
                      <a:pt x="150" y="413"/>
                    </a:cubicBezTo>
                    <a:cubicBezTo>
                      <a:pt x="153" y="413"/>
                      <a:pt x="159" y="415"/>
                      <a:pt x="162" y="417"/>
                    </a:cubicBezTo>
                    <a:cubicBezTo>
                      <a:pt x="166" y="419"/>
                      <a:pt x="169" y="421"/>
                      <a:pt x="169" y="421"/>
                    </a:cubicBezTo>
                    <a:cubicBezTo>
                      <a:pt x="169" y="421"/>
                      <a:pt x="168" y="416"/>
                      <a:pt x="166" y="411"/>
                    </a:cubicBezTo>
                    <a:cubicBezTo>
                      <a:pt x="165" y="406"/>
                      <a:pt x="164" y="399"/>
                      <a:pt x="164" y="396"/>
                    </a:cubicBezTo>
                    <a:cubicBezTo>
                      <a:pt x="164" y="393"/>
                      <a:pt x="164" y="391"/>
                      <a:pt x="163" y="392"/>
                    </a:cubicBezTo>
                    <a:cubicBezTo>
                      <a:pt x="162" y="393"/>
                      <a:pt x="161" y="393"/>
                      <a:pt x="161" y="391"/>
                    </a:cubicBezTo>
                    <a:cubicBezTo>
                      <a:pt x="160" y="389"/>
                      <a:pt x="161" y="386"/>
                      <a:pt x="162" y="384"/>
                    </a:cubicBezTo>
                    <a:cubicBezTo>
                      <a:pt x="163" y="381"/>
                      <a:pt x="165" y="377"/>
                      <a:pt x="167" y="374"/>
                    </a:cubicBezTo>
                    <a:cubicBezTo>
                      <a:pt x="169" y="371"/>
                      <a:pt x="170" y="366"/>
                      <a:pt x="170" y="362"/>
                    </a:cubicBezTo>
                    <a:cubicBezTo>
                      <a:pt x="170" y="359"/>
                      <a:pt x="170" y="352"/>
                      <a:pt x="169" y="348"/>
                    </a:cubicBezTo>
                    <a:cubicBezTo>
                      <a:pt x="168" y="343"/>
                      <a:pt x="167" y="339"/>
                      <a:pt x="167" y="339"/>
                    </a:cubicBezTo>
                    <a:cubicBezTo>
                      <a:pt x="168" y="329"/>
                      <a:pt x="168" y="329"/>
                      <a:pt x="168" y="329"/>
                    </a:cubicBezTo>
                    <a:cubicBezTo>
                      <a:pt x="168" y="329"/>
                      <a:pt x="168" y="327"/>
                      <a:pt x="168" y="324"/>
                    </a:cubicBezTo>
                    <a:cubicBezTo>
                      <a:pt x="168" y="321"/>
                      <a:pt x="168" y="317"/>
                      <a:pt x="168" y="314"/>
                    </a:cubicBezTo>
                    <a:cubicBezTo>
                      <a:pt x="168" y="311"/>
                      <a:pt x="167" y="307"/>
                      <a:pt x="166" y="305"/>
                    </a:cubicBezTo>
                    <a:cubicBezTo>
                      <a:pt x="164" y="303"/>
                      <a:pt x="164" y="301"/>
                      <a:pt x="165" y="300"/>
                    </a:cubicBezTo>
                    <a:cubicBezTo>
                      <a:pt x="166" y="300"/>
                      <a:pt x="166" y="297"/>
                      <a:pt x="166" y="294"/>
                    </a:cubicBezTo>
                    <a:cubicBezTo>
                      <a:pt x="165" y="292"/>
                      <a:pt x="164" y="287"/>
                      <a:pt x="163" y="284"/>
                    </a:cubicBezTo>
                    <a:cubicBezTo>
                      <a:pt x="162" y="281"/>
                      <a:pt x="162" y="278"/>
                      <a:pt x="163" y="277"/>
                    </a:cubicBezTo>
                    <a:cubicBezTo>
                      <a:pt x="163" y="277"/>
                      <a:pt x="164" y="274"/>
                      <a:pt x="165" y="272"/>
                    </a:cubicBezTo>
                    <a:cubicBezTo>
                      <a:pt x="166" y="270"/>
                      <a:pt x="167" y="266"/>
                      <a:pt x="167" y="264"/>
                    </a:cubicBezTo>
                    <a:cubicBezTo>
                      <a:pt x="168" y="262"/>
                      <a:pt x="168" y="258"/>
                      <a:pt x="168" y="256"/>
                    </a:cubicBezTo>
                    <a:cubicBezTo>
                      <a:pt x="168" y="253"/>
                      <a:pt x="168" y="250"/>
                      <a:pt x="167" y="250"/>
                    </a:cubicBezTo>
                    <a:cubicBezTo>
                      <a:pt x="166" y="250"/>
                      <a:pt x="164" y="250"/>
                      <a:pt x="162" y="250"/>
                    </a:cubicBezTo>
                    <a:cubicBezTo>
                      <a:pt x="160" y="250"/>
                      <a:pt x="159" y="250"/>
                      <a:pt x="160" y="248"/>
                    </a:cubicBezTo>
                    <a:cubicBezTo>
                      <a:pt x="161" y="247"/>
                      <a:pt x="161" y="244"/>
                      <a:pt x="161" y="243"/>
                    </a:cubicBezTo>
                    <a:cubicBezTo>
                      <a:pt x="162" y="241"/>
                      <a:pt x="162" y="240"/>
                      <a:pt x="163" y="242"/>
                    </a:cubicBezTo>
                    <a:cubicBezTo>
                      <a:pt x="164" y="243"/>
                      <a:pt x="166" y="242"/>
                      <a:pt x="167" y="240"/>
                    </a:cubicBezTo>
                    <a:cubicBezTo>
                      <a:pt x="168" y="238"/>
                      <a:pt x="169" y="235"/>
                      <a:pt x="169" y="234"/>
                    </a:cubicBezTo>
                    <a:cubicBezTo>
                      <a:pt x="168" y="233"/>
                      <a:pt x="168" y="231"/>
                      <a:pt x="168" y="230"/>
                    </a:cubicBezTo>
                    <a:cubicBezTo>
                      <a:pt x="168" y="228"/>
                      <a:pt x="168" y="226"/>
                      <a:pt x="168" y="224"/>
                    </a:cubicBezTo>
                    <a:cubicBezTo>
                      <a:pt x="168" y="222"/>
                      <a:pt x="169" y="219"/>
                      <a:pt x="169" y="218"/>
                    </a:cubicBezTo>
                    <a:cubicBezTo>
                      <a:pt x="170" y="216"/>
                      <a:pt x="170" y="214"/>
                      <a:pt x="171" y="213"/>
                    </a:cubicBezTo>
                    <a:cubicBezTo>
                      <a:pt x="171" y="211"/>
                      <a:pt x="170" y="210"/>
                      <a:pt x="169" y="209"/>
                    </a:cubicBezTo>
                    <a:cubicBezTo>
                      <a:pt x="167" y="208"/>
                      <a:pt x="167" y="206"/>
                      <a:pt x="167" y="205"/>
                    </a:cubicBezTo>
                    <a:cubicBezTo>
                      <a:pt x="168" y="203"/>
                      <a:pt x="168" y="200"/>
                      <a:pt x="168" y="199"/>
                    </a:cubicBezTo>
                    <a:cubicBezTo>
                      <a:pt x="168" y="198"/>
                      <a:pt x="167" y="196"/>
                      <a:pt x="166" y="195"/>
                    </a:cubicBezTo>
                    <a:cubicBezTo>
                      <a:pt x="165" y="194"/>
                      <a:pt x="165" y="193"/>
                      <a:pt x="166" y="193"/>
                    </a:cubicBezTo>
                    <a:cubicBezTo>
                      <a:pt x="167" y="193"/>
                      <a:pt x="168" y="191"/>
                      <a:pt x="168" y="190"/>
                    </a:cubicBezTo>
                    <a:cubicBezTo>
                      <a:pt x="168" y="188"/>
                      <a:pt x="167" y="186"/>
                      <a:pt x="166" y="186"/>
                    </a:cubicBezTo>
                    <a:cubicBezTo>
                      <a:pt x="165" y="185"/>
                      <a:pt x="164" y="184"/>
                      <a:pt x="165" y="183"/>
                    </a:cubicBezTo>
                    <a:cubicBezTo>
                      <a:pt x="166" y="183"/>
                      <a:pt x="166" y="181"/>
                      <a:pt x="166" y="180"/>
                    </a:cubicBezTo>
                    <a:cubicBezTo>
                      <a:pt x="166" y="179"/>
                      <a:pt x="166" y="177"/>
                      <a:pt x="166" y="175"/>
                    </a:cubicBezTo>
                    <a:cubicBezTo>
                      <a:pt x="166" y="174"/>
                      <a:pt x="167" y="173"/>
                      <a:pt x="168" y="174"/>
                    </a:cubicBezTo>
                    <a:cubicBezTo>
                      <a:pt x="170" y="175"/>
                      <a:pt x="172" y="177"/>
                      <a:pt x="172" y="178"/>
                    </a:cubicBezTo>
                    <a:cubicBezTo>
                      <a:pt x="173" y="180"/>
                      <a:pt x="175" y="181"/>
                      <a:pt x="177" y="182"/>
                    </a:cubicBezTo>
                    <a:cubicBezTo>
                      <a:pt x="178" y="182"/>
                      <a:pt x="180" y="181"/>
                      <a:pt x="179" y="180"/>
                    </a:cubicBezTo>
                    <a:cubicBezTo>
                      <a:pt x="179" y="179"/>
                      <a:pt x="180" y="178"/>
                      <a:pt x="181" y="178"/>
                    </a:cubicBezTo>
                    <a:cubicBezTo>
                      <a:pt x="182" y="178"/>
                      <a:pt x="182" y="176"/>
                      <a:pt x="181" y="174"/>
                    </a:cubicBezTo>
                    <a:cubicBezTo>
                      <a:pt x="180" y="172"/>
                      <a:pt x="180" y="170"/>
                      <a:pt x="180" y="170"/>
                    </a:cubicBezTo>
                    <a:cubicBezTo>
                      <a:pt x="181" y="170"/>
                      <a:pt x="183" y="170"/>
                      <a:pt x="186" y="171"/>
                    </a:cubicBezTo>
                    <a:cubicBezTo>
                      <a:pt x="188" y="171"/>
                      <a:pt x="189" y="172"/>
                      <a:pt x="189" y="173"/>
                    </a:cubicBezTo>
                    <a:cubicBezTo>
                      <a:pt x="189" y="174"/>
                      <a:pt x="189" y="175"/>
                      <a:pt x="189" y="176"/>
                    </a:cubicBezTo>
                    <a:cubicBezTo>
                      <a:pt x="189" y="177"/>
                      <a:pt x="188" y="182"/>
                      <a:pt x="186" y="186"/>
                    </a:cubicBezTo>
                    <a:cubicBezTo>
                      <a:pt x="185" y="190"/>
                      <a:pt x="182" y="198"/>
                      <a:pt x="181" y="202"/>
                    </a:cubicBezTo>
                    <a:cubicBezTo>
                      <a:pt x="180" y="206"/>
                      <a:pt x="178" y="215"/>
                      <a:pt x="176" y="220"/>
                    </a:cubicBezTo>
                    <a:cubicBezTo>
                      <a:pt x="175" y="226"/>
                      <a:pt x="173" y="234"/>
                      <a:pt x="172" y="237"/>
                    </a:cubicBezTo>
                    <a:cubicBezTo>
                      <a:pt x="172" y="240"/>
                      <a:pt x="171" y="245"/>
                      <a:pt x="171" y="246"/>
                    </a:cubicBezTo>
                    <a:cubicBezTo>
                      <a:pt x="170" y="247"/>
                      <a:pt x="170" y="255"/>
                      <a:pt x="169" y="262"/>
                    </a:cubicBezTo>
                    <a:cubicBezTo>
                      <a:pt x="169" y="270"/>
                      <a:pt x="168" y="278"/>
                      <a:pt x="168" y="281"/>
                    </a:cubicBezTo>
                    <a:cubicBezTo>
                      <a:pt x="168" y="284"/>
                      <a:pt x="168" y="289"/>
                      <a:pt x="169" y="291"/>
                    </a:cubicBezTo>
                    <a:cubicBezTo>
                      <a:pt x="169" y="294"/>
                      <a:pt x="169" y="292"/>
                      <a:pt x="170" y="286"/>
                    </a:cubicBezTo>
                    <a:cubicBezTo>
                      <a:pt x="170" y="281"/>
                      <a:pt x="171" y="271"/>
                      <a:pt x="171" y="264"/>
                    </a:cubicBezTo>
                    <a:cubicBezTo>
                      <a:pt x="172" y="257"/>
                      <a:pt x="173" y="246"/>
                      <a:pt x="174" y="240"/>
                    </a:cubicBezTo>
                    <a:cubicBezTo>
                      <a:pt x="175" y="233"/>
                      <a:pt x="178" y="222"/>
                      <a:pt x="180" y="215"/>
                    </a:cubicBezTo>
                    <a:cubicBezTo>
                      <a:pt x="182" y="208"/>
                      <a:pt x="185" y="198"/>
                      <a:pt x="186" y="193"/>
                    </a:cubicBezTo>
                    <a:cubicBezTo>
                      <a:pt x="188" y="188"/>
                      <a:pt x="192" y="180"/>
                      <a:pt x="194" y="176"/>
                    </a:cubicBezTo>
                    <a:cubicBezTo>
                      <a:pt x="196" y="172"/>
                      <a:pt x="200" y="166"/>
                      <a:pt x="201" y="162"/>
                    </a:cubicBezTo>
                    <a:cubicBezTo>
                      <a:pt x="202" y="158"/>
                      <a:pt x="204" y="152"/>
                      <a:pt x="205" y="149"/>
                    </a:cubicBezTo>
                    <a:cubicBezTo>
                      <a:pt x="206" y="146"/>
                      <a:pt x="206" y="141"/>
                      <a:pt x="206" y="139"/>
                    </a:cubicBezTo>
                    <a:cubicBezTo>
                      <a:pt x="206" y="137"/>
                      <a:pt x="206" y="135"/>
                      <a:pt x="207" y="134"/>
                    </a:cubicBezTo>
                    <a:cubicBezTo>
                      <a:pt x="208" y="132"/>
                      <a:pt x="208" y="131"/>
                      <a:pt x="208" y="131"/>
                    </a:cubicBezTo>
                    <a:cubicBezTo>
                      <a:pt x="208" y="131"/>
                      <a:pt x="206" y="131"/>
                      <a:pt x="202" y="132"/>
                    </a:cubicBezTo>
                    <a:cubicBezTo>
                      <a:pt x="199" y="132"/>
                      <a:pt x="195" y="133"/>
                      <a:pt x="194" y="135"/>
                    </a:cubicBezTo>
                    <a:cubicBezTo>
                      <a:pt x="192" y="136"/>
                      <a:pt x="189" y="137"/>
                      <a:pt x="187" y="137"/>
                    </a:cubicBezTo>
                    <a:cubicBezTo>
                      <a:pt x="185" y="137"/>
                      <a:pt x="181" y="136"/>
                      <a:pt x="179" y="134"/>
                    </a:cubicBezTo>
                    <a:cubicBezTo>
                      <a:pt x="176" y="132"/>
                      <a:pt x="173" y="129"/>
                      <a:pt x="171" y="128"/>
                    </a:cubicBezTo>
                    <a:cubicBezTo>
                      <a:pt x="169" y="127"/>
                      <a:pt x="166" y="126"/>
                      <a:pt x="164" y="125"/>
                    </a:cubicBezTo>
                    <a:cubicBezTo>
                      <a:pt x="162" y="124"/>
                      <a:pt x="158" y="124"/>
                      <a:pt x="156" y="124"/>
                    </a:cubicBezTo>
                    <a:cubicBezTo>
                      <a:pt x="153" y="125"/>
                      <a:pt x="148" y="125"/>
                      <a:pt x="144" y="124"/>
                    </a:cubicBezTo>
                    <a:cubicBezTo>
                      <a:pt x="140" y="124"/>
                      <a:pt x="135" y="123"/>
                      <a:pt x="132" y="123"/>
                    </a:cubicBezTo>
                    <a:cubicBezTo>
                      <a:pt x="129" y="122"/>
                      <a:pt x="126" y="120"/>
                      <a:pt x="124" y="118"/>
                    </a:cubicBezTo>
                    <a:cubicBezTo>
                      <a:pt x="122" y="116"/>
                      <a:pt x="117" y="113"/>
                      <a:pt x="112" y="112"/>
                    </a:cubicBezTo>
                    <a:cubicBezTo>
                      <a:pt x="108" y="111"/>
                      <a:pt x="103" y="109"/>
                      <a:pt x="100" y="109"/>
                    </a:cubicBezTo>
                    <a:cubicBezTo>
                      <a:pt x="98" y="109"/>
                      <a:pt x="95" y="108"/>
                      <a:pt x="93" y="105"/>
                    </a:cubicBezTo>
                    <a:cubicBezTo>
                      <a:pt x="92" y="103"/>
                      <a:pt x="89" y="102"/>
                      <a:pt x="87" y="102"/>
                    </a:cubicBezTo>
                    <a:cubicBezTo>
                      <a:pt x="85" y="103"/>
                      <a:pt x="82" y="102"/>
                      <a:pt x="80" y="101"/>
                    </a:cubicBezTo>
                    <a:cubicBezTo>
                      <a:pt x="79" y="100"/>
                      <a:pt x="76" y="100"/>
                      <a:pt x="73" y="100"/>
                    </a:cubicBezTo>
                    <a:cubicBezTo>
                      <a:pt x="71" y="100"/>
                      <a:pt x="69" y="99"/>
                      <a:pt x="68" y="96"/>
                    </a:cubicBezTo>
                    <a:cubicBezTo>
                      <a:pt x="67" y="94"/>
                      <a:pt x="66" y="91"/>
                      <a:pt x="65" y="90"/>
                    </a:cubicBezTo>
                    <a:cubicBezTo>
                      <a:pt x="64" y="89"/>
                      <a:pt x="63" y="87"/>
                      <a:pt x="63" y="85"/>
                    </a:cubicBezTo>
                    <a:cubicBezTo>
                      <a:pt x="62" y="83"/>
                      <a:pt x="62" y="80"/>
                      <a:pt x="61" y="79"/>
                    </a:cubicBezTo>
                    <a:cubicBezTo>
                      <a:pt x="60" y="77"/>
                      <a:pt x="58" y="73"/>
                      <a:pt x="57" y="70"/>
                    </a:cubicBezTo>
                    <a:cubicBezTo>
                      <a:pt x="56" y="67"/>
                      <a:pt x="55" y="63"/>
                      <a:pt x="53" y="62"/>
                    </a:cubicBezTo>
                    <a:cubicBezTo>
                      <a:pt x="52" y="61"/>
                      <a:pt x="49" y="56"/>
                      <a:pt x="47" y="52"/>
                    </a:cubicBezTo>
                    <a:cubicBezTo>
                      <a:pt x="45" y="48"/>
                      <a:pt x="43" y="43"/>
                      <a:pt x="43" y="40"/>
                    </a:cubicBezTo>
                    <a:cubicBezTo>
                      <a:pt x="43" y="38"/>
                      <a:pt x="42" y="34"/>
                      <a:pt x="40" y="32"/>
                    </a:cubicBezTo>
                    <a:cubicBezTo>
                      <a:pt x="39" y="30"/>
                      <a:pt x="38" y="27"/>
                      <a:pt x="39" y="26"/>
                    </a:cubicBezTo>
                    <a:cubicBezTo>
                      <a:pt x="40" y="24"/>
                      <a:pt x="40" y="21"/>
                      <a:pt x="40" y="18"/>
                    </a:cubicBezTo>
                    <a:cubicBezTo>
                      <a:pt x="40" y="15"/>
                      <a:pt x="39" y="12"/>
                      <a:pt x="37" y="10"/>
                    </a:cubicBezTo>
                    <a:cubicBezTo>
                      <a:pt x="35" y="8"/>
                      <a:pt x="32" y="6"/>
                      <a:pt x="31" y="5"/>
                    </a:cubicBezTo>
                    <a:cubicBezTo>
                      <a:pt x="29" y="4"/>
                      <a:pt x="27" y="3"/>
                      <a:pt x="26" y="2"/>
                    </a:cubicBezTo>
                    <a:cubicBezTo>
                      <a:pt x="25" y="2"/>
                      <a:pt x="24" y="1"/>
                      <a:pt x="23" y="0"/>
                    </a:cubicBezTo>
                    <a:cubicBezTo>
                      <a:pt x="23" y="0"/>
                      <a:pt x="21" y="2"/>
                      <a:pt x="19" y="4"/>
                    </a:cubicBezTo>
                    <a:cubicBezTo>
                      <a:pt x="16" y="6"/>
                      <a:pt x="14" y="10"/>
                      <a:pt x="14" y="13"/>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3" name="Freeform 29">
                <a:extLst>
                  <a:ext uri="{FF2B5EF4-FFF2-40B4-BE49-F238E27FC236}">
                    <a16:creationId xmlns:a16="http://schemas.microsoft.com/office/drawing/2014/main" id="{6B610E97-8A6E-AD4C-88CC-446CA5856D0F}"/>
                  </a:ext>
                </a:extLst>
              </p:cNvPr>
              <p:cNvSpPr>
                <a:spLocks/>
              </p:cNvSpPr>
              <p:nvPr/>
            </p:nvSpPr>
            <p:spPr bwMode="auto">
              <a:xfrm>
                <a:off x="5395015" y="3815524"/>
                <a:ext cx="309166" cy="446112"/>
              </a:xfrm>
              <a:custGeom>
                <a:avLst/>
                <a:gdLst/>
                <a:ahLst/>
                <a:cxnLst>
                  <a:cxn ang="0">
                    <a:pos x="84" y="49"/>
                  </a:cxn>
                  <a:cxn ang="0">
                    <a:pos x="73" y="33"/>
                  </a:cxn>
                  <a:cxn ang="0">
                    <a:pos x="54" y="37"/>
                  </a:cxn>
                  <a:cxn ang="0">
                    <a:pos x="58" y="19"/>
                  </a:cxn>
                  <a:cxn ang="0">
                    <a:pos x="45" y="5"/>
                  </a:cxn>
                  <a:cxn ang="0">
                    <a:pos x="29" y="1"/>
                  </a:cxn>
                  <a:cxn ang="0">
                    <a:pos x="23" y="5"/>
                  </a:cxn>
                  <a:cxn ang="0">
                    <a:pos x="13" y="24"/>
                  </a:cxn>
                  <a:cxn ang="0">
                    <a:pos x="18" y="43"/>
                  </a:cxn>
                  <a:cxn ang="0">
                    <a:pos x="5" y="40"/>
                  </a:cxn>
                  <a:cxn ang="0">
                    <a:pos x="0" y="46"/>
                  </a:cxn>
                  <a:cxn ang="0">
                    <a:pos x="3" y="58"/>
                  </a:cxn>
                  <a:cxn ang="0">
                    <a:pos x="1" y="74"/>
                  </a:cxn>
                  <a:cxn ang="0">
                    <a:pos x="9" y="93"/>
                  </a:cxn>
                  <a:cxn ang="0">
                    <a:pos x="16" y="106"/>
                  </a:cxn>
                  <a:cxn ang="0">
                    <a:pos x="19" y="112"/>
                  </a:cxn>
                  <a:cxn ang="0">
                    <a:pos x="29" y="118"/>
                  </a:cxn>
                  <a:cxn ang="0">
                    <a:pos x="32" y="134"/>
                  </a:cxn>
                  <a:cxn ang="0">
                    <a:pos x="25" y="155"/>
                  </a:cxn>
                  <a:cxn ang="0">
                    <a:pos x="11" y="172"/>
                  </a:cxn>
                  <a:cxn ang="0">
                    <a:pos x="18" y="176"/>
                  </a:cxn>
                  <a:cxn ang="0">
                    <a:pos x="29" y="176"/>
                  </a:cxn>
                  <a:cxn ang="0">
                    <a:pos x="47" y="166"/>
                  </a:cxn>
                  <a:cxn ang="0">
                    <a:pos x="71" y="162"/>
                  </a:cxn>
                  <a:cxn ang="0">
                    <a:pos x="94" y="179"/>
                  </a:cxn>
                  <a:cxn ang="0">
                    <a:pos x="105" y="166"/>
                  </a:cxn>
                  <a:cxn ang="0">
                    <a:pos x="110" y="149"/>
                  </a:cxn>
                  <a:cxn ang="0">
                    <a:pos x="124" y="140"/>
                  </a:cxn>
                  <a:cxn ang="0">
                    <a:pos x="121" y="129"/>
                  </a:cxn>
                  <a:cxn ang="0">
                    <a:pos x="110" y="125"/>
                  </a:cxn>
                  <a:cxn ang="0">
                    <a:pos x="111" y="114"/>
                  </a:cxn>
                  <a:cxn ang="0">
                    <a:pos x="109" y="93"/>
                  </a:cxn>
                  <a:cxn ang="0">
                    <a:pos x="96" y="75"/>
                  </a:cxn>
                  <a:cxn ang="0">
                    <a:pos x="101" y="62"/>
                  </a:cxn>
                  <a:cxn ang="0">
                    <a:pos x="103" y="49"/>
                  </a:cxn>
                </a:cxnLst>
                <a:rect l="0" t="0" r="r" b="b"/>
                <a:pathLst>
                  <a:path w="126" h="182">
                    <a:moveTo>
                      <a:pt x="95" y="49"/>
                    </a:moveTo>
                    <a:cubicBezTo>
                      <a:pt x="91" y="51"/>
                      <a:pt x="86" y="50"/>
                      <a:pt x="84" y="49"/>
                    </a:cubicBezTo>
                    <a:cubicBezTo>
                      <a:pt x="81" y="47"/>
                      <a:pt x="79" y="44"/>
                      <a:pt x="78" y="41"/>
                    </a:cubicBezTo>
                    <a:cubicBezTo>
                      <a:pt x="78" y="39"/>
                      <a:pt x="75" y="35"/>
                      <a:pt x="73" y="33"/>
                    </a:cubicBezTo>
                    <a:cubicBezTo>
                      <a:pt x="71" y="31"/>
                      <a:pt x="66" y="32"/>
                      <a:pt x="62" y="35"/>
                    </a:cubicBezTo>
                    <a:cubicBezTo>
                      <a:pt x="58" y="38"/>
                      <a:pt x="55" y="39"/>
                      <a:pt x="54" y="37"/>
                    </a:cubicBezTo>
                    <a:cubicBezTo>
                      <a:pt x="53" y="35"/>
                      <a:pt x="54" y="32"/>
                      <a:pt x="55" y="29"/>
                    </a:cubicBezTo>
                    <a:cubicBezTo>
                      <a:pt x="57" y="26"/>
                      <a:pt x="58" y="22"/>
                      <a:pt x="58" y="19"/>
                    </a:cubicBezTo>
                    <a:cubicBezTo>
                      <a:pt x="58" y="16"/>
                      <a:pt x="56" y="12"/>
                      <a:pt x="54" y="11"/>
                    </a:cubicBezTo>
                    <a:cubicBezTo>
                      <a:pt x="52" y="9"/>
                      <a:pt x="48" y="7"/>
                      <a:pt x="45" y="5"/>
                    </a:cubicBezTo>
                    <a:cubicBezTo>
                      <a:pt x="42" y="4"/>
                      <a:pt x="38" y="2"/>
                      <a:pt x="36" y="2"/>
                    </a:cubicBezTo>
                    <a:cubicBezTo>
                      <a:pt x="35" y="2"/>
                      <a:pt x="32" y="1"/>
                      <a:pt x="29" y="1"/>
                    </a:cubicBezTo>
                    <a:cubicBezTo>
                      <a:pt x="27" y="1"/>
                      <a:pt x="25" y="0"/>
                      <a:pt x="25" y="0"/>
                    </a:cubicBezTo>
                    <a:cubicBezTo>
                      <a:pt x="25" y="0"/>
                      <a:pt x="24" y="2"/>
                      <a:pt x="23" y="5"/>
                    </a:cubicBezTo>
                    <a:cubicBezTo>
                      <a:pt x="21" y="8"/>
                      <a:pt x="18" y="12"/>
                      <a:pt x="15" y="15"/>
                    </a:cubicBezTo>
                    <a:cubicBezTo>
                      <a:pt x="13" y="18"/>
                      <a:pt x="12" y="22"/>
                      <a:pt x="13" y="24"/>
                    </a:cubicBezTo>
                    <a:cubicBezTo>
                      <a:pt x="14" y="27"/>
                      <a:pt x="16" y="31"/>
                      <a:pt x="18" y="35"/>
                    </a:cubicBezTo>
                    <a:cubicBezTo>
                      <a:pt x="19" y="39"/>
                      <a:pt x="19" y="42"/>
                      <a:pt x="18" y="43"/>
                    </a:cubicBezTo>
                    <a:cubicBezTo>
                      <a:pt x="16" y="44"/>
                      <a:pt x="13" y="44"/>
                      <a:pt x="11" y="43"/>
                    </a:cubicBezTo>
                    <a:cubicBezTo>
                      <a:pt x="10" y="41"/>
                      <a:pt x="7" y="40"/>
                      <a:pt x="5" y="40"/>
                    </a:cubicBezTo>
                    <a:cubicBezTo>
                      <a:pt x="4" y="39"/>
                      <a:pt x="2" y="41"/>
                      <a:pt x="1" y="43"/>
                    </a:cubicBezTo>
                    <a:cubicBezTo>
                      <a:pt x="1" y="45"/>
                      <a:pt x="0" y="46"/>
                      <a:pt x="0" y="46"/>
                    </a:cubicBezTo>
                    <a:cubicBezTo>
                      <a:pt x="0" y="46"/>
                      <a:pt x="1" y="48"/>
                      <a:pt x="1" y="51"/>
                    </a:cubicBezTo>
                    <a:cubicBezTo>
                      <a:pt x="2" y="54"/>
                      <a:pt x="3" y="57"/>
                      <a:pt x="3" y="58"/>
                    </a:cubicBezTo>
                    <a:cubicBezTo>
                      <a:pt x="3" y="60"/>
                      <a:pt x="2" y="62"/>
                      <a:pt x="2" y="64"/>
                    </a:cubicBezTo>
                    <a:cubicBezTo>
                      <a:pt x="2" y="66"/>
                      <a:pt x="1" y="71"/>
                      <a:pt x="1" y="74"/>
                    </a:cubicBezTo>
                    <a:cubicBezTo>
                      <a:pt x="0" y="77"/>
                      <a:pt x="1" y="82"/>
                      <a:pt x="3" y="84"/>
                    </a:cubicBezTo>
                    <a:cubicBezTo>
                      <a:pt x="4" y="86"/>
                      <a:pt x="7" y="90"/>
                      <a:pt x="9" y="93"/>
                    </a:cubicBezTo>
                    <a:cubicBezTo>
                      <a:pt x="11" y="96"/>
                      <a:pt x="13" y="100"/>
                      <a:pt x="14" y="102"/>
                    </a:cubicBezTo>
                    <a:cubicBezTo>
                      <a:pt x="15" y="104"/>
                      <a:pt x="16" y="106"/>
                      <a:pt x="16" y="106"/>
                    </a:cubicBezTo>
                    <a:cubicBezTo>
                      <a:pt x="16" y="106"/>
                      <a:pt x="16" y="107"/>
                      <a:pt x="16" y="108"/>
                    </a:cubicBezTo>
                    <a:cubicBezTo>
                      <a:pt x="16" y="109"/>
                      <a:pt x="18" y="111"/>
                      <a:pt x="19" y="112"/>
                    </a:cubicBezTo>
                    <a:cubicBezTo>
                      <a:pt x="21" y="112"/>
                      <a:pt x="24" y="114"/>
                      <a:pt x="25" y="115"/>
                    </a:cubicBezTo>
                    <a:cubicBezTo>
                      <a:pt x="26" y="116"/>
                      <a:pt x="28" y="117"/>
                      <a:pt x="29" y="118"/>
                    </a:cubicBezTo>
                    <a:cubicBezTo>
                      <a:pt x="31" y="118"/>
                      <a:pt x="32" y="121"/>
                      <a:pt x="32" y="124"/>
                    </a:cubicBezTo>
                    <a:cubicBezTo>
                      <a:pt x="33" y="127"/>
                      <a:pt x="32" y="131"/>
                      <a:pt x="32" y="134"/>
                    </a:cubicBezTo>
                    <a:cubicBezTo>
                      <a:pt x="31" y="137"/>
                      <a:pt x="30" y="143"/>
                      <a:pt x="30" y="146"/>
                    </a:cubicBezTo>
                    <a:cubicBezTo>
                      <a:pt x="29" y="150"/>
                      <a:pt x="27" y="154"/>
                      <a:pt x="25" y="155"/>
                    </a:cubicBezTo>
                    <a:cubicBezTo>
                      <a:pt x="24" y="156"/>
                      <a:pt x="20" y="160"/>
                      <a:pt x="18" y="163"/>
                    </a:cubicBezTo>
                    <a:cubicBezTo>
                      <a:pt x="16" y="166"/>
                      <a:pt x="13" y="170"/>
                      <a:pt x="11" y="172"/>
                    </a:cubicBezTo>
                    <a:cubicBezTo>
                      <a:pt x="8" y="173"/>
                      <a:pt x="8" y="175"/>
                      <a:pt x="10" y="176"/>
                    </a:cubicBezTo>
                    <a:cubicBezTo>
                      <a:pt x="12" y="177"/>
                      <a:pt x="16" y="177"/>
                      <a:pt x="18" y="176"/>
                    </a:cubicBezTo>
                    <a:cubicBezTo>
                      <a:pt x="20" y="176"/>
                      <a:pt x="23" y="177"/>
                      <a:pt x="23" y="178"/>
                    </a:cubicBezTo>
                    <a:cubicBezTo>
                      <a:pt x="23" y="178"/>
                      <a:pt x="26" y="177"/>
                      <a:pt x="29" y="176"/>
                    </a:cubicBezTo>
                    <a:cubicBezTo>
                      <a:pt x="32" y="176"/>
                      <a:pt x="36" y="173"/>
                      <a:pt x="38" y="170"/>
                    </a:cubicBezTo>
                    <a:cubicBezTo>
                      <a:pt x="39" y="168"/>
                      <a:pt x="43" y="166"/>
                      <a:pt x="47" y="166"/>
                    </a:cubicBezTo>
                    <a:cubicBezTo>
                      <a:pt x="50" y="166"/>
                      <a:pt x="56" y="165"/>
                      <a:pt x="60" y="163"/>
                    </a:cubicBezTo>
                    <a:cubicBezTo>
                      <a:pt x="64" y="161"/>
                      <a:pt x="69" y="160"/>
                      <a:pt x="71" y="162"/>
                    </a:cubicBezTo>
                    <a:cubicBezTo>
                      <a:pt x="73" y="164"/>
                      <a:pt x="78" y="167"/>
                      <a:pt x="81" y="169"/>
                    </a:cubicBezTo>
                    <a:cubicBezTo>
                      <a:pt x="84" y="171"/>
                      <a:pt x="90" y="176"/>
                      <a:pt x="94" y="179"/>
                    </a:cubicBezTo>
                    <a:cubicBezTo>
                      <a:pt x="98" y="182"/>
                      <a:pt x="101" y="181"/>
                      <a:pt x="102" y="177"/>
                    </a:cubicBezTo>
                    <a:cubicBezTo>
                      <a:pt x="102" y="172"/>
                      <a:pt x="104" y="167"/>
                      <a:pt x="105" y="166"/>
                    </a:cubicBezTo>
                    <a:cubicBezTo>
                      <a:pt x="106" y="164"/>
                      <a:pt x="107" y="160"/>
                      <a:pt x="107" y="157"/>
                    </a:cubicBezTo>
                    <a:cubicBezTo>
                      <a:pt x="107" y="155"/>
                      <a:pt x="109" y="151"/>
                      <a:pt x="110" y="149"/>
                    </a:cubicBezTo>
                    <a:cubicBezTo>
                      <a:pt x="111" y="148"/>
                      <a:pt x="115" y="145"/>
                      <a:pt x="117" y="144"/>
                    </a:cubicBezTo>
                    <a:cubicBezTo>
                      <a:pt x="120" y="143"/>
                      <a:pt x="123" y="141"/>
                      <a:pt x="124" y="140"/>
                    </a:cubicBezTo>
                    <a:cubicBezTo>
                      <a:pt x="126" y="138"/>
                      <a:pt x="126" y="136"/>
                      <a:pt x="125" y="134"/>
                    </a:cubicBezTo>
                    <a:cubicBezTo>
                      <a:pt x="125" y="132"/>
                      <a:pt x="123" y="130"/>
                      <a:pt x="121" y="129"/>
                    </a:cubicBezTo>
                    <a:cubicBezTo>
                      <a:pt x="120" y="128"/>
                      <a:pt x="118" y="128"/>
                      <a:pt x="116" y="127"/>
                    </a:cubicBezTo>
                    <a:cubicBezTo>
                      <a:pt x="115" y="127"/>
                      <a:pt x="112" y="126"/>
                      <a:pt x="110" y="125"/>
                    </a:cubicBezTo>
                    <a:cubicBezTo>
                      <a:pt x="108" y="123"/>
                      <a:pt x="107" y="121"/>
                      <a:pt x="108" y="120"/>
                    </a:cubicBezTo>
                    <a:cubicBezTo>
                      <a:pt x="109" y="119"/>
                      <a:pt x="110" y="116"/>
                      <a:pt x="111" y="114"/>
                    </a:cubicBezTo>
                    <a:cubicBezTo>
                      <a:pt x="112" y="111"/>
                      <a:pt x="113" y="106"/>
                      <a:pt x="114" y="103"/>
                    </a:cubicBezTo>
                    <a:cubicBezTo>
                      <a:pt x="114" y="100"/>
                      <a:pt x="112" y="96"/>
                      <a:pt x="109" y="93"/>
                    </a:cubicBezTo>
                    <a:cubicBezTo>
                      <a:pt x="106" y="90"/>
                      <a:pt x="102" y="86"/>
                      <a:pt x="100" y="84"/>
                    </a:cubicBezTo>
                    <a:cubicBezTo>
                      <a:pt x="97" y="81"/>
                      <a:pt x="96" y="77"/>
                      <a:pt x="96" y="75"/>
                    </a:cubicBezTo>
                    <a:cubicBezTo>
                      <a:pt x="97" y="73"/>
                      <a:pt x="98" y="69"/>
                      <a:pt x="99" y="66"/>
                    </a:cubicBezTo>
                    <a:cubicBezTo>
                      <a:pt x="100" y="64"/>
                      <a:pt x="101" y="62"/>
                      <a:pt x="101" y="62"/>
                    </a:cubicBezTo>
                    <a:cubicBezTo>
                      <a:pt x="101" y="62"/>
                      <a:pt x="102" y="59"/>
                      <a:pt x="103" y="56"/>
                    </a:cubicBezTo>
                    <a:cubicBezTo>
                      <a:pt x="104" y="53"/>
                      <a:pt x="104" y="50"/>
                      <a:pt x="103" y="49"/>
                    </a:cubicBezTo>
                    <a:cubicBezTo>
                      <a:pt x="103" y="49"/>
                      <a:pt x="98" y="48"/>
                      <a:pt x="95" y="4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4" name="Freeform 30">
                <a:extLst>
                  <a:ext uri="{FF2B5EF4-FFF2-40B4-BE49-F238E27FC236}">
                    <a16:creationId xmlns:a16="http://schemas.microsoft.com/office/drawing/2014/main" id="{9B937B7F-A224-C24F-84B6-0027F9B3D02C}"/>
                  </a:ext>
                </a:extLst>
              </p:cNvPr>
              <p:cNvSpPr>
                <a:spLocks/>
              </p:cNvSpPr>
              <p:nvPr/>
            </p:nvSpPr>
            <p:spPr bwMode="auto">
              <a:xfrm>
                <a:off x="5163659" y="3095520"/>
                <a:ext cx="807152" cy="844500"/>
              </a:xfrm>
              <a:custGeom>
                <a:avLst/>
                <a:gdLst/>
                <a:ahLst/>
                <a:cxnLst>
                  <a:cxn ang="0">
                    <a:pos x="319" y="143"/>
                  </a:cxn>
                  <a:cxn ang="0">
                    <a:pos x="309" y="149"/>
                  </a:cxn>
                  <a:cxn ang="0">
                    <a:pos x="301" y="164"/>
                  </a:cxn>
                  <a:cxn ang="0">
                    <a:pos x="282" y="156"/>
                  </a:cxn>
                  <a:cxn ang="0">
                    <a:pos x="274" y="143"/>
                  </a:cxn>
                  <a:cxn ang="0">
                    <a:pos x="267" y="133"/>
                  </a:cxn>
                  <a:cxn ang="0">
                    <a:pos x="258" y="119"/>
                  </a:cxn>
                  <a:cxn ang="0">
                    <a:pos x="261" y="107"/>
                  </a:cxn>
                  <a:cxn ang="0">
                    <a:pos x="268" y="94"/>
                  </a:cxn>
                  <a:cxn ang="0">
                    <a:pos x="271" y="64"/>
                  </a:cxn>
                  <a:cxn ang="0">
                    <a:pos x="274" y="43"/>
                  </a:cxn>
                  <a:cxn ang="0">
                    <a:pos x="249" y="16"/>
                  </a:cxn>
                  <a:cxn ang="0">
                    <a:pos x="230" y="8"/>
                  </a:cxn>
                  <a:cxn ang="0">
                    <a:pos x="212" y="7"/>
                  </a:cxn>
                  <a:cxn ang="0">
                    <a:pos x="193" y="28"/>
                  </a:cxn>
                  <a:cxn ang="0">
                    <a:pos x="179" y="36"/>
                  </a:cxn>
                  <a:cxn ang="0">
                    <a:pos x="164" y="27"/>
                  </a:cxn>
                  <a:cxn ang="0">
                    <a:pos x="144" y="24"/>
                  </a:cxn>
                  <a:cxn ang="0">
                    <a:pos x="126" y="25"/>
                  </a:cxn>
                  <a:cxn ang="0">
                    <a:pos x="107" y="13"/>
                  </a:cxn>
                  <a:cxn ang="0">
                    <a:pos x="86" y="2"/>
                  </a:cxn>
                  <a:cxn ang="0">
                    <a:pos x="74" y="4"/>
                  </a:cxn>
                  <a:cxn ang="0">
                    <a:pos x="69" y="18"/>
                  </a:cxn>
                  <a:cxn ang="0">
                    <a:pos x="63" y="29"/>
                  </a:cxn>
                  <a:cxn ang="0">
                    <a:pos x="52" y="36"/>
                  </a:cxn>
                  <a:cxn ang="0">
                    <a:pos x="53" y="51"/>
                  </a:cxn>
                  <a:cxn ang="0">
                    <a:pos x="44" y="63"/>
                  </a:cxn>
                  <a:cxn ang="0">
                    <a:pos x="41" y="77"/>
                  </a:cxn>
                  <a:cxn ang="0">
                    <a:pos x="23" y="89"/>
                  </a:cxn>
                  <a:cxn ang="0">
                    <a:pos x="11" y="91"/>
                  </a:cxn>
                  <a:cxn ang="0">
                    <a:pos x="1" y="111"/>
                  </a:cxn>
                  <a:cxn ang="0">
                    <a:pos x="2" y="139"/>
                  </a:cxn>
                  <a:cxn ang="0">
                    <a:pos x="11" y="150"/>
                  </a:cxn>
                  <a:cxn ang="0">
                    <a:pos x="21" y="159"/>
                  </a:cxn>
                  <a:cxn ang="0">
                    <a:pos x="29" y="173"/>
                  </a:cxn>
                  <a:cxn ang="0">
                    <a:pos x="37" y="190"/>
                  </a:cxn>
                  <a:cxn ang="0">
                    <a:pos x="51" y="192"/>
                  </a:cxn>
                  <a:cxn ang="0">
                    <a:pos x="60" y="186"/>
                  </a:cxn>
                  <a:cxn ang="0">
                    <a:pos x="73" y="195"/>
                  </a:cxn>
                  <a:cxn ang="0">
                    <a:pos x="82" y="212"/>
                  </a:cxn>
                  <a:cxn ang="0">
                    <a:pos x="83" y="232"/>
                  </a:cxn>
                  <a:cxn ang="0">
                    <a:pos x="94" y="260"/>
                  </a:cxn>
                  <a:cxn ang="0">
                    <a:pos x="101" y="278"/>
                  </a:cxn>
                  <a:cxn ang="0">
                    <a:pos x="114" y="285"/>
                  </a:cxn>
                  <a:cxn ang="0">
                    <a:pos x="119" y="293"/>
                  </a:cxn>
                  <a:cxn ang="0">
                    <a:pos x="130" y="295"/>
                  </a:cxn>
                  <a:cxn ang="0">
                    <a:pos x="148" y="304"/>
                  </a:cxn>
                  <a:cxn ang="0">
                    <a:pos x="149" y="322"/>
                  </a:cxn>
                  <a:cxn ang="0">
                    <a:pos x="156" y="328"/>
                  </a:cxn>
                  <a:cxn ang="0">
                    <a:pos x="172" y="334"/>
                  </a:cxn>
                  <a:cxn ang="0">
                    <a:pos x="189" y="342"/>
                  </a:cxn>
                  <a:cxn ang="0">
                    <a:pos x="199" y="335"/>
                  </a:cxn>
                  <a:cxn ang="0">
                    <a:pos x="205" y="299"/>
                  </a:cxn>
                  <a:cxn ang="0">
                    <a:pos x="211" y="272"/>
                  </a:cxn>
                  <a:cxn ang="0">
                    <a:pos x="224" y="255"/>
                  </a:cxn>
                  <a:cxn ang="0">
                    <a:pos x="231" y="249"/>
                  </a:cxn>
                  <a:cxn ang="0">
                    <a:pos x="232" y="223"/>
                  </a:cxn>
                  <a:cxn ang="0">
                    <a:pos x="243" y="210"/>
                  </a:cxn>
                  <a:cxn ang="0">
                    <a:pos x="258" y="196"/>
                  </a:cxn>
                  <a:cxn ang="0">
                    <a:pos x="282" y="186"/>
                  </a:cxn>
                  <a:cxn ang="0">
                    <a:pos x="318" y="191"/>
                  </a:cxn>
                  <a:cxn ang="0">
                    <a:pos x="329" y="173"/>
                  </a:cxn>
                </a:cxnLst>
                <a:rect l="0" t="0" r="r" b="b"/>
                <a:pathLst>
                  <a:path w="329" h="344">
                    <a:moveTo>
                      <a:pt x="324" y="150"/>
                    </a:moveTo>
                    <a:cubicBezTo>
                      <a:pt x="321" y="146"/>
                      <a:pt x="319" y="143"/>
                      <a:pt x="319" y="143"/>
                    </a:cubicBezTo>
                    <a:cubicBezTo>
                      <a:pt x="319" y="143"/>
                      <a:pt x="317" y="144"/>
                      <a:pt x="315" y="145"/>
                    </a:cubicBezTo>
                    <a:cubicBezTo>
                      <a:pt x="313" y="146"/>
                      <a:pt x="310" y="148"/>
                      <a:pt x="309" y="149"/>
                    </a:cubicBezTo>
                    <a:cubicBezTo>
                      <a:pt x="308" y="151"/>
                      <a:pt x="306" y="155"/>
                      <a:pt x="306" y="160"/>
                    </a:cubicBezTo>
                    <a:cubicBezTo>
                      <a:pt x="305" y="164"/>
                      <a:pt x="303" y="166"/>
                      <a:pt x="301" y="164"/>
                    </a:cubicBezTo>
                    <a:cubicBezTo>
                      <a:pt x="298" y="163"/>
                      <a:pt x="294" y="161"/>
                      <a:pt x="291" y="160"/>
                    </a:cubicBezTo>
                    <a:cubicBezTo>
                      <a:pt x="288" y="159"/>
                      <a:pt x="284" y="157"/>
                      <a:pt x="282" y="156"/>
                    </a:cubicBezTo>
                    <a:cubicBezTo>
                      <a:pt x="281" y="155"/>
                      <a:pt x="278" y="152"/>
                      <a:pt x="277" y="151"/>
                    </a:cubicBezTo>
                    <a:cubicBezTo>
                      <a:pt x="276" y="149"/>
                      <a:pt x="275" y="145"/>
                      <a:pt x="274" y="143"/>
                    </a:cubicBezTo>
                    <a:cubicBezTo>
                      <a:pt x="273" y="141"/>
                      <a:pt x="272" y="138"/>
                      <a:pt x="271" y="137"/>
                    </a:cubicBezTo>
                    <a:cubicBezTo>
                      <a:pt x="270" y="136"/>
                      <a:pt x="268" y="134"/>
                      <a:pt x="267" y="133"/>
                    </a:cubicBezTo>
                    <a:cubicBezTo>
                      <a:pt x="265" y="131"/>
                      <a:pt x="262" y="128"/>
                      <a:pt x="260" y="127"/>
                    </a:cubicBezTo>
                    <a:cubicBezTo>
                      <a:pt x="258" y="125"/>
                      <a:pt x="257" y="122"/>
                      <a:pt x="258" y="119"/>
                    </a:cubicBezTo>
                    <a:cubicBezTo>
                      <a:pt x="259" y="117"/>
                      <a:pt x="261" y="114"/>
                      <a:pt x="262" y="113"/>
                    </a:cubicBezTo>
                    <a:cubicBezTo>
                      <a:pt x="264" y="112"/>
                      <a:pt x="264" y="109"/>
                      <a:pt x="261" y="107"/>
                    </a:cubicBezTo>
                    <a:cubicBezTo>
                      <a:pt x="259" y="105"/>
                      <a:pt x="259" y="102"/>
                      <a:pt x="261" y="100"/>
                    </a:cubicBezTo>
                    <a:cubicBezTo>
                      <a:pt x="263" y="98"/>
                      <a:pt x="266" y="95"/>
                      <a:pt x="268" y="94"/>
                    </a:cubicBezTo>
                    <a:cubicBezTo>
                      <a:pt x="270" y="93"/>
                      <a:pt x="271" y="87"/>
                      <a:pt x="271" y="81"/>
                    </a:cubicBezTo>
                    <a:cubicBezTo>
                      <a:pt x="271" y="76"/>
                      <a:pt x="271" y="68"/>
                      <a:pt x="271" y="64"/>
                    </a:cubicBezTo>
                    <a:cubicBezTo>
                      <a:pt x="270" y="60"/>
                      <a:pt x="271" y="55"/>
                      <a:pt x="271" y="53"/>
                    </a:cubicBezTo>
                    <a:cubicBezTo>
                      <a:pt x="272" y="50"/>
                      <a:pt x="273" y="46"/>
                      <a:pt x="274" y="43"/>
                    </a:cubicBezTo>
                    <a:cubicBezTo>
                      <a:pt x="274" y="41"/>
                      <a:pt x="269" y="34"/>
                      <a:pt x="262" y="27"/>
                    </a:cubicBezTo>
                    <a:cubicBezTo>
                      <a:pt x="255" y="21"/>
                      <a:pt x="249" y="16"/>
                      <a:pt x="249" y="16"/>
                    </a:cubicBezTo>
                    <a:cubicBezTo>
                      <a:pt x="249" y="16"/>
                      <a:pt x="246" y="15"/>
                      <a:pt x="242" y="13"/>
                    </a:cubicBezTo>
                    <a:cubicBezTo>
                      <a:pt x="238" y="12"/>
                      <a:pt x="233" y="10"/>
                      <a:pt x="230" y="8"/>
                    </a:cubicBezTo>
                    <a:cubicBezTo>
                      <a:pt x="228" y="7"/>
                      <a:pt x="223" y="6"/>
                      <a:pt x="221" y="6"/>
                    </a:cubicBezTo>
                    <a:cubicBezTo>
                      <a:pt x="218" y="5"/>
                      <a:pt x="214" y="6"/>
                      <a:pt x="212" y="7"/>
                    </a:cubicBezTo>
                    <a:cubicBezTo>
                      <a:pt x="210" y="8"/>
                      <a:pt x="206" y="12"/>
                      <a:pt x="203" y="15"/>
                    </a:cubicBezTo>
                    <a:cubicBezTo>
                      <a:pt x="201" y="19"/>
                      <a:pt x="196" y="24"/>
                      <a:pt x="193" y="28"/>
                    </a:cubicBezTo>
                    <a:cubicBezTo>
                      <a:pt x="190" y="32"/>
                      <a:pt x="187" y="36"/>
                      <a:pt x="185" y="37"/>
                    </a:cubicBezTo>
                    <a:cubicBezTo>
                      <a:pt x="183" y="38"/>
                      <a:pt x="181" y="38"/>
                      <a:pt x="179" y="36"/>
                    </a:cubicBezTo>
                    <a:cubicBezTo>
                      <a:pt x="178" y="35"/>
                      <a:pt x="175" y="33"/>
                      <a:pt x="173" y="31"/>
                    </a:cubicBezTo>
                    <a:cubicBezTo>
                      <a:pt x="172" y="30"/>
                      <a:pt x="167" y="28"/>
                      <a:pt x="164" y="27"/>
                    </a:cubicBezTo>
                    <a:cubicBezTo>
                      <a:pt x="160" y="26"/>
                      <a:pt x="155" y="25"/>
                      <a:pt x="153" y="25"/>
                    </a:cubicBezTo>
                    <a:cubicBezTo>
                      <a:pt x="151" y="25"/>
                      <a:pt x="147" y="25"/>
                      <a:pt x="144" y="24"/>
                    </a:cubicBezTo>
                    <a:cubicBezTo>
                      <a:pt x="141" y="24"/>
                      <a:pt x="137" y="25"/>
                      <a:pt x="134" y="26"/>
                    </a:cubicBezTo>
                    <a:cubicBezTo>
                      <a:pt x="131" y="27"/>
                      <a:pt x="127" y="27"/>
                      <a:pt x="126" y="25"/>
                    </a:cubicBezTo>
                    <a:cubicBezTo>
                      <a:pt x="124" y="23"/>
                      <a:pt x="120" y="21"/>
                      <a:pt x="118" y="20"/>
                    </a:cubicBezTo>
                    <a:cubicBezTo>
                      <a:pt x="115" y="18"/>
                      <a:pt x="110" y="15"/>
                      <a:pt x="107" y="13"/>
                    </a:cubicBezTo>
                    <a:cubicBezTo>
                      <a:pt x="103" y="11"/>
                      <a:pt x="98" y="8"/>
                      <a:pt x="95" y="6"/>
                    </a:cubicBezTo>
                    <a:cubicBezTo>
                      <a:pt x="92" y="5"/>
                      <a:pt x="88" y="3"/>
                      <a:pt x="86" y="2"/>
                    </a:cubicBezTo>
                    <a:cubicBezTo>
                      <a:pt x="83" y="0"/>
                      <a:pt x="80" y="0"/>
                      <a:pt x="79" y="1"/>
                    </a:cubicBezTo>
                    <a:cubicBezTo>
                      <a:pt x="78" y="2"/>
                      <a:pt x="76" y="3"/>
                      <a:pt x="74" y="4"/>
                    </a:cubicBezTo>
                    <a:cubicBezTo>
                      <a:pt x="73" y="4"/>
                      <a:pt x="72" y="7"/>
                      <a:pt x="72" y="10"/>
                    </a:cubicBezTo>
                    <a:cubicBezTo>
                      <a:pt x="71" y="13"/>
                      <a:pt x="70" y="17"/>
                      <a:pt x="69" y="18"/>
                    </a:cubicBezTo>
                    <a:cubicBezTo>
                      <a:pt x="68" y="19"/>
                      <a:pt x="67" y="22"/>
                      <a:pt x="67" y="24"/>
                    </a:cubicBezTo>
                    <a:cubicBezTo>
                      <a:pt x="67" y="26"/>
                      <a:pt x="66" y="28"/>
                      <a:pt x="63" y="29"/>
                    </a:cubicBezTo>
                    <a:cubicBezTo>
                      <a:pt x="61" y="29"/>
                      <a:pt x="58" y="31"/>
                      <a:pt x="55" y="31"/>
                    </a:cubicBezTo>
                    <a:cubicBezTo>
                      <a:pt x="53" y="32"/>
                      <a:pt x="51" y="34"/>
                      <a:pt x="52" y="36"/>
                    </a:cubicBezTo>
                    <a:cubicBezTo>
                      <a:pt x="52" y="38"/>
                      <a:pt x="52" y="41"/>
                      <a:pt x="53" y="43"/>
                    </a:cubicBezTo>
                    <a:cubicBezTo>
                      <a:pt x="54" y="46"/>
                      <a:pt x="54" y="49"/>
                      <a:pt x="53" y="51"/>
                    </a:cubicBezTo>
                    <a:cubicBezTo>
                      <a:pt x="52" y="53"/>
                      <a:pt x="51" y="56"/>
                      <a:pt x="49" y="59"/>
                    </a:cubicBezTo>
                    <a:cubicBezTo>
                      <a:pt x="47" y="61"/>
                      <a:pt x="45" y="63"/>
                      <a:pt x="44" y="63"/>
                    </a:cubicBezTo>
                    <a:cubicBezTo>
                      <a:pt x="43" y="64"/>
                      <a:pt x="43" y="66"/>
                      <a:pt x="43" y="69"/>
                    </a:cubicBezTo>
                    <a:cubicBezTo>
                      <a:pt x="43" y="72"/>
                      <a:pt x="42" y="75"/>
                      <a:pt x="41" y="77"/>
                    </a:cubicBezTo>
                    <a:cubicBezTo>
                      <a:pt x="41" y="79"/>
                      <a:pt x="38" y="83"/>
                      <a:pt x="35" y="85"/>
                    </a:cubicBezTo>
                    <a:cubicBezTo>
                      <a:pt x="32" y="87"/>
                      <a:pt x="27" y="89"/>
                      <a:pt x="23" y="89"/>
                    </a:cubicBezTo>
                    <a:cubicBezTo>
                      <a:pt x="19" y="88"/>
                      <a:pt x="14" y="89"/>
                      <a:pt x="13" y="90"/>
                    </a:cubicBezTo>
                    <a:cubicBezTo>
                      <a:pt x="12" y="91"/>
                      <a:pt x="11" y="91"/>
                      <a:pt x="11" y="91"/>
                    </a:cubicBezTo>
                    <a:cubicBezTo>
                      <a:pt x="11" y="91"/>
                      <a:pt x="9" y="93"/>
                      <a:pt x="7" y="96"/>
                    </a:cubicBezTo>
                    <a:cubicBezTo>
                      <a:pt x="5" y="99"/>
                      <a:pt x="2" y="105"/>
                      <a:pt x="1" y="111"/>
                    </a:cubicBezTo>
                    <a:cubicBezTo>
                      <a:pt x="0" y="116"/>
                      <a:pt x="0" y="124"/>
                      <a:pt x="0" y="128"/>
                    </a:cubicBezTo>
                    <a:cubicBezTo>
                      <a:pt x="1" y="132"/>
                      <a:pt x="2" y="136"/>
                      <a:pt x="2" y="139"/>
                    </a:cubicBezTo>
                    <a:cubicBezTo>
                      <a:pt x="3" y="141"/>
                      <a:pt x="5" y="144"/>
                      <a:pt x="6" y="145"/>
                    </a:cubicBezTo>
                    <a:cubicBezTo>
                      <a:pt x="8" y="146"/>
                      <a:pt x="10" y="148"/>
                      <a:pt x="11" y="150"/>
                    </a:cubicBezTo>
                    <a:cubicBezTo>
                      <a:pt x="11" y="152"/>
                      <a:pt x="13" y="153"/>
                      <a:pt x="14" y="153"/>
                    </a:cubicBezTo>
                    <a:cubicBezTo>
                      <a:pt x="16" y="153"/>
                      <a:pt x="19" y="156"/>
                      <a:pt x="21" y="159"/>
                    </a:cubicBezTo>
                    <a:cubicBezTo>
                      <a:pt x="23" y="163"/>
                      <a:pt x="26" y="166"/>
                      <a:pt x="26" y="167"/>
                    </a:cubicBezTo>
                    <a:cubicBezTo>
                      <a:pt x="26" y="168"/>
                      <a:pt x="28" y="171"/>
                      <a:pt x="29" y="173"/>
                    </a:cubicBezTo>
                    <a:cubicBezTo>
                      <a:pt x="31" y="176"/>
                      <a:pt x="32" y="180"/>
                      <a:pt x="32" y="182"/>
                    </a:cubicBezTo>
                    <a:cubicBezTo>
                      <a:pt x="32" y="184"/>
                      <a:pt x="34" y="188"/>
                      <a:pt x="37" y="190"/>
                    </a:cubicBezTo>
                    <a:cubicBezTo>
                      <a:pt x="40" y="193"/>
                      <a:pt x="44" y="195"/>
                      <a:pt x="46" y="195"/>
                    </a:cubicBezTo>
                    <a:cubicBezTo>
                      <a:pt x="48" y="195"/>
                      <a:pt x="50" y="194"/>
                      <a:pt x="51" y="192"/>
                    </a:cubicBezTo>
                    <a:cubicBezTo>
                      <a:pt x="52" y="191"/>
                      <a:pt x="54" y="189"/>
                      <a:pt x="55" y="188"/>
                    </a:cubicBezTo>
                    <a:cubicBezTo>
                      <a:pt x="56" y="186"/>
                      <a:pt x="58" y="186"/>
                      <a:pt x="60" y="186"/>
                    </a:cubicBezTo>
                    <a:cubicBezTo>
                      <a:pt x="61" y="186"/>
                      <a:pt x="64" y="188"/>
                      <a:pt x="66" y="190"/>
                    </a:cubicBezTo>
                    <a:cubicBezTo>
                      <a:pt x="68" y="192"/>
                      <a:pt x="71" y="194"/>
                      <a:pt x="73" y="195"/>
                    </a:cubicBezTo>
                    <a:cubicBezTo>
                      <a:pt x="74" y="196"/>
                      <a:pt x="76" y="200"/>
                      <a:pt x="77" y="204"/>
                    </a:cubicBezTo>
                    <a:cubicBezTo>
                      <a:pt x="78" y="207"/>
                      <a:pt x="80" y="211"/>
                      <a:pt x="82" y="212"/>
                    </a:cubicBezTo>
                    <a:cubicBezTo>
                      <a:pt x="84" y="213"/>
                      <a:pt x="85" y="216"/>
                      <a:pt x="84" y="219"/>
                    </a:cubicBezTo>
                    <a:cubicBezTo>
                      <a:pt x="83" y="221"/>
                      <a:pt x="83" y="227"/>
                      <a:pt x="83" y="232"/>
                    </a:cubicBezTo>
                    <a:cubicBezTo>
                      <a:pt x="84" y="237"/>
                      <a:pt x="86" y="245"/>
                      <a:pt x="89" y="249"/>
                    </a:cubicBezTo>
                    <a:cubicBezTo>
                      <a:pt x="91" y="253"/>
                      <a:pt x="94" y="258"/>
                      <a:pt x="94" y="260"/>
                    </a:cubicBezTo>
                    <a:cubicBezTo>
                      <a:pt x="95" y="262"/>
                      <a:pt x="96" y="266"/>
                      <a:pt x="97" y="269"/>
                    </a:cubicBezTo>
                    <a:cubicBezTo>
                      <a:pt x="97" y="272"/>
                      <a:pt x="99" y="276"/>
                      <a:pt x="101" y="278"/>
                    </a:cubicBezTo>
                    <a:cubicBezTo>
                      <a:pt x="102" y="280"/>
                      <a:pt x="105" y="283"/>
                      <a:pt x="106" y="283"/>
                    </a:cubicBezTo>
                    <a:cubicBezTo>
                      <a:pt x="108" y="284"/>
                      <a:pt x="111" y="285"/>
                      <a:pt x="114" y="285"/>
                    </a:cubicBezTo>
                    <a:cubicBezTo>
                      <a:pt x="116" y="285"/>
                      <a:pt x="118" y="287"/>
                      <a:pt x="119" y="289"/>
                    </a:cubicBezTo>
                    <a:cubicBezTo>
                      <a:pt x="119" y="292"/>
                      <a:pt x="119" y="293"/>
                      <a:pt x="119" y="293"/>
                    </a:cubicBezTo>
                    <a:cubicBezTo>
                      <a:pt x="119" y="293"/>
                      <a:pt x="121" y="294"/>
                      <a:pt x="123" y="294"/>
                    </a:cubicBezTo>
                    <a:cubicBezTo>
                      <a:pt x="126" y="294"/>
                      <a:pt x="129" y="295"/>
                      <a:pt x="130" y="295"/>
                    </a:cubicBezTo>
                    <a:cubicBezTo>
                      <a:pt x="132" y="295"/>
                      <a:pt x="136" y="297"/>
                      <a:pt x="139" y="298"/>
                    </a:cubicBezTo>
                    <a:cubicBezTo>
                      <a:pt x="142" y="300"/>
                      <a:pt x="146" y="302"/>
                      <a:pt x="148" y="304"/>
                    </a:cubicBezTo>
                    <a:cubicBezTo>
                      <a:pt x="150" y="305"/>
                      <a:pt x="152" y="309"/>
                      <a:pt x="152" y="312"/>
                    </a:cubicBezTo>
                    <a:cubicBezTo>
                      <a:pt x="152" y="315"/>
                      <a:pt x="151" y="319"/>
                      <a:pt x="149" y="322"/>
                    </a:cubicBezTo>
                    <a:cubicBezTo>
                      <a:pt x="148" y="325"/>
                      <a:pt x="147" y="328"/>
                      <a:pt x="148" y="330"/>
                    </a:cubicBezTo>
                    <a:cubicBezTo>
                      <a:pt x="149" y="332"/>
                      <a:pt x="152" y="331"/>
                      <a:pt x="156" y="328"/>
                    </a:cubicBezTo>
                    <a:cubicBezTo>
                      <a:pt x="160" y="325"/>
                      <a:pt x="165" y="324"/>
                      <a:pt x="167" y="326"/>
                    </a:cubicBezTo>
                    <a:cubicBezTo>
                      <a:pt x="169" y="328"/>
                      <a:pt x="172" y="332"/>
                      <a:pt x="172" y="334"/>
                    </a:cubicBezTo>
                    <a:cubicBezTo>
                      <a:pt x="173" y="337"/>
                      <a:pt x="175" y="340"/>
                      <a:pt x="178" y="342"/>
                    </a:cubicBezTo>
                    <a:cubicBezTo>
                      <a:pt x="180" y="343"/>
                      <a:pt x="185" y="344"/>
                      <a:pt x="189" y="342"/>
                    </a:cubicBezTo>
                    <a:cubicBezTo>
                      <a:pt x="192" y="341"/>
                      <a:pt x="197" y="342"/>
                      <a:pt x="197" y="342"/>
                    </a:cubicBezTo>
                    <a:cubicBezTo>
                      <a:pt x="196" y="341"/>
                      <a:pt x="197" y="338"/>
                      <a:pt x="199" y="335"/>
                    </a:cubicBezTo>
                    <a:cubicBezTo>
                      <a:pt x="201" y="332"/>
                      <a:pt x="203" y="325"/>
                      <a:pt x="203" y="319"/>
                    </a:cubicBezTo>
                    <a:cubicBezTo>
                      <a:pt x="204" y="313"/>
                      <a:pt x="204" y="304"/>
                      <a:pt x="205" y="299"/>
                    </a:cubicBezTo>
                    <a:cubicBezTo>
                      <a:pt x="206" y="294"/>
                      <a:pt x="207" y="288"/>
                      <a:pt x="208" y="285"/>
                    </a:cubicBezTo>
                    <a:cubicBezTo>
                      <a:pt x="210" y="282"/>
                      <a:pt x="211" y="276"/>
                      <a:pt x="211" y="272"/>
                    </a:cubicBezTo>
                    <a:cubicBezTo>
                      <a:pt x="211" y="268"/>
                      <a:pt x="213" y="264"/>
                      <a:pt x="216" y="262"/>
                    </a:cubicBezTo>
                    <a:cubicBezTo>
                      <a:pt x="219" y="260"/>
                      <a:pt x="223" y="257"/>
                      <a:pt x="224" y="255"/>
                    </a:cubicBezTo>
                    <a:cubicBezTo>
                      <a:pt x="226" y="253"/>
                      <a:pt x="227" y="251"/>
                      <a:pt x="228" y="251"/>
                    </a:cubicBezTo>
                    <a:cubicBezTo>
                      <a:pt x="229" y="251"/>
                      <a:pt x="231" y="250"/>
                      <a:pt x="231" y="249"/>
                    </a:cubicBezTo>
                    <a:cubicBezTo>
                      <a:pt x="232" y="247"/>
                      <a:pt x="232" y="243"/>
                      <a:pt x="232" y="238"/>
                    </a:cubicBezTo>
                    <a:cubicBezTo>
                      <a:pt x="231" y="234"/>
                      <a:pt x="231" y="227"/>
                      <a:pt x="232" y="223"/>
                    </a:cubicBezTo>
                    <a:cubicBezTo>
                      <a:pt x="232" y="219"/>
                      <a:pt x="234" y="215"/>
                      <a:pt x="236" y="214"/>
                    </a:cubicBezTo>
                    <a:cubicBezTo>
                      <a:pt x="238" y="212"/>
                      <a:pt x="241" y="211"/>
                      <a:pt x="243" y="210"/>
                    </a:cubicBezTo>
                    <a:cubicBezTo>
                      <a:pt x="245" y="210"/>
                      <a:pt x="248" y="207"/>
                      <a:pt x="250" y="204"/>
                    </a:cubicBezTo>
                    <a:cubicBezTo>
                      <a:pt x="252" y="202"/>
                      <a:pt x="256" y="198"/>
                      <a:pt x="258" y="196"/>
                    </a:cubicBezTo>
                    <a:cubicBezTo>
                      <a:pt x="260" y="194"/>
                      <a:pt x="265" y="190"/>
                      <a:pt x="269" y="188"/>
                    </a:cubicBezTo>
                    <a:cubicBezTo>
                      <a:pt x="273" y="186"/>
                      <a:pt x="279" y="185"/>
                      <a:pt x="282" y="186"/>
                    </a:cubicBezTo>
                    <a:cubicBezTo>
                      <a:pt x="285" y="187"/>
                      <a:pt x="293" y="189"/>
                      <a:pt x="300" y="190"/>
                    </a:cubicBezTo>
                    <a:cubicBezTo>
                      <a:pt x="307" y="192"/>
                      <a:pt x="316" y="192"/>
                      <a:pt x="318" y="191"/>
                    </a:cubicBezTo>
                    <a:cubicBezTo>
                      <a:pt x="321" y="190"/>
                      <a:pt x="325" y="189"/>
                      <a:pt x="326" y="189"/>
                    </a:cubicBezTo>
                    <a:cubicBezTo>
                      <a:pt x="328" y="189"/>
                      <a:pt x="329" y="181"/>
                      <a:pt x="329" y="173"/>
                    </a:cubicBezTo>
                    <a:cubicBezTo>
                      <a:pt x="329" y="164"/>
                      <a:pt x="327" y="154"/>
                      <a:pt x="324" y="15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5" name="Freeform 31">
                <a:extLst>
                  <a:ext uri="{FF2B5EF4-FFF2-40B4-BE49-F238E27FC236}">
                    <a16:creationId xmlns:a16="http://schemas.microsoft.com/office/drawing/2014/main" id="{573428C6-7231-C043-95DB-8F3CF69FF972}"/>
                  </a:ext>
                </a:extLst>
              </p:cNvPr>
              <p:cNvSpPr>
                <a:spLocks/>
              </p:cNvSpPr>
              <p:nvPr/>
            </p:nvSpPr>
            <p:spPr bwMode="auto">
              <a:xfrm>
                <a:off x="5382566" y="3878810"/>
                <a:ext cx="755278" cy="729342"/>
              </a:xfrm>
              <a:custGeom>
                <a:avLst/>
                <a:gdLst/>
                <a:ahLst/>
                <a:cxnLst>
                  <a:cxn ang="0">
                    <a:pos x="113" y="261"/>
                  </a:cxn>
                  <a:cxn ang="0">
                    <a:pos x="135" y="261"/>
                  </a:cxn>
                  <a:cxn ang="0">
                    <a:pos x="160" y="267"/>
                  </a:cxn>
                  <a:cxn ang="0">
                    <a:pos x="162" y="297"/>
                  </a:cxn>
                  <a:cxn ang="0">
                    <a:pos x="183" y="292"/>
                  </a:cxn>
                  <a:cxn ang="0">
                    <a:pos x="211" y="277"/>
                  </a:cxn>
                  <a:cxn ang="0">
                    <a:pos x="232" y="263"/>
                  </a:cxn>
                  <a:cxn ang="0">
                    <a:pos x="220" y="251"/>
                  </a:cxn>
                  <a:cxn ang="0">
                    <a:pos x="218" y="229"/>
                  </a:cxn>
                  <a:cxn ang="0">
                    <a:pos x="208" y="217"/>
                  </a:cxn>
                  <a:cxn ang="0">
                    <a:pos x="200" y="205"/>
                  </a:cxn>
                  <a:cxn ang="0">
                    <a:pos x="224" y="199"/>
                  </a:cxn>
                  <a:cxn ang="0">
                    <a:pos x="246" y="188"/>
                  </a:cxn>
                  <a:cxn ang="0">
                    <a:pos x="268" y="186"/>
                  </a:cxn>
                  <a:cxn ang="0">
                    <a:pos x="274" y="172"/>
                  </a:cxn>
                  <a:cxn ang="0">
                    <a:pos x="271" y="148"/>
                  </a:cxn>
                  <a:cxn ang="0">
                    <a:pos x="298" y="117"/>
                  </a:cxn>
                  <a:cxn ang="0">
                    <a:pos x="303" y="101"/>
                  </a:cxn>
                  <a:cxn ang="0">
                    <a:pos x="307" y="84"/>
                  </a:cxn>
                  <a:cxn ang="0">
                    <a:pos x="304" y="68"/>
                  </a:cxn>
                  <a:cxn ang="0">
                    <a:pos x="285" y="60"/>
                  </a:cxn>
                  <a:cxn ang="0">
                    <a:pos x="270" y="74"/>
                  </a:cxn>
                  <a:cxn ang="0">
                    <a:pos x="251" y="84"/>
                  </a:cxn>
                  <a:cxn ang="0">
                    <a:pos x="224" y="79"/>
                  </a:cxn>
                  <a:cxn ang="0">
                    <a:pos x="223" y="91"/>
                  </a:cxn>
                  <a:cxn ang="0">
                    <a:pos x="218" y="111"/>
                  </a:cxn>
                  <a:cxn ang="0">
                    <a:pos x="199" y="119"/>
                  </a:cxn>
                  <a:cxn ang="0">
                    <a:pos x="185" y="130"/>
                  </a:cxn>
                  <a:cxn ang="0">
                    <a:pos x="155" y="118"/>
                  </a:cxn>
                  <a:cxn ang="0">
                    <a:pos x="147" y="103"/>
                  </a:cxn>
                  <a:cxn ang="0">
                    <a:pos x="163" y="83"/>
                  </a:cxn>
                  <a:cxn ang="0">
                    <a:pos x="185" y="61"/>
                  </a:cxn>
                  <a:cxn ang="0">
                    <a:pos x="196" y="44"/>
                  </a:cxn>
                  <a:cxn ang="0">
                    <a:pos x="185" y="29"/>
                  </a:cxn>
                  <a:cxn ang="0">
                    <a:pos x="173" y="23"/>
                  </a:cxn>
                  <a:cxn ang="0">
                    <a:pos x="166" y="46"/>
                  </a:cxn>
                  <a:cxn ang="0">
                    <a:pos x="154" y="40"/>
                  </a:cxn>
                  <a:cxn ang="0">
                    <a:pos x="156" y="17"/>
                  </a:cxn>
                  <a:cxn ang="0">
                    <a:pos x="147" y="18"/>
                  </a:cxn>
                  <a:cxn ang="0">
                    <a:pos x="138" y="36"/>
                  </a:cxn>
                  <a:cxn ang="0">
                    <a:pos x="145" y="6"/>
                  </a:cxn>
                  <a:cxn ang="0">
                    <a:pos x="133" y="3"/>
                  </a:cxn>
                  <a:cxn ang="0">
                    <a:pos x="133" y="26"/>
                  </a:cxn>
                  <a:cxn ang="0">
                    <a:pos x="109" y="35"/>
                  </a:cxn>
                  <a:cxn ang="0">
                    <a:pos x="101" y="49"/>
                  </a:cxn>
                  <a:cxn ang="0">
                    <a:pos x="119" y="77"/>
                  </a:cxn>
                  <a:cxn ang="0">
                    <a:pos x="115" y="99"/>
                  </a:cxn>
                  <a:cxn ang="0">
                    <a:pos x="130" y="108"/>
                  </a:cxn>
                  <a:cxn ang="0">
                    <a:pos x="115" y="123"/>
                  </a:cxn>
                  <a:cxn ang="0">
                    <a:pos x="107" y="151"/>
                  </a:cxn>
                  <a:cxn ang="0">
                    <a:pos x="76" y="136"/>
                  </a:cxn>
                  <a:cxn ang="0">
                    <a:pos x="43" y="144"/>
                  </a:cxn>
                  <a:cxn ang="0">
                    <a:pos x="32" y="158"/>
                  </a:cxn>
                  <a:cxn ang="0">
                    <a:pos x="14" y="171"/>
                  </a:cxn>
                  <a:cxn ang="0">
                    <a:pos x="4" y="186"/>
                  </a:cxn>
                  <a:cxn ang="0">
                    <a:pos x="12" y="207"/>
                  </a:cxn>
                  <a:cxn ang="0">
                    <a:pos x="27" y="230"/>
                  </a:cxn>
                  <a:cxn ang="0">
                    <a:pos x="42" y="246"/>
                  </a:cxn>
                  <a:cxn ang="0">
                    <a:pos x="47" y="257"/>
                  </a:cxn>
                  <a:cxn ang="0">
                    <a:pos x="58" y="266"/>
                  </a:cxn>
                  <a:cxn ang="0">
                    <a:pos x="71" y="273"/>
                  </a:cxn>
                  <a:cxn ang="0">
                    <a:pos x="83" y="274"/>
                  </a:cxn>
                </a:cxnLst>
                <a:rect l="0" t="0" r="r" b="b"/>
                <a:pathLst>
                  <a:path w="308" h="297">
                    <a:moveTo>
                      <a:pt x="93" y="270"/>
                    </a:moveTo>
                    <a:cubicBezTo>
                      <a:pt x="97" y="270"/>
                      <a:pt x="103" y="269"/>
                      <a:pt x="105" y="267"/>
                    </a:cubicBezTo>
                    <a:cubicBezTo>
                      <a:pt x="108" y="266"/>
                      <a:pt x="112" y="263"/>
                      <a:pt x="113" y="261"/>
                    </a:cubicBezTo>
                    <a:cubicBezTo>
                      <a:pt x="114" y="259"/>
                      <a:pt x="117" y="256"/>
                      <a:pt x="119" y="254"/>
                    </a:cubicBezTo>
                    <a:cubicBezTo>
                      <a:pt x="120" y="251"/>
                      <a:pt x="124" y="252"/>
                      <a:pt x="126" y="255"/>
                    </a:cubicBezTo>
                    <a:cubicBezTo>
                      <a:pt x="129" y="257"/>
                      <a:pt x="133" y="260"/>
                      <a:pt x="135" y="261"/>
                    </a:cubicBezTo>
                    <a:cubicBezTo>
                      <a:pt x="137" y="262"/>
                      <a:pt x="141" y="261"/>
                      <a:pt x="144" y="259"/>
                    </a:cubicBezTo>
                    <a:cubicBezTo>
                      <a:pt x="148" y="256"/>
                      <a:pt x="152" y="256"/>
                      <a:pt x="154" y="259"/>
                    </a:cubicBezTo>
                    <a:cubicBezTo>
                      <a:pt x="157" y="262"/>
                      <a:pt x="159" y="265"/>
                      <a:pt x="160" y="267"/>
                    </a:cubicBezTo>
                    <a:cubicBezTo>
                      <a:pt x="161" y="269"/>
                      <a:pt x="162" y="274"/>
                      <a:pt x="162" y="277"/>
                    </a:cubicBezTo>
                    <a:cubicBezTo>
                      <a:pt x="161" y="280"/>
                      <a:pt x="161" y="286"/>
                      <a:pt x="162" y="290"/>
                    </a:cubicBezTo>
                    <a:cubicBezTo>
                      <a:pt x="162" y="294"/>
                      <a:pt x="162" y="297"/>
                      <a:pt x="162" y="297"/>
                    </a:cubicBezTo>
                    <a:cubicBezTo>
                      <a:pt x="162" y="297"/>
                      <a:pt x="165" y="297"/>
                      <a:pt x="168" y="296"/>
                    </a:cubicBezTo>
                    <a:cubicBezTo>
                      <a:pt x="171" y="296"/>
                      <a:pt x="175" y="294"/>
                      <a:pt x="176" y="292"/>
                    </a:cubicBezTo>
                    <a:cubicBezTo>
                      <a:pt x="177" y="289"/>
                      <a:pt x="181" y="289"/>
                      <a:pt x="183" y="292"/>
                    </a:cubicBezTo>
                    <a:cubicBezTo>
                      <a:pt x="186" y="294"/>
                      <a:pt x="191" y="294"/>
                      <a:pt x="194" y="292"/>
                    </a:cubicBezTo>
                    <a:cubicBezTo>
                      <a:pt x="197" y="289"/>
                      <a:pt x="201" y="286"/>
                      <a:pt x="203" y="284"/>
                    </a:cubicBezTo>
                    <a:cubicBezTo>
                      <a:pt x="205" y="281"/>
                      <a:pt x="208" y="278"/>
                      <a:pt x="211" y="277"/>
                    </a:cubicBezTo>
                    <a:cubicBezTo>
                      <a:pt x="214" y="275"/>
                      <a:pt x="218" y="274"/>
                      <a:pt x="220" y="275"/>
                    </a:cubicBezTo>
                    <a:cubicBezTo>
                      <a:pt x="222" y="276"/>
                      <a:pt x="226" y="274"/>
                      <a:pt x="228" y="271"/>
                    </a:cubicBezTo>
                    <a:cubicBezTo>
                      <a:pt x="230" y="268"/>
                      <a:pt x="231" y="264"/>
                      <a:pt x="232" y="263"/>
                    </a:cubicBezTo>
                    <a:cubicBezTo>
                      <a:pt x="233" y="262"/>
                      <a:pt x="232" y="260"/>
                      <a:pt x="231" y="259"/>
                    </a:cubicBezTo>
                    <a:cubicBezTo>
                      <a:pt x="230" y="257"/>
                      <a:pt x="227" y="256"/>
                      <a:pt x="225" y="256"/>
                    </a:cubicBezTo>
                    <a:cubicBezTo>
                      <a:pt x="223" y="256"/>
                      <a:pt x="221" y="253"/>
                      <a:pt x="220" y="251"/>
                    </a:cubicBezTo>
                    <a:cubicBezTo>
                      <a:pt x="220" y="248"/>
                      <a:pt x="218" y="244"/>
                      <a:pt x="217" y="242"/>
                    </a:cubicBezTo>
                    <a:cubicBezTo>
                      <a:pt x="215" y="240"/>
                      <a:pt x="214" y="237"/>
                      <a:pt x="214" y="234"/>
                    </a:cubicBezTo>
                    <a:cubicBezTo>
                      <a:pt x="214" y="232"/>
                      <a:pt x="215" y="230"/>
                      <a:pt x="218" y="229"/>
                    </a:cubicBezTo>
                    <a:cubicBezTo>
                      <a:pt x="220" y="229"/>
                      <a:pt x="220" y="227"/>
                      <a:pt x="219" y="224"/>
                    </a:cubicBezTo>
                    <a:cubicBezTo>
                      <a:pt x="218" y="222"/>
                      <a:pt x="215" y="220"/>
                      <a:pt x="213" y="219"/>
                    </a:cubicBezTo>
                    <a:cubicBezTo>
                      <a:pt x="212" y="218"/>
                      <a:pt x="209" y="217"/>
                      <a:pt x="208" y="217"/>
                    </a:cubicBezTo>
                    <a:cubicBezTo>
                      <a:pt x="206" y="217"/>
                      <a:pt x="203" y="216"/>
                      <a:pt x="201" y="217"/>
                    </a:cubicBezTo>
                    <a:cubicBezTo>
                      <a:pt x="199" y="217"/>
                      <a:pt x="197" y="215"/>
                      <a:pt x="196" y="212"/>
                    </a:cubicBezTo>
                    <a:cubicBezTo>
                      <a:pt x="195" y="209"/>
                      <a:pt x="197" y="206"/>
                      <a:pt x="200" y="205"/>
                    </a:cubicBezTo>
                    <a:cubicBezTo>
                      <a:pt x="204" y="203"/>
                      <a:pt x="210" y="202"/>
                      <a:pt x="213" y="201"/>
                    </a:cubicBezTo>
                    <a:cubicBezTo>
                      <a:pt x="217" y="200"/>
                      <a:pt x="220" y="200"/>
                      <a:pt x="220" y="200"/>
                    </a:cubicBezTo>
                    <a:cubicBezTo>
                      <a:pt x="220" y="200"/>
                      <a:pt x="221" y="199"/>
                      <a:pt x="224" y="199"/>
                    </a:cubicBezTo>
                    <a:cubicBezTo>
                      <a:pt x="226" y="198"/>
                      <a:pt x="229" y="196"/>
                      <a:pt x="231" y="195"/>
                    </a:cubicBezTo>
                    <a:cubicBezTo>
                      <a:pt x="232" y="194"/>
                      <a:pt x="235" y="191"/>
                      <a:pt x="238" y="190"/>
                    </a:cubicBezTo>
                    <a:cubicBezTo>
                      <a:pt x="240" y="189"/>
                      <a:pt x="244" y="188"/>
                      <a:pt x="246" y="188"/>
                    </a:cubicBezTo>
                    <a:cubicBezTo>
                      <a:pt x="248" y="188"/>
                      <a:pt x="252" y="188"/>
                      <a:pt x="255" y="187"/>
                    </a:cubicBezTo>
                    <a:cubicBezTo>
                      <a:pt x="257" y="187"/>
                      <a:pt x="261" y="187"/>
                      <a:pt x="262" y="186"/>
                    </a:cubicBezTo>
                    <a:cubicBezTo>
                      <a:pt x="264" y="186"/>
                      <a:pt x="267" y="186"/>
                      <a:pt x="268" y="186"/>
                    </a:cubicBezTo>
                    <a:cubicBezTo>
                      <a:pt x="269" y="186"/>
                      <a:pt x="270" y="186"/>
                      <a:pt x="270" y="186"/>
                    </a:cubicBezTo>
                    <a:cubicBezTo>
                      <a:pt x="270" y="186"/>
                      <a:pt x="270" y="185"/>
                      <a:pt x="271" y="182"/>
                    </a:cubicBezTo>
                    <a:cubicBezTo>
                      <a:pt x="272" y="180"/>
                      <a:pt x="273" y="175"/>
                      <a:pt x="274" y="172"/>
                    </a:cubicBezTo>
                    <a:cubicBezTo>
                      <a:pt x="274" y="169"/>
                      <a:pt x="273" y="164"/>
                      <a:pt x="271" y="163"/>
                    </a:cubicBezTo>
                    <a:cubicBezTo>
                      <a:pt x="269" y="161"/>
                      <a:pt x="268" y="158"/>
                      <a:pt x="268" y="157"/>
                    </a:cubicBezTo>
                    <a:cubicBezTo>
                      <a:pt x="268" y="156"/>
                      <a:pt x="269" y="152"/>
                      <a:pt x="271" y="148"/>
                    </a:cubicBezTo>
                    <a:cubicBezTo>
                      <a:pt x="273" y="145"/>
                      <a:pt x="277" y="138"/>
                      <a:pt x="281" y="133"/>
                    </a:cubicBezTo>
                    <a:cubicBezTo>
                      <a:pt x="285" y="128"/>
                      <a:pt x="290" y="123"/>
                      <a:pt x="292" y="122"/>
                    </a:cubicBezTo>
                    <a:cubicBezTo>
                      <a:pt x="294" y="121"/>
                      <a:pt x="296" y="119"/>
                      <a:pt x="298" y="117"/>
                    </a:cubicBezTo>
                    <a:cubicBezTo>
                      <a:pt x="300" y="116"/>
                      <a:pt x="302" y="114"/>
                      <a:pt x="303" y="113"/>
                    </a:cubicBezTo>
                    <a:cubicBezTo>
                      <a:pt x="304" y="112"/>
                      <a:pt x="305" y="110"/>
                      <a:pt x="305" y="108"/>
                    </a:cubicBezTo>
                    <a:cubicBezTo>
                      <a:pt x="305" y="106"/>
                      <a:pt x="304" y="103"/>
                      <a:pt x="303" y="101"/>
                    </a:cubicBezTo>
                    <a:cubicBezTo>
                      <a:pt x="301" y="100"/>
                      <a:pt x="300" y="97"/>
                      <a:pt x="301" y="95"/>
                    </a:cubicBezTo>
                    <a:cubicBezTo>
                      <a:pt x="301" y="94"/>
                      <a:pt x="303" y="91"/>
                      <a:pt x="305" y="90"/>
                    </a:cubicBezTo>
                    <a:cubicBezTo>
                      <a:pt x="307" y="89"/>
                      <a:pt x="308" y="86"/>
                      <a:pt x="307" y="84"/>
                    </a:cubicBezTo>
                    <a:cubicBezTo>
                      <a:pt x="305" y="81"/>
                      <a:pt x="305" y="77"/>
                      <a:pt x="306" y="76"/>
                    </a:cubicBezTo>
                    <a:cubicBezTo>
                      <a:pt x="307" y="74"/>
                      <a:pt x="308" y="72"/>
                      <a:pt x="308" y="72"/>
                    </a:cubicBezTo>
                    <a:cubicBezTo>
                      <a:pt x="308" y="72"/>
                      <a:pt x="306" y="70"/>
                      <a:pt x="304" y="68"/>
                    </a:cubicBezTo>
                    <a:cubicBezTo>
                      <a:pt x="301" y="65"/>
                      <a:pt x="298" y="63"/>
                      <a:pt x="296" y="63"/>
                    </a:cubicBezTo>
                    <a:cubicBezTo>
                      <a:pt x="294" y="63"/>
                      <a:pt x="291" y="62"/>
                      <a:pt x="289" y="61"/>
                    </a:cubicBezTo>
                    <a:cubicBezTo>
                      <a:pt x="287" y="60"/>
                      <a:pt x="285" y="60"/>
                      <a:pt x="285" y="60"/>
                    </a:cubicBezTo>
                    <a:cubicBezTo>
                      <a:pt x="285" y="60"/>
                      <a:pt x="285" y="61"/>
                      <a:pt x="284" y="62"/>
                    </a:cubicBezTo>
                    <a:cubicBezTo>
                      <a:pt x="283" y="63"/>
                      <a:pt x="280" y="65"/>
                      <a:pt x="277" y="67"/>
                    </a:cubicBezTo>
                    <a:cubicBezTo>
                      <a:pt x="274" y="69"/>
                      <a:pt x="270" y="72"/>
                      <a:pt x="270" y="74"/>
                    </a:cubicBezTo>
                    <a:cubicBezTo>
                      <a:pt x="269" y="76"/>
                      <a:pt x="267" y="78"/>
                      <a:pt x="265" y="79"/>
                    </a:cubicBezTo>
                    <a:cubicBezTo>
                      <a:pt x="264" y="80"/>
                      <a:pt x="261" y="82"/>
                      <a:pt x="259" y="83"/>
                    </a:cubicBezTo>
                    <a:cubicBezTo>
                      <a:pt x="257" y="84"/>
                      <a:pt x="254" y="84"/>
                      <a:pt x="251" y="84"/>
                    </a:cubicBezTo>
                    <a:cubicBezTo>
                      <a:pt x="248" y="84"/>
                      <a:pt x="244" y="84"/>
                      <a:pt x="242" y="84"/>
                    </a:cubicBezTo>
                    <a:cubicBezTo>
                      <a:pt x="240" y="84"/>
                      <a:pt x="236" y="83"/>
                      <a:pt x="234" y="82"/>
                    </a:cubicBezTo>
                    <a:cubicBezTo>
                      <a:pt x="232" y="80"/>
                      <a:pt x="227" y="79"/>
                      <a:pt x="224" y="79"/>
                    </a:cubicBezTo>
                    <a:cubicBezTo>
                      <a:pt x="221" y="79"/>
                      <a:pt x="218" y="79"/>
                      <a:pt x="218" y="79"/>
                    </a:cubicBezTo>
                    <a:cubicBezTo>
                      <a:pt x="218" y="79"/>
                      <a:pt x="218" y="81"/>
                      <a:pt x="218" y="84"/>
                    </a:cubicBezTo>
                    <a:cubicBezTo>
                      <a:pt x="218" y="87"/>
                      <a:pt x="220" y="90"/>
                      <a:pt x="223" y="91"/>
                    </a:cubicBezTo>
                    <a:cubicBezTo>
                      <a:pt x="225" y="93"/>
                      <a:pt x="227" y="95"/>
                      <a:pt x="227" y="97"/>
                    </a:cubicBezTo>
                    <a:cubicBezTo>
                      <a:pt x="227" y="99"/>
                      <a:pt x="225" y="102"/>
                      <a:pt x="224" y="104"/>
                    </a:cubicBezTo>
                    <a:cubicBezTo>
                      <a:pt x="223" y="106"/>
                      <a:pt x="220" y="109"/>
                      <a:pt x="218" y="111"/>
                    </a:cubicBezTo>
                    <a:cubicBezTo>
                      <a:pt x="217" y="113"/>
                      <a:pt x="213" y="114"/>
                      <a:pt x="210" y="114"/>
                    </a:cubicBezTo>
                    <a:cubicBezTo>
                      <a:pt x="207" y="114"/>
                      <a:pt x="203" y="114"/>
                      <a:pt x="202" y="115"/>
                    </a:cubicBezTo>
                    <a:cubicBezTo>
                      <a:pt x="200" y="115"/>
                      <a:pt x="199" y="117"/>
                      <a:pt x="199" y="119"/>
                    </a:cubicBezTo>
                    <a:cubicBezTo>
                      <a:pt x="199" y="122"/>
                      <a:pt x="199" y="125"/>
                      <a:pt x="198" y="128"/>
                    </a:cubicBezTo>
                    <a:cubicBezTo>
                      <a:pt x="197" y="130"/>
                      <a:pt x="196" y="132"/>
                      <a:pt x="194" y="132"/>
                    </a:cubicBezTo>
                    <a:cubicBezTo>
                      <a:pt x="193" y="132"/>
                      <a:pt x="189" y="131"/>
                      <a:pt x="185" y="130"/>
                    </a:cubicBezTo>
                    <a:cubicBezTo>
                      <a:pt x="181" y="129"/>
                      <a:pt x="175" y="127"/>
                      <a:pt x="172" y="126"/>
                    </a:cubicBezTo>
                    <a:cubicBezTo>
                      <a:pt x="168" y="124"/>
                      <a:pt x="164" y="123"/>
                      <a:pt x="161" y="122"/>
                    </a:cubicBezTo>
                    <a:cubicBezTo>
                      <a:pt x="159" y="121"/>
                      <a:pt x="156" y="120"/>
                      <a:pt x="155" y="118"/>
                    </a:cubicBezTo>
                    <a:cubicBezTo>
                      <a:pt x="154" y="117"/>
                      <a:pt x="151" y="117"/>
                      <a:pt x="149" y="118"/>
                    </a:cubicBezTo>
                    <a:cubicBezTo>
                      <a:pt x="147" y="119"/>
                      <a:pt x="146" y="117"/>
                      <a:pt x="146" y="113"/>
                    </a:cubicBezTo>
                    <a:cubicBezTo>
                      <a:pt x="146" y="109"/>
                      <a:pt x="146" y="105"/>
                      <a:pt x="147" y="103"/>
                    </a:cubicBezTo>
                    <a:cubicBezTo>
                      <a:pt x="148" y="102"/>
                      <a:pt x="150" y="100"/>
                      <a:pt x="153" y="98"/>
                    </a:cubicBezTo>
                    <a:cubicBezTo>
                      <a:pt x="156" y="97"/>
                      <a:pt x="159" y="94"/>
                      <a:pt x="161" y="92"/>
                    </a:cubicBezTo>
                    <a:cubicBezTo>
                      <a:pt x="162" y="90"/>
                      <a:pt x="163" y="86"/>
                      <a:pt x="163" y="83"/>
                    </a:cubicBezTo>
                    <a:cubicBezTo>
                      <a:pt x="163" y="81"/>
                      <a:pt x="164" y="76"/>
                      <a:pt x="166" y="73"/>
                    </a:cubicBezTo>
                    <a:cubicBezTo>
                      <a:pt x="168" y="70"/>
                      <a:pt x="172" y="66"/>
                      <a:pt x="175" y="65"/>
                    </a:cubicBezTo>
                    <a:cubicBezTo>
                      <a:pt x="178" y="63"/>
                      <a:pt x="183" y="62"/>
                      <a:pt x="185" y="61"/>
                    </a:cubicBezTo>
                    <a:cubicBezTo>
                      <a:pt x="187" y="61"/>
                      <a:pt x="190" y="59"/>
                      <a:pt x="193" y="56"/>
                    </a:cubicBezTo>
                    <a:cubicBezTo>
                      <a:pt x="195" y="53"/>
                      <a:pt x="196" y="50"/>
                      <a:pt x="195" y="49"/>
                    </a:cubicBezTo>
                    <a:cubicBezTo>
                      <a:pt x="194" y="49"/>
                      <a:pt x="195" y="46"/>
                      <a:pt x="196" y="44"/>
                    </a:cubicBezTo>
                    <a:cubicBezTo>
                      <a:pt x="198" y="42"/>
                      <a:pt x="199" y="38"/>
                      <a:pt x="199" y="37"/>
                    </a:cubicBezTo>
                    <a:cubicBezTo>
                      <a:pt x="199" y="36"/>
                      <a:pt x="197" y="34"/>
                      <a:pt x="194" y="33"/>
                    </a:cubicBezTo>
                    <a:cubicBezTo>
                      <a:pt x="191" y="32"/>
                      <a:pt x="187" y="30"/>
                      <a:pt x="185" y="29"/>
                    </a:cubicBezTo>
                    <a:cubicBezTo>
                      <a:pt x="184" y="27"/>
                      <a:pt x="181" y="24"/>
                      <a:pt x="180" y="23"/>
                    </a:cubicBezTo>
                    <a:cubicBezTo>
                      <a:pt x="179" y="22"/>
                      <a:pt x="177" y="20"/>
                      <a:pt x="176" y="20"/>
                    </a:cubicBezTo>
                    <a:cubicBezTo>
                      <a:pt x="175" y="20"/>
                      <a:pt x="174" y="22"/>
                      <a:pt x="173" y="23"/>
                    </a:cubicBezTo>
                    <a:cubicBezTo>
                      <a:pt x="173" y="24"/>
                      <a:pt x="173" y="27"/>
                      <a:pt x="174" y="29"/>
                    </a:cubicBezTo>
                    <a:cubicBezTo>
                      <a:pt x="175" y="31"/>
                      <a:pt x="174" y="35"/>
                      <a:pt x="172" y="38"/>
                    </a:cubicBezTo>
                    <a:cubicBezTo>
                      <a:pt x="171" y="40"/>
                      <a:pt x="168" y="44"/>
                      <a:pt x="166" y="46"/>
                    </a:cubicBezTo>
                    <a:cubicBezTo>
                      <a:pt x="165" y="47"/>
                      <a:pt x="162" y="50"/>
                      <a:pt x="161" y="50"/>
                    </a:cubicBezTo>
                    <a:cubicBezTo>
                      <a:pt x="160" y="51"/>
                      <a:pt x="158" y="50"/>
                      <a:pt x="157" y="48"/>
                    </a:cubicBezTo>
                    <a:cubicBezTo>
                      <a:pt x="156" y="45"/>
                      <a:pt x="154" y="42"/>
                      <a:pt x="154" y="40"/>
                    </a:cubicBezTo>
                    <a:cubicBezTo>
                      <a:pt x="154" y="37"/>
                      <a:pt x="154" y="34"/>
                      <a:pt x="154" y="31"/>
                    </a:cubicBezTo>
                    <a:cubicBezTo>
                      <a:pt x="154" y="29"/>
                      <a:pt x="154" y="26"/>
                      <a:pt x="155" y="24"/>
                    </a:cubicBezTo>
                    <a:cubicBezTo>
                      <a:pt x="156" y="22"/>
                      <a:pt x="157" y="19"/>
                      <a:pt x="156" y="17"/>
                    </a:cubicBezTo>
                    <a:cubicBezTo>
                      <a:pt x="155" y="15"/>
                      <a:pt x="154" y="13"/>
                      <a:pt x="153" y="13"/>
                    </a:cubicBezTo>
                    <a:cubicBezTo>
                      <a:pt x="152" y="13"/>
                      <a:pt x="151" y="13"/>
                      <a:pt x="150" y="14"/>
                    </a:cubicBezTo>
                    <a:cubicBezTo>
                      <a:pt x="149" y="14"/>
                      <a:pt x="148" y="16"/>
                      <a:pt x="147" y="18"/>
                    </a:cubicBezTo>
                    <a:cubicBezTo>
                      <a:pt x="146" y="20"/>
                      <a:pt x="145" y="24"/>
                      <a:pt x="144" y="26"/>
                    </a:cubicBezTo>
                    <a:cubicBezTo>
                      <a:pt x="144" y="29"/>
                      <a:pt x="142" y="34"/>
                      <a:pt x="140" y="37"/>
                    </a:cubicBezTo>
                    <a:cubicBezTo>
                      <a:pt x="139" y="40"/>
                      <a:pt x="138" y="40"/>
                      <a:pt x="138" y="36"/>
                    </a:cubicBezTo>
                    <a:cubicBezTo>
                      <a:pt x="138" y="32"/>
                      <a:pt x="138" y="26"/>
                      <a:pt x="139" y="24"/>
                    </a:cubicBezTo>
                    <a:cubicBezTo>
                      <a:pt x="139" y="22"/>
                      <a:pt x="141" y="18"/>
                      <a:pt x="142" y="16"/>
                    </a:cubicBezTo>
                    <a:cubicBezTo>
                      <a:pt x="143" y="13"/>
                      <a:pt x="144" y="9"/>
                      <a:pt x="145" y="6"/>
                    </a:cubicBezTo>
                    <a:cubicBezTo>
                      <a:pt x="145" y="3"/>
                      <a:pt x="144" y="1"/>
                      <a:pt x="142" y="1"/>
                    </a:cubicBezTo>
                    <a:cubicBezTo>
                      <a:pt x="140" y="0"/>
                      <a:pt x="138" y="0"/>
                      <a:pt x="137" y="1"/>
                    </a:cubicBezTo>
                    <a:cubicBezTo>
                      <a:pt x="136" y="1"/>
                      <a:pt x="134" y="2"/>
                      <a:pt x="133" y="3"/>
                    </a:cubicBezTo>
                    <a:cubicBezTo>
                      <a:pt x="132" y="5"/>
                      <a:pt x="131" y="8"/>
                      <a:pt x="131" y="11"/>
                    </a:cubicBezTo>
                    <a:cubicBezTo>
                      <a:pt x="131" y="13"/>
                      <a:pt x="132" y="17"/>
                      <a:pt x="133" y="18"/>
                    </a:cubicBezTo>
                    <a:cubicBezTo>
                      <a:pt x="134" y="20"/>
                      <a:pt x="134" y="23"/>
                      <a:pt x="133" y="26"/>
                    </a:cubicBezTo>
                    <a:cubicBezTo>
                      <a:pt x="132" y="28"/>
                      <a:pt x="130" y="30"/>
                      <a:pt x="127" y="30"/>
                    </a:cubicBezTo>
                    <a:cubicBezTo>
                      <a:pt x="125" y="30"/>
                      <a:pt x="121" y="31"/>
                      <a:pt x="118" y="32"/>
                    </a:cubicBezTo>
                    <a:cubicBezTo>
                      <a:pt x="115" y="33"/>
                      <a:pt x="111" y="34"/>
                      <a:pt x="109" y="35"/>
                    </a:cubicBezTo>
                    <a:cubicBezTo>
                      <a:pt x="108" y="35"/>
                      <a:pt x="106" y="36"/>
                      <a:pt x="106" y="36"/>
                    </a:cubicBezTo>
                    <a:cubicBezTo>
                      <a:pt x="106" y="36"/>
                      <a:pt x="105" y="38"/>
                      <a:pt x="104" y="40"/>
                    </a:cubicBezTo>
                    <a:cubicBezTo>
                      <a:pt x="103" y="43"/>
                      <a:pt x="102" y="47"/>
                      <a:pt x="101" y="49"/>
                    </a:cubicBezTo>
                    <a:cubicBezTo>
                      <a:pt x="101" y="51"/>
                      <a:pt x="102" y="55"/>
                      <a:pt x="105" y="58"/>
                    </a:cubicBezTo>
                    <a:cubicBezTo>
                      <a:pt x="107" y="60"/>
                      <a:pt x="111" y="64"/>
                      <a:pt x="114" y="67"/>
                    </a:cubicBezTo>
                    <a:cubicBezTo>
                      <a:pt x="117" y="70"/>
                      <a:pt x="119" y="74"/>
                      <a:pt x="119" y="77"/>
                    </a:cubicBezTo>
                    <a:cubicBezTo>
                      <a:pt x="118" y="80"/>
                      <a:pt x="117" y="85"/>
                      <a:pt x="116" y="88"/>
                    </a:cubicBezTo>
                    <a:cubicBezTo>
                      <a:pt x="115" y="90"/>
                      <a:pt x="114" y="93"/>
                      <a:pt x="113" y="94"/>
                    </a:cubicBezTo>
                    <a:cubicBezTo>
                      <a:pt x="112" y="95"/>
                      <a:pt x="113" y="97"/>
                      <a:pt x="115" y="99"/>
                    </a:cubicBezTo>
                    <a:cubicBezTo>
                      <a:pt x="117" y="100"/>
                      <a:pt x="120" y="101"/>
                      <a:pt x="121" y="101"/>
                    </a:cubicBezTo>
                    <a:cubicBezTo>
                      <a:pt x="123" y="102"/>
                      <a:pt x="125" y="102"/>
                      <a:pt x="126" y="103"/>
                    </a:cubicBezTo>
                    <a:cubicBezTo>
                      <a:pt x="128" y="104"/>
                      <a:pt x="130" y="106"/>
                      <a:pt x="130" y="108"/>
                    </a:cubicBezTo>
                    <a:cubicBezTo>
                      <a:pt x="131" y="110"/>
                      <a:pt x="131" y="112"/>
                      <a:pt x="129" y="114"/>
                    </a:cubicBezTo>
                    <a:cubicBezTo>
                      <a:pt x="128" y="115"/>
                      <a:pt x="125" y="117"/>
                      <a:pt x="122" y="118"/>
                    </a:cubicBezTo>
                    <a:cubicBezTo>
                      <a:pt x="120" y="119"/>
                      <a:pt x="116" y="122"/>
                      <a:pt x="115" y="123"/>
                    </a:cubicBezTo>
                    <a:cubicBezTo>
                      <a:pt x="114" y="125"/>
                      <a:pt x="112" y="129"/>
                      <a:pt x="112" y="131"/>
                    </a:cubicBezTo>
                    <a:cubicBezTo>
                      <a:pt x="112" y="134"/>
                      <a:pt x="111" y="138"/>
                      <a:pt x="110" y="140"/>
                    </a:cubicBezTo>
                    <a:cubicBezTo>
                      <a:pt x="109" y="141"/>
                      <a:pt x="107" y="146"/>
                      <a:pt x="107" y="151"/>
                    </a:cubicBezTo>
                    <a:cubicBezTo>
                      <a:pt x="106" y="155"/>
                      <a:pt x="103" y="156"/>
                      <a:pt x="99" y="153"/>
                    </a:cubicBezTo>
                    <a:cubicBezTo>
                      <a:pt x="95" y="150"/>
                      <a:pt x="89" y="145"/>
                      <a:pt x="86" y="143"/>
                    </a:cubicBezTo>
                    <a:cubicBezTo>
                      <a:pt x="83" y="141"/>
                      <a:pt x="78" y="138"/>
                      <a:pt x="76" y="136"/>
                    </a:cubicBezTo>
                    <a:cubicBezTo>
                      <a:pt x="74" y="134"/>
                      <a:pt x="69" y="135"/>
                      <a:pt x="65" y="137"/>
                    </a:cubicBezTo>
                    <a:cubicBezTo>
                      <a:pt x="61" y="139"/>
                      <a:pt x="55" y="140"/>
                      <a:pt x="52" y="140"/>
                    </a:cubicBezTo>
                    <a:cubicBezTo>
                      <a:pt x="48" y="140"/>
                      <a:pt x="44" y="142"/>
                      <a:pt x="43" y="144"/>
                    </a:cubicBezTo>
                    <a:cubicBezTo>
                      <a:pt x="41" y="147"/>
                      <a:pt x="37" y="150"/>
                      <a:pt x="34" y="150"/>
                    </a:cubicBezTo>
                    <a:cubicBezTo>
                      <a:pt x="31" y="151"/>
                      <a:pt x="28" y="152"/>
                      <a:pt x="28" y="152"/>
                    </a:cubicBezTo>
                    <a:cubicBezTo>
                      <a:pt x="29" y="153"/>
                      <a:pt x="31" y="156"/>
                      <a:pt x="32" y="158"/>
                    </a:cubicBezTo>
                    <a:cubicBezTo>
                      <a:pt x="33" y="160"/>
                      <a:pt x="33" y="163"/>
                      <a:pt x="32" y="165"/>
                    </a:cubicBezTo>
                    <a:cubicBezTo>
                      <a:pt x="31" y="166"/>
                      <a:pt x="27" y="168"/>
                      <a:pt x="25" y="169"/>
                    </a:cubicBezTo>
                    <a:cubicBezTo>
                      <a:pt x="22" y="171"/>
                      <a:pt x="17" y="171"/>
                      <a:pt x="14" y="171"/>
                    </a:cubicBezTo>
                    <a:cubicBezTo>
                      <a:pt x="11" y="170"/>
                      <a:pt x="7" y="171"/>
                      <a:pt x="4" y="173"/>
                    </a:cubicBezTo>
                    <a:cubicBezTo>
                      <a:pt x="2" y="175"/>
                      <a:pt x="0" y="178"/>
                      <a:pt x="1" y="180"/>
                    </a:cubicBezTo>
                    <a:cubicBezTo>
                      <a:pt x="2" y="181"/>
                      <a:pt x="3" y="184"/>
                      <a:pt x="4" y="186"/>
                    </a:cubicBezTo>
                    <a:cubicBezTo>
                      <a:pt x="5" y="188"/>
                      <a:pt x="7" y="190"/>
                      <a:pt x="8" y="192"/>
                    </a:cubicBezTo>
                    <a:cubicBezTo>
                      <a:pt x="8" y="193"/>
                      <a:pt x="9" y="196"/>
                      <a:pt x="9" y="198"/>
                    </a:cubicBezTo>
                    <a:cubicBezTo>
                      <a:pt x="9" y="200"/>
                      <a:pt x="10" y="204"/>
                      <a:pt x="12" y="207"/>
                    </a:cubicBezTo>
                    <a:cubicBezTo>
                      <a:pt x="13" y="210"/>
                      <a:pt x="15" y="213"/>
                      <a:pt x="16" y="215"/>
                    </a:cubicBezTo>
                    <a:cubicBezTo>
                      <a:pt x="17" y="216"/>
                      <a:pt x="19" y="218"/>
                      <a:pt x="21" y="220"/>
                    </a:cubicBezTo>
                    <a:cubicBezTo>
                      <a:pt x="22" y="222"/>
                      <a:pt x="25" y="227"/>
                      <a:pt x="27" y="230"/>
                    </a:cubicBezTo>
                    <a:cubicBezTo>
                      <a:pt x="29" y="233"/>
                      <a:pt x="32" y="237"/>
                      <a:pt x="33" y="238"/>
                    </a:cubicBezTo>
                    <a:cubicBezTo>
                      <a:pt x="34" y="239"/>
                      <a:pt x="36" y="241"/>
                      <a:pt x="38" y="243"/>
                    </a:cubicBezTo>
                    <a:cubicBezTo>
                      <a:pt x="39" y="244"/>
                      <a:pt x="41" y="245"/>
                      <a:pt x="42" y="246"/>
                    </a:cubicBezTo>
                    <a:cubicBezTo>
                      <a:pt x="42" y="247"/>
                      <a:pt x="43" y="248"/>
                      <a:pt x="43" y="250"/>
                    </a:cubicBezTo>
                    <a:cubicBezTo>
                      <a:pt x="44" y="252"/>
                      <a:pt x="44" y="253"/>
                      <a:pt x="45" y="254"/>
                    </a:cubicBezTo>
                    <a:cubicBezTo>
                      <a:pt x="45" y="255"/>
                      <a:pt x="46" y="256"/>
                      <a:pt x="47" y="257"/>
                    </a:cubicBezTo>
                    <a:cubicBezTo>
                      <a:pt x="47" y="258"/>
                      <a:pt x="49" y="260"/>
                      <a:pt x="50" y="261"/>
                    </a:cubicBezTo>
                    <a:cubicBezTo>
                      <a:pt x="51" y="262"/>
                      <a:pt x="52" y="264"/>
                      <a:pt x="53" y="265"/>
                    </a:cubicBezTo>
                    <a:cubicBezTo>
                      <a:pt x="53" y="266"/>
                      <a:pt x="56" y="266"/>
                      <a:pt x="58" y="266"/>
                    </a:cubicBezTo>
                    <a:cubicBezTo>
                      <a:pt x="60" y="266"/>
                      <a:pt x="63" y="267"/>
                      <a:pt x="63" y="269"/>
                    </a:cubicBezTo>
                    <a:cubicBezTo>
                      <a:pt x="64" y="270"/>
                      <a:pt x="65" y="271"/>
                      <a:pt x="67" y="271"/>
                    </a:cubicBezTo>
                    <a:cubicBezTo>
                      <a:pt x="68" y="271"/>
                      <a:pt x="70" y="272"/>
                      <a:pt x="71" y="273"/>
                    </a:cubicBezTo>
                    <a:cubicBezTo>
                      <a:pt x="72" y="275"/>
                      <a:pt x="75" y="276"/>
                      <a:pt x="77" y="277"/>
                    </a:cubicBezTo>
                    <a:cubicBezTo>
                      <a:pt x="79" y="277"/>
                      <a:pt x="80" y="278"/>
                      <a:pt x="80" y="278"/>
                    </a:cubicBezTo>
                    <a:cubicBezTo>
                      <a:pt x="80" y="278"/>
                      <a:pt x="81" y="276"/>
                      <a:pt x="83" y="274"/>
                    </a:cubicBezTo>
                    <a:cubicBezTo>
                      <a:pt x="84" y="272"/>
                      <a:pt x="88" y="271"/>
                      <a:pt x="93" y="270"/>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srgbClr val="CC3242"/>
                  </a:solidFill>
                </a:endParaRPr>
              </a:p>
            </p:txBody>
          </p:sp>
          <p:sp>
            <p:nvSpPr>
              <p:cNvPr id="46" name="Freeform 33">
                <a:extLst>
                  <a:ext uri="{FF2B5EF4-FFF2-40B4-BE49-F238E27FC236}">
                    <a16:creationId xmlns:a16="http://schemas.microsoft.com/office/drawing/2014/main" id="{26EC4D80-ABBC-AE41-94FA-99BD21963D22}"/>
                  </a:ext>
                </a:extLst>
              </p:cNvPr>
              <p:cNvSpPr>
                <a:spLocks/>
              </p:cNvSpPr>
              <p:nvPr/>
            </p:nvSpPr>
            <p:spPr bwMode="auto">
              <a:xfrm>
                <a:off x="6006085" y="3539557"/>
                <a:ext cx="701330" cy="641156"/>
              </a:xfrm>
              <a:custGeom>
                <a:avLst/>
                <a:gdLst/>
                <a:ahLst/>
                <a:cxnLst>
                  <a:cxn ang="0">
                    <a:pos x="71" y="209"/>
                  </a:cxn>
                  <a:cxn ang="0">
                    <a:pos x="81" y="216"/>
                  </a:cxn>
                  <a:cxn ang="0">
                    <a:pos x="99" y="222"/>
                  </a:cxn>
                  <a:cxn ang="0">
                    <a:pos x="112" y="233"/>
                  </a:cxn>
                  <a:cxn ang="0">
                    <a:pos x="127" y="236"/>
                  </a:cxn>
                  <a:cxn ang="0">
                    <a:pos x="133" y="225"/>
                  </a:cxn>
                  <a:cxn ang="0">
                    <a:pos x="148" y="228"/>
                  </a:cxn>
                  <a:cxn ang="0">
                    <a:pos x="166" y="236"/>
                  </a:cxn>
                  <a:cxn ang="0">
                    <a:pos x="181" y="242"/>
                  </a:cxn>
                  <a:cxn ang="0">
                    <a:pos x="188" y="237"/>
                  </a:cxn>
                  <a:cxn ang="0">
                    <a:pos x="200" y="244"/>
                  </a:cxn>
                  <a:cxn ang="0">
                    <a:pos x="214" y="237"/>
                  </a:cxn>
                  <a:cxn ang="0">
                    <a:pos x="223" y="228"/>
                  </a:cxn>
                  <a:cxn ang="0">
                    <a:pos x="230" y="240"/>
                  </a:cxn>
                  <a:cxn ang="0">
                    <a:pos x="233" y="252"/>
                  </a:cxn>
                  <a:cxn ang="0">
                    <a:pos x="239" y="251"/>
                  </a:cxn>
                  <a:cxn ang="0">
                    <a:pos x="251" y="259"/>
                  </a:cxn>
                  <a:cxn ang="0">
                    <a:pos x="265" y="259"/>
                  </a:cxn>
                  <a:cxn ang="0">
                    <a:pos x="272" y="245"/>
                  </a:cxn>
                  <a:cxn ang="0">
                    <a:pos x="274" y="237"/>
                  </a:cxn>
                  <a:cxn ang="0">
                    <a:pos x="266" y="225"/>
                  </a:cxn>
                  <a:cxn ang="0">
                    <a:pos x="268" y="219"/>
                  </a:cxn>
                  <a:cxn ang="0">
                    <a:pos x="276" y="211"/>
                  </a:cxn>
                  <a:cxn ang="0">
                    <a:pos x="271" y="201"/>
                  </a:cxn>
                  <a:cxn ang="0">
                    <a:pos x="268" y="195"/>
                  </a:cxn>
                  <a:cxn ang="0">
                    <a:pos x="274" y="194"/>
                  </a:cxn>
                  <a:cxn ang="0">
                    <a:pos x="285" y="182"/>
                  </a:cxn>
                  <a:cxn ang="0">
                    <a:pos x="277" y="171"/>
                  </a:cxn>
                  <a:cxn ang="0">
                    <a:pos x="271" y="163"/>
                  </a:cxn>
                  <a:cxn ang="0">
                    <a:pos x="253" y="165"/>
                  </a:cxn>
                  <a:cxn ang="0">
                    <a:pos x="228" y="163"/>
                  </a:cxn>
                  <a:cxn ang="0">
                    <a:pos x="215" y="154"/>
                  </a:cxn>
                  <a:cxn ang="0">
                    <a:pos x="203" y="143"/>
                  </a:cxn>
                  <a:cxn ang="0">
                    <a:pos x="187" y="145"/>
                  </a:cxn>
                  <a:cxn ang="0">
                    <a:pos x="166" y="134"/>
                  </a:cxn>
                  <a:cxn ang="0">
                    <a:pos x="169" y="123"/>
                  </a:cxn>
                  <a:cxn ang="0">
                    <a:pos x="166" y="111"/>
                  </a:cxn>
                  <a:cxn ang="0">
                    <a:pos x="159" y="104"/>
                  </a:cxn>
                  <a:cxn ang="0">
                    <a:pos x="155" y="99"/>
                  </a:cxn>
                  <a:cxn ang="0">
                    <a:pos x="140" y="104"/>
                  </a:cxn>
                  <a:cxn ang="0">
                    <a:pos x="132" y="94"/>
                  </a:cxn>
                  <a:cxn ang="0">
                    <a:pos x="131" y="74"/>
                  </a:cxn>
                  <a:cxn ang="0">
                    <a:pos x="129" y="58"/>
                  </a:cxn>
                  <a:cxn ang="0">
                    <a:pos x="121" y="41"/>
                  </a:cxn>
                  <a:cxn ang="0">
                    <a:pos x="114" y="9"/>
                  </a:cxn>
                  <a:cxn ang="0">
                    <a:pos x="105" y="3"/>
                  </a:cxn>
                  <a:cxn ang="0">
                    <a:pos x="93" y="16"/>
                  </a:cxn>
                  <a:cxn ang="0">
                    <a:pos x="76" y="40"/>
                  </a:cxn>
                  <a:cxn ang="0">
                    <a:pos x="49" y="64"/>
                  </a:cxn>
                  <a:cxn ang="0">
                    <a:pos x="23" y="87"/>
                  </a:cxn>
                  <a:cxn ang="0">
                    <a:pos x="12" y="90"/>
                  </a:cxn>
                  <a:cxn ang="0">
                    <a:pos x="2" y="97"/>
                  </a:cxn>
                  <a:cxn ang="0">
                    <a:pos x="4" y="116"/>
                  </a:cxn>
                  <a:cxn ang="0">
                    <a:pos x="10" y="135"/>
                  </a:cxn>
                  <a:cxn ang="0">
                    <a:pos x="25" y="149"/>
                  </a:cxn>
                  <a:cxn ang="0">
                    <a:pos x="41" y="162"/>
                  </a:cxn>
                  <a:cxn ang="0">
                    <a:pos x="54" y="151"/>
                  </a:cxn>
                  <a:cxn ang="0">
                    <a:pos x="70" y="158"/>
                  </a:cxn>
                  <a:cxn ang="0">
                    <a:pos x="67" y="171"/>
                  </a:cxn>
                  <a:cxn ang="0">
                    <a:pos x="69" y="191"/>
                  </a:cxn>
                  <a:cxn ang="0">
                    <a:pos x="57" y="207"/>
                  </a:cxn>
                  <a:cxn ang="0">
                    <a:pos x="57" y="211"/>
                  </a:cxn>
                </a:cxnLst>
                <a:rect l="0" t="0" r="r" b="b"/>
                <a:pathLst>
                  <a:path w="286" h="261">
                    <a:moveTo>
                      <a:pt x="64" y="209"/>
                    </a:moveTo>
                    <a:cubicBezTo>
                      <a:pt x="66" y="208"/>
                      <a:pt x="69" y="208"/>
                      <a:pt x="71" y="209"/>
                    </a:cubicBezTo>
                    <a:cubicBezTo>
                      <a:pt x="72" y="211"/>
                      <a:pt x="74" y="213"/>
                      <a:pt x="75" y="214"/>
                    </a:cubicBezTo>
                    <a:cubicBezTo>
                      <a:pt x="76" y="215"/>
                      <a:pt x="78" y="216"/>
                      <a:pt x="81" y="216"/>
                    </a:cubicBezTo>
                    <a:cubicBezTo>
                      <a:pt x="83" y="216"/>
                      <a:pt x="88" y="217"/>
                      <a:pt x="91" y="217"/>
                    </a:cubicBezTo>
                    <a:cubicBezTo>
                      <a:pt x="94" y="218"/>
                      <a:pt x="97" y="220"/>
                      <a:pt x="99" y="222"/>
                    </a:cubicBezTo>
                    <a:cubicBezTo>
                      <a:pt x="100" y="225"/>
                      <a:pt x="103" y="227"/>
                      <a:pt x="105" y="227"/>
                    </a:cubicBezTo>
                    <a:cubicBezTo>
                      <a:pt x="107" y="228"/>
                      <a:pt x="111" y="230"/>
                      <a:pt x="112" y="233"/>
                    </a:cubicBezTo>
                    <a:cubicBezTo>
                      <a:pt x="114" y="235"/>
                      <a:pt x="117" y="237"/>
                      <a:pt x="120" y="237"/>
                    </a:cubicBezTo>
                    <a:cubicBezTo>
                      <a:pt x="122" y="237"/>
                      <a:pt x="125" y="237"/>
                      <a:pt x="127" y="236"/>
                    </a:cubicBezTo>
                    <a:cubicBezTo>
                      <a:pt x="129" y="235"/>
                      <a:pt x="130" y="233"/>
                      <a:pt x="130" y="232"/>
                    </a:cubicBezTo>
                    <a:cubicBezTo>
                      <a:pt x="130" y="230"/>
                      <a:pt x="131" y="227"/>
                      <a:pt x="133" y="225"/>
                    </a:cubicBezTo>
                    <a:cubicBezTo>
                      <a:pt x="134" y="223"/>
                      <a:pt x="137" y="222"/>
                      <a:pt x="139" y="224"/>
                    </a:cubicBezTo>
                    <a:cubicBezTo>
                      <a:pt x="141" y="225"/>
                      <a:pt x="145" y="227"/>
                      <a:pt x="148" y="228"/>
                    </a:cubicBezTo>
                    <a:cubicBezTo>
                      <a:pt x="151" y="229"/>
                      <a:pt x="155" y="230"/>
                      <a:pt x="157" y="231"/>
                    </a:cubicBezTo>
                    <a:cubicBezTo>
                      <a:pt x="159" y="232"/>
                      <a:pt x="163" y="234"/>
                      <a:pt x="166" y="236"/>
                    </a:cubicBezTo>
                    <a:cubicBezTo>
                      <a:pt x="170" y="238"/>
                      <a:pt x="174" y="240"/>
                      <a:pt x="177" y="241"/>
                    </a:cubicBezTo>
                    <a:cubicBezTo>
                      <a:pt x="179" y="242"/>
                      <a:pt x="181" y="242"/>
                      <a:pt x="181" y="242"/>
                    </a:cubicBezTo>
                    <a:cubicBezTo>
                      <a:pt x="181" y="242"/>
                      <a:pt x="182" y="241"/>
                      <a:pt x="183" y="239"/>
                    </a:cubicBezTo>
                    <a:cubicBezTo>
                      <a:pt x="184" y="237"/>
                      <a:pt x="186" y="236"/>
                      <a:pt x="188" y="237"/>
                    </a:cubicBezTo>
                    <a:cubicBezTo>
                      <a:pt x="191" y="238"/>
                      <a:pt x="193" y="240"/>
                      <a:pt x="194" y="241"/>
                    </a:cubicBezTo>
                    <a:cubicBezTo>
                      <a:pt x="195" y="243"/>
                      <a:pt x="198" y="244"/>
                      <a:pt x="200" y="244"/>
                    </a:cubicBezTo>
                    <a:cubicBezTo>
                      <a:pt x="202" y="244"/>
                      <a:pt x="205" y="243"/>
                      <a:pt x="207" y="242"/>
                    </a:cubicBezTo>
                    <a:cubicBezTo>
                      <a:pt x="209" y="242"/>
                      <a:pt x="212" y="239"/>
                      <a:pt x="214" y="237"/>
                    </a:cubicBezTo>
                    <a:cubicBezTo>
                      <a:pt x="215" y="235"/>
                      <a:pt x="217" y="232"/>
                      <a:pt x="219" y="231"/>
                    </a:cubicBezTo>
                    <a:cubicBezTo>
                      <a:pt x="220" y="229"/>
                      <a:pt x="222" y="228"/>
                      <a:pt x="223" y="228"/>
                    </a:cubicBezTo>
                    <a:cubicBezTo>
                      <a:pt x="225" y="228"/>
                      <a:pt x="226" y="230"/>
                      <a:pt x="227" y="232"/>
                    </a:cubicBezTo>
                    <a:cubicBezTo>
                      <a:pt x="227" y="235"/>
                      <a:pt x="229" y="238"/>
                      <a:pt x="230" y="240"/>
                    </a:cubicBezTo>
                    <a:cubicBezTo>
                      <a:pt x="231" y="243"/>
                      <a:pt x="232" y="246"/>
                      <a:pt x="231" y="248"/>
                    </a:cubicBezTo>
                    <a:cubicBezTo>
                      <a:pt x="231" y="250"/>
                      <a:pt x="232" y="252"/>
                      <a:pt x="233" y="252"/>
                    </a:cubicBezTo>
                    <a:cubicBezTo>
                      <a:pt x="234" y="252"/>
                      <a:pt x="235" y="252"/>
                      <a:pt x="235" y="252"/>
                    </a:cubicBezTo>
                    <a:cubicBezTo>
                      <a:pt x="235" y="252"/>
                      <a:pt x="237" y="251"/>
                      <a:pt x="239" y="251"/>
                    </a:cubicBezTo>
                    <a:cubicBezTo>
                      <a:pt x="241" y="251"/>
                      <a:pt x="244" y="252"/>
                      <a:pt x="245" y="254"/>
                    </a:cubicBezTo>
                    <a:cubicBezTo>
                      <a:pt x="246" y="255"/>
                      <a:pt x="249" y="258"/>
                      <a:pt x="251" y="259"/>
                    </a:cubicBezTo>
                    <a:cubicBezTo>
                      <a:pt x="252" y="261"/>
                      <a:pt x="255" y="261"/>
                      <a:pt x="257" y="260"/>
                    </a:cubicBezTo>
                    <a:cubicBezTo>
                      <a:pt x="259" y="260"/>
                      <a:pt x="263" y="259"/>
                      <a:pt x="265" y="259"/>
                    </a:cubicBezTo>
                    <a:cubicBezTo>
                      <a:pt x="267" y="259"/>
                      <a:pt x="268" y="257"/>
                      <a:pt x="269" y="254"/>
                    </a:cubicBezTo>
                    <a:cubicBezTo>
                      <a:pt x="269" y="251"/>
                      <a:pt x="270" y="247"/>
                      <a:pt x="272" y="245"/>
                    </a:cubicBezTo>
                    <a:cubicBezTo>
                      <a:pt x="273" y="244"/>
                      <a:pt x="274" y="242"/>
                      <a:pt x="274" y="242"/>
                    </a:cubicBezTo>
                    <a:cubicBezTo>
                      <a:pt x="274" y="242"/>
                      <a:pt x="274" y="240"/>
                      <a:pt x="274" y="237"/>
                    </a:cubicBezTo>
                    <a:cubicBezTo>
                      <a:pt x="274" y="235"/>
                      <a:pt x="273" y="231"/>
                      <a:pt x="270" y="230"/>
                    </a:cubicBezTo>
                    <a:cubicBezTo>
                      <a:pt x="268" y="229"/>
                      <a:pt x="266" y="227"/>
                      <a:pt x="266" y="225"/>
                    </a:cubicBezTo>
                    <a:cubicBezTo>
                      <a:pt x="266" y="223"/>
                      <a:pt x="266" y="221"/>
                      <a:pt x="266" y="221"/>
                    </a:cubicBezTo>
                    <a:cubicBezTo>
                      <a:pt x="266" y="221"/>
                      <a:pt x="267" y="220"/>
                      <a:pt x="268" y="219"/>
                    </a:cubicBezTo>
                    <a:cubicBezTo>
                      <a:pt x="270" y="218"/>
                      <a:pt x="273" y="217"/>
                      <a:pt x="274" y="216"/>
                    </a:cubicBezTo>
                    <a:cubicBezTo>
                      <a:pt x="276" y="215"/>
                      <a:pt x="277" y="213"/>
                      <a:pt x="276" y="211"/>
                    </a:cubicBezTo>
                    <a:cubicBezTo>
                      <a:pt x="275" y="210"/>
                      <a:pt x="273" y="207"/>
                      <a:pt x="272" y="206"/>
                    </a:cubicBezTo>
                    <a:cubicBezTo>
                      <a:pt x="271" y="205"/>
                      <a:pt x="271" y="203"/>
                      <a:pt x="271" y="201"/>
                    </a:cubicBezTo>
                    <a:cubicBezTo>
                      <a:pt x="271" y="200"/>
                      <a:pt x="271" y="198"/>
                      <a:pt x="270" y="197"/>
                    </a:cubicBezTo>
                    <a:cubicBezTo>
                      <a:pt x="269" y="196"/>
                      <a:pt x="268" y="195"/>
                      <a:pt x="268" y="195"/>
                    </a:cubicBezTo>
                    <a:cubicBezTo>
                      <a:pt x="268" y="195"/>
                      <a:pt x="269" y="196"/>
                      <a:pt x="270" y="197"/>
                    </a:cubicBezTo>
                    <a:cubicBezTo>
                      <a:pt x="270" y="197"/>
                      <a:pt x="272" y="195"/>
                      <a:pt x="274" y="194"/>
                    </a:cubicBezTo>
                    <a:cubicBezTo>
                      <a:pt x="276" y="192"/>
                      <a:pt x="280" y="189"/>
                      <a:pt x="281" y="188"/>
                    </a:cubicBezTo>
                    <a:cubicBezTo>
                      <a:pt x="282" y="187"/>
                      <a:pt x="284" y="184"/>
                      <a:pt x="285" y="182"/>
                    </a:cubicBezTo>
                    <a:cubicBezTo>
                      <a:pt x="286" y="180"/>
                      <a:pt x="285" y="177"/>
                      <a:pt x="283" y="175"/>
                    </a:cubicBezTo>
                    <a:cubicBezTo>
                      <a:pt x="281" y="173"/>
                      <a:pt x="278" y="171"/>
                      <a:pt x="277" y="171"/>
                    </a:cubicBezTo>
                    <a:cubicBezTo>
                      <a:pt x="276" y="170"/>
                      <a:pt x="274" y="168"/>
                      <a:pt x="273" y="166"/>
                    </a:cubicBezTo>
                    <a:cubicBezTo>
                      <a:pt x="272" y="164"/>
                      <a:pt x="271" y="163"/>
                      <a:pt x="271" y="163"/>
                    </a:cubicBezTo>
                    <a:cubicBezTo>
                      <a:pt x="271" y="163"/>
                      <a:pt x="268" y="163"/>
                      <a:pt x="264" y="163"/>
                    </a:cubicBezTo>
                    <a:cubicBezTo>
                      <a:pt x="260" y="163"/>
                      <a:pt x="255" y="164"/>
                      <a:pt x="253" y="165"/>
                    </a:cubicBezTo>
                    <a:cubicBezTo>
                      <a:pt x="250" y="166"/>
                      <a:pt x="245" y="166"/>
                      <a:pt x="242" y="165"/>
                    </a:cubicBezTo>
                    <a:cubicBezTo>
                      <a:pt x="238" y="164"/>
                      <a:pt x="232" y="163"/>
                      <a:pt x="228" y="163"/>
                    </a:cubicBezTo>
                    <a:cubicBezTo>
                      <a:pt x="225" y="163"/>
                      <a:pt x="221" y="162"/>
                      <a:pt x="219" y="161"/>
                    </a:cubicBezTo>
                    <a:cubicBezTo>
                      <a:pt x="218" y="159"/>
                      <a:pt x="216" y="157"/>
                      <a:pt x="215" y="154"/>
                    </a:cubicBezTo>
                    <a:cubicBezTo>
                      <a:pt x="213" y="152"/>
                      <a:pt x="212" y="149"/>
                      <a:pt x="211" y="147"/>
                    </a:cubicBezTo>
                    <a:cubicBezTo>
                      <a:pt x="210" y="145"/>
                      <a:pt x="206" y="144"/>
                      <a:pt x="203" y="143"/>
                    </a:cubicBezTo>
                    <a:cubicBezTo>
                      <a:pt x="200" y="143"/>
                      <a:pt x="198" y="144"/>
                      <a:pt x="198" y="146"/>
                    </a:cubicBezTo>
                    <a:cubicBezTo>
                      <a:pt x="199" y="147"/>
                      <a:pt x="194" y="147"/>
                      <a:pt x="187" y="145"/>
                    </a:cubicBezTo>
                    <a:cubicBezTo>
                      <a:pt x="180" y="143"/>
                      <a:pt x="173" y="140"/>
                      <a:pt x="171" y="139"/>
                    </a:cubicBezTo>
                    <a:cubicBezTo>
                      <a:pt x="169" y="138"/>
                      <a:pt x="167" y="136"/>
                      <a:pt x="166" y="134"/>
                    </a:cubicBezTo>
                    <a:cubicBezTo>
                      <a:pt x="165" y="132"/>
                      <a:pt x="165" y="130"/>
                      <a:pt x="166" y="129"/>
                    </a:cubicBezTo>
                    <a:cubicBezTo>
                      <a:pt x="167" y="127"/>
                      <a:pt x="168" y="125"/>
                      <a:pt x="169" y="123"/>
                    </a:cubicBezTo>
                    <a:cubicBezTo>
                      <a:pt x="170" y="122"/>
                      <a:pt x="170" y="119"/>
                      <a:pt x="169" y="117"/>
                    </a:cubicBezTo>
                    <a:cubicBezTo>
                      <a:pt x="168" y="116"/>
                      <a:pt x="167" y="113"/>
                      <a:pt x="166" y="111"/>
                    </a:cubicBezTo>
                    <a:cubicBezTo>
                      <a:pt x="165" y="109"/>
                      <a:pt x="163" y="108"/>
                      <a:pt x="161" y="109"/>
                    </a:cubicBezTo>
                    <a:cubicBezTo>
                      <a:pt x="160" y="111"/>
                      <a:pt x="159" y="108"/>
                      <a:pt x="159" y="104"/>
                    </a:cubicBezTo>
                    <a:cubicBezTo>
                      <a:pt x="160" y="100"/>
                      <a:pt x="160" y="97"/>
                      <a:pt x="160" y="97"/>
                    </a:cubicBezTo>
                    <a:cubicBezTo>
                      <a:pt x="160" y="97"/>
                      <a:pt x="158" y="98"/>
                      <a:pt x="155" y="99"/>
                    </a:cubicBezTo>
                    <a:cubicBezTo>
                      <a:pt x="152" y="100"/>
                      <a:pt x="148" y="102"/>
                      <a:pt x="146" y="103"/>
                    </a:cubicBezTo>
                    <a:cubicBezTo>
                      <a:pt x="145" y="104"/>
                      <a:pt x="142" y="104"/>
                      <a:pt x="140" y="104"/>
                    </a:cubicBezTo>
                    <a:cubicBezTo>
                      <a:pt x="138" y="104"/>
                      <a:pt x="136" y="104"/>
                      <a:pt x="135" y="103"/>
                    </a:cubicBezTo>
                    <a:cubicBezTo>
                      <a:pt x="134" y="102"/>
                      <a:pt x="132" y="98"/>
                      <a:pt x="132" y="94"/>
                    </a:cubicBezTo>
                    <a:cubicBezTo>
                      <a:pt x="131" y="90"/>
                      <a:pt x="131" y="85"/>
                      <a:pt x="131" y="84"/>
                    </a:cubicBezTo>
                    <a:cubicBezTo>
                      <a:pt x="131" y="82"/>
                      <a:pt x="131" y="78"/>
                      <a:pt x="131" y="74"/>
                    </a:cubicBezTo>
                    <a:cubicBezTo>
                      <a:pt x="130" y="71"/>
                      <a:pt x="130" y="67"/>
                      <a:pt x="130" y="65"/>
                    </a:cubicBezTo>
                    <a:cubicBezTo>
                      <a:pt x="130" y="64"/>
                      <a:pt x="130" y="61"/>
                      <a:pt x="129" y="58"/>
                    </a:cubicBezTo>
                    <a:cubicBezTo>
                      <a:pt x="128" y="55"/>
                      <a:pt x="126" y="51"/>
                      <a:pt x="124" y="49"/>
                    </a:cubicBezTo>
                    <a:cubicBezTo>
                      <a:pt x="123" y="47"/>
                      <a:pt x="121" y="43"/>
                      <a:pt x="121" y="41"/>
                    </a:cubicBezTo>
                    <a:cubicBezTo>
                      <a:pt x="121" y="38"/>
                      <a:pt x="121" y="32"/>
                      <a:pt x="120" y="27"/>
                    </a:cubicBezTo>
                    <a:cubicBezTo>
                      <a:pt x="120" y="22"/>
                      <a:pt x="117" y="14"/>
                      <a:pt x="114" y="9"/>
                    </a:cubicBezTo>
                    <a:cubicBezTo>
                      <a:pt x="110" y="4"/>
                      <a:pt x="108" y="0"/>
                      <a:pt x="108" y="0"/>
                    </a:cubicBezTo>
                    <a:cubicBezTo>
                      <a:pt x="108" y="0"/>
                      <a:pt x="107" y="2"/>
                      <a:pt x="105" y="3"/>
                    </a:cubicBezTo>
                    <a:cubicBezTo>
                      <a:pt x="104" y="5"/>
                      <a:pt x="102" y="7"/>
                      <a:pt x="100" y="7"/>
                    </a:cubicBezTo>
                    <a:cubicBezTo>
                      <a:pt x="99" y="7"/>
                      <a:pt x="95" y="11"/>
                      <a:pt x="93" y="16"/>
                    </a:cubicBezTo>
                    <a:cubicBezTo>
                      <a:pt x="90" y="20"/>
                      <a:pt x="86" y="27"/>
                      <a:pt x="84" y="30"/>
                    </a:cubicBezTo>
                    <a:cubicBezTo>
                      <a:pt x="83" y="34"/>
                      <a:pt x="79" y="38"/>
                      <a:pt x="76" y="40"/>
                    </a:cubicBezTo>
                    <a:cubicBezTo>
                      <a:pt x="74" y="42"/>
                      <a:pt x="68" y="47"/>
                      <a:pt x="63" y="52"/>
                    </a:cubicBezTo>
                    <a:cubicBezTo>
                      <a:pt x="59" y="57"/>
                      <a:pt x="52" y="62"/>
                      <a:pt x="49" y="64"/>
                    </a:cubicBezTo>
                    <a:cubicBezTo>
                      <a:pt x="46" y="66"/>
                      <a:pt x="39" y="71"/>
                      <a:pt x="35" y="75"/>
                    </a:cubicBezTo>
                    <a:cubicBezTo>
                      <a:pt x="30" y="79"/>
                      <a:pt x="25" y="84"/>
                      <a:pt x="23" y="87"/>
                    </a:cubicBezTo>
                    <a:cubicBezTo>
                      <a:pt x="21" y="90"/>
                      <a:pt x="18" y="92"/>
                      <a:pt x="16" y="92"/>
                    </a:cubicBezTo>
                    <a:cubicBezTo>
                      <a:pt x="14" y="92"/>
                      <a:pt x="13" y="91"/>
                      <a:pt x="12" y="90"/>
                    </a:cubicBezTo>
                    <a:cubicBezTo>
                      <a:pt x="11" y="89"/>
                      <a:pt x="10" y="89"/>
                      <a:pt x="8" y="90"/>
                    </a:cubicBezTo>
                    <a:cubicBezTo>
                      <a:pt x="6" y="91"/>
                      <a:pt x="4" y="94"/>
                      <a:pt x="2" y="97"/>
                    </a:cubicBezTo>
                    <a:cubicBezTo>
                      <a:pt x="0" y="100"/>
                      <a:pt x="0" y="105"/>
                      <a:pt x="2" y="107"/>
                    </a:cubicBezTo>
                    <a:cubicBezTo>
                      <a:pt x="3" y="110"/>
                      <a:pt x="4" y="114"/>
                      <a:pt x="4" y="116"/>
                    </a:cubicBezTo>
                    <a:cubicBezTo>
                      <a:pt x="3" y="119"/>
                      <a:pt x="3" y="122"/>
                      <a:pt x="4" y="125"/>
                    </a:cubicBezTo>
                    <a:cubicBezTo>
                      <a:pt x="5" y="127"/>
                      <a:pt x="7" y="132"/>
                      <a:pt x="10" y="135"/>
                    </a:cubicBezTo>
                    <a:cubicBezTo>
                      <a:pt x="12" y="138"/>
                      <a:pt x="16" y="141"/>
                      <a:pt x="19" y="143"/>
                    </a:cubicBezTo>
                    <a:cubicBezTo>
                      <a:pt x="21" y="144"/>
                      <a:pt x="24" y="147"/>
                      <a:pt x="25" y="149"/>
                    </a:cubicBezTo>
                    <a:cubicBezTo>
                      <a:pt x="27" y="151"/>
                      <a:pt x="29" y="155"/>
                      <a:pt x="31" y="158"/>
                    </a:cubicBezTo>
                    <a:cubicBezTo>
                      <a:pt x="33" y="161"/>
                      <a:pt x="38" y="163"/>
                      <a:pt x="41" y="162"/>
                    </a:cubicBezTo>
                    <a:cubicBezTo>
                      <a:pt x="44" y="161"/>
                      <a:pt x="47" y="158"/>
                      <a:pt x="48" y="156"/>
                    </a:cubicBezTo>
                    <a:cubicBezTo>
                      <a:pt x="49" y="154"/>
                      <a:pt x="52" y="152"/>
                      <a:pt x="54" y="151"/>
                    </a:cubicBezTo>
                    <a:cubicBezTo>
                      <a:pt x="57" y="150"/>
                      <a:pt x="61" y="150"/>
                      <a:pt x="64" y="151"/>
                    </a:cubicBezTo>
                    <a:cubicBezTo>
                      <a:pt x="67" y="152"/>
                      <a:pt x="69" y="155"/>
                      <a:pt x="70" y="158"/>
                    </a:cubicBezTo>
                    <a:cubicBezTo>
                      <a:pt x="71" y="161"/>
                      <a:pt x="70" y="165"/>
                      <a:pt x="68" y="166"/>
                    </a:cubicBezTo>
                    <a:cubicBezTo>
                      <a:pt x="66" y="167"/>
                      <a:pt x="66" y="169"/>
                      <a:pt x="67" y="171"/>
                    </a:cubicBezTo>
                    <a:cubicBezTo>
                      <a:pt x="68" y="173"/>
                      <a:pt x="69" y="178"/>
                      <a:pt x="69" y="181"/>
                    </a:cubicBezTo>
                    <a:cubicBezTo>
                      <a:pt x="70" y="184"/>
                      <a:pt x="69" y="189"/>
                      <a:pt x="69" y="191"/>
                    </a:cubicBezTo>
                    <a:cubicBezTo>
                      <a:pt x="69" y="193"/>
                      <a:pt x="67" y="196"/>
                      <a:pt x="64" y="199"/>
                    </a:cubicBezTo>
                    <a:cubicBezTo>
                      <a:pt x="62" y="201"/>
                      <a:pt x="59" y="205"/>
                      <a:pt x="57" y="207"/>
                    </a:cubicBezTo>
                    <a:cubicBezTo>
                      <a:pt x="55" y="209"/>
                      <a:pt x="54" y="210"/>
                      <a:pt x="54" y="210"/>
                    </a:cubicBezTo>
                    <a:cubicBezTo>
                      <a:pt x="54" y="210"/>
                      <a:pt x="55" y="211"/>
                      <a:pt x="57" y="211"/>
                    </a:cubicBezTo>
                    <a:cubicBezTo>
                      <a:pt x="59" y="211"/>
                      <a:pt x="63" y="211"/>
                      <a:pt x="64" y="20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7" name="Freeform 34">
                <a:extLst>
                  <a:ext uri="{FF2B5EF4-FFF2-40B4-BE49-F238E27FC236}">
                    <a16:creationId xmlns:a16="http://schemas.microsoft.com/office/drawing/2014/main" id="{13158CD2-E8A3-F745-998E-CC5E719E7E25}"/>
                  </a:ext>
                </a:extLst>
              </p:cNvPr>
              <p:cNvSpPr>
                <a:spLocks/>
              </p:cNvSpPr>
              <p:nvPr/>
            </p:nvSpPr>
            <p:spPr bwMode="auto">
              <a:xfrm>
                <a:off x="6315251" y="4099791"/>
                <a:ext cx="269742" cy="323691"/>
              </a:xfrm>
              <a:custGeom>
                <a:avLst/>
                <a:gdLst/>
                <a:ahLst/>
                <a:cxnLst>
                  <a:cxn ang="0">
                    <a:pos x="44" y="116"/>
                  </a:cxn>
                  <a:cxn ang="0">
                    <a:pos x="47" y="107"/>
                  </a:cxn>
                  <a:cxn ang="0">
                    <a:pos x="47" y="101"/>
                  </a:cxn>
                  <a:cxn ang="0">
                    <a:pos x="49" y="99"/>
                  </a:cxn>
                  <a:cxn ang="0">
                    <a:pos x="51" y="95"/>
                  </a:cxn>
                  <a:cxn ang="0">
                    <a:pos x="56" y="87"/>
                  </a:cxn>
                  <a:cxn ang="0">
                    <a:pos x="59" y="82"/>
                  </a:cxn>
                  <a:cxn ang="0">
                    <a:pos x="62" y="80"/>
                  </a:cxn>
                  <a:cxn ang="0">
                    <a:pos x="69" y="76"/>
                  </a:cxn>
                  <a:cxn ang="0">
                    <a:pos x="74" y="72"/>
                  </a:cxn>
                  <a:cxn ang="0">
                    <a:pos x="76" y="64"/>
                  </a:cxn>
                  <a:cxn ang="0">
                    <a:pos x="80" y="56"/>
                  </a:cxn>
                  <a:cxn ang="0">
                    <a:pos x="84" y="49"/>
                  </a:cxn>
                  <a:cxn ang="0">
                    <a:pos x="86" y="42"/>
                  </a:cxn>
                  <a:cxn ang="0">
                    <a:pos x="89" y="37"/>
                  </a:cxn>
                  <a:cxn ang="0">
                    <a:pos x="94" y="36"/>
                  </a:cxn>
                  <a:cxn ang="0">
                    <a:pos x="100" y="35"/>
                  </a:cxn>
                  <a:cxn ang="0">
                    <a:pos x="106" y="33"/>
                  </a:cxn>
                  <a:cxn ang="0">
                    <a:pos x="110" y="32"/>
                  </a:cxn>
                  <a:cxn ang="0">
                    <a:pos x="109" y="24"/>
                  </a:cxn>
                  <a:cxn ang="0">
                    <a:pos x="107" y="24"/>
                  </a:cxn>
                  <a:cxn ang="0">
                    <a:pos x="105" y="20"/>
                  </a:cxn>
                  <a:cxn ang="0">
                    <a:pos x="104" y="12"/>
                  </a:cxn>
                  <a:cxn ang="0">
                    <a:pos x="101" y="4"/>
                  </a:cxn>
                  <a:cxn ang="0">
                    <a:pos x="97" y="0"/>
                  </a:cxn>
                  <a:cxn ang="0">
                    <a:pos x="93" y="3"/>
                  </a:cxn>
                  <a:cxn ang="0">
                    <a:pos x="88" y="9"/>
                  </a:cxn>
                  <a:cxn ang="0">
                    <a:pos x="81" y="14"/>
                  </a:cxn>
                  <a:cxn ang="0">
                    <a:pos x="74" y="16"/>
                  </a:cxn>
                  <a:cxn ang="0">
                    <a:pos x="68" y="13"/>
                  </a:cxn>
                  <a:cxn ang="0">
                    <a:pos x="62" y="9"/>
                  </a:cxn>
                  <a:cxn ang="0">
                    <a:pos x="57" y="11"/>
                  </a:cxn>
                  <a:cxn ang="0">
                    <a:pos x="55" y="14"/>
                  </a:cxn>
                  <a:cxn ang="0">
                    <a:pos x="55" y="19"/>
                  </a:cxn>
                  <a:cxn ang="0">
                    <a:pos x="58" y="25"/>
                  </a:cxn>
                  <a:cxn ang="0">
                    <a:pos x="57" y="31"/>
                  </a:cxn>
                  <a:cxn ang="0">
                    <a:pos x="48" y="34"/>
                  </a:cxn>
                  <a:cxn ang="0">
                    <a:pos x="39" y="32"/>
                  </a:cxn>
                  <a:cxn ang="0">
                    <a:pos x="35" y="38"/>
                  </a:cxn>
                  <a:cxn ang="0">
                    <a:pos x="35" y="47"/>
                  </a:cxn>
                  <a:cxn ang="0">
                    <a:pos x="32" y="53"/>
                  </a:cxn>
                  <a:cxn ang="0">
                    <a:pos x="26" y="54"/>
                  </a:cxn>
                  <a:cxn ang="0">
                    <a:pos x="19" y="54"/>
                  </a:cxn>
                  <a:cxn ang="0">
                    <a:pos x="10" y="54"/>
                  </a:cxn>
                  <a:cxn ang="0">
                    <a:pos x="4" y="58"/>
                  </a:cxn>
                  <a:cxn ang="0">
                    <a:pos x="2" y="64"/>
                  </a:cxn>
                  <a:cxn ang="0">
                    <a:pos x="0" y="72"/>
                  </a:cxn>
                  <a:cxn ang="0">
                    <a:pos x="3" y="80"/>
                  </a:cxn>
                  <a:cxn ang="0">
                    <a:pos x="6" y="88"/>
                  </a:cxn>
                  <a:cxn ang="0">
                    <a:pos x="9" y="96"/>
                  </a:cxn>
                  <a:cxn ang="0">
                    <a:pos x="15" y="104"/>
                  </a:cxn>
                  <a:cxn ang="0">
                    <a:pos x="18" y="108"/>
                  </a:cxn>
                  <a:cxn ang="0">
                    <a:pos x="20" y="108"/>
                  </a:cxn>
                  <a:cxn ang="0">
                    <a:pos x="24" y="112"/>
                  </a:cxn>
                  <a:cxn ang="0">
                    <a:pos x="27" y="120"/>
                  </a:cxn>
                  <a:cxn ang="0">
                    <a:pos x="30" y="128"/>
                  </a:cxn>
                  <a:cxn ang="0">
                    <a:pos x="32" y="132"/>
                  </a:cxn>
                  <a:cxn ang="0">
                    <a:pos x="36" y="126"/>
                  </a:cxn>
                  <a:cxn ang="0">
                    <a:pos x="44" y="116"/>
                  </a:cxn>
                </a:cxnLst>
                <a:rect l="0" t="0" r="r" b="b"/>
                <a:pathLst>
                  <a:path w="110" h="132">
                    <a:moveTo>
                      <a:pt x="44" y="116"/>
                    </a:moveTo>
                    <a:cubicBezTo>
                      <a:pt x="47" y="113"/>
                      <a:pt x="48" y="110"/>
                      <a:pt x="47" y="107"/>
                    </a:cubicBezTo>
                    <a:cubicBezTo>
                      <a:pt x="47" y="105"/>
                      <a:pt x="47" y="102"/>
                      <a:pt x="47" y="101"/>
                    </a:cubicBezTo>
                    <a:cubicBezTo>
                      <a:pt x="48" y="100"/>
                      <a:pt x="49" y="99"/>
                      <a:pt x="49" y="99"/>
                    </a:cubicBezTo>
                    <a:cubicBezTo>
                      <a:pt x="49" y="99"/>
                      <a:pt x="50" y="97"/>
                      <a:pt x="51" y="95"/>
                    </a:cubicBezTo>
                    <a:cubicBezTo>
                      <a:pt x="53" y="93"/>
                      <a:pt x="55" y="89"/>
                      <a:pt x="56" y="87"/>
                    </a:cubicBezTo>
                    <a:cubicBezTo>
                      <a:pt x="58" y="84"/>
                      <a:pt x="59" y="82"/>
                      <a:pt x="59" y="82"/>
                    </a:cubicBezTo>
                    <a:cubicBezTo>
                      <a:pt x="59" y="82"/>
                      <a:pt x="61" y="81"/>
                      <a:pt x="62" y="80"/>
                    </a:cubicBezTo>
                    <a:cubicBezTo>
                      <a:pt x="64" y="79"/>
                      <a:pt x="67" y="77"/>
                      <a:pt x="69" y="76"/>
                    </a:cubicBezTo>
                    <a:cubicBezTo>
                      <a:pt x="71" y="76"/>
                      <a:pt x="74" y="74"/>
                      <a:pt x="74" y="72"/>
                    </a:cubicBezTo>
                    <a:cubicBezTo>
                      <a:pt x="75" y="70"/>
                      <a:pt x="76" y="67"/>
                      <a:pt x="76" y="64"/>
                    </a:cubicBezTo>
                    <a:cubicBezTo>
                      <a:pt x="76" y="61"/>
                      <a:pt x="78" y="57"/>
                      <a:pt x="80" y="56"/>
                    </a:cubicBezTo>
                    <a:cubicBezTo>
                      <a:pt x="83" y="55"/>
                      <a:pt x="84" y="52"/>
                      <a:pt x="84" y="49"/>
                    </a:cubicBezTo>
                    <a:cubicBezTo>
                      <a:pt x="84" y="47"/>
                      <a:pt x="85" y="44"/>
                      <a:pt x="86" y="42"/>
                    </a:cubicBezTo>
                    <a:cubicBezTo>
                      <a:pt x="87" y="40"/>
                      <a:pt x="88" y="38"/>
                      <a:pt x="89" y="37"/>
                    </a:cubicBezTo>
                    <a:cubicBezTo>
                      <a:pt x="90" y="36"/>
                      <a:pt x="92" y="36"/>
                      <a:pt x="94" y="36"/>
                    </a:cubicBezTo>
                    <a:cubicBezTo>
                      <a:pt x="96" y="37"/>
                      <a:pt x="98" y="36"/>
                      <a:pt x="100" y="35"/>
                    </a:cubicBezTo>
                    <a:cubicBezTo>
                      <a:pt x="101" y="34"/>
                      <a:pt x="104" y="33"/>
                      <a:pt x="106" y="33"/>
                    </a:cubicBezTo>
                    <a:cubicBezTo>
                      <a:pt x="109" y="33"/>
                      <a:pt x="110" y="32"/>
                      <a:pt x="110" y="32"/>
                    </a:cubicBezTo>
                    <a:cubicBezTo>
                      <a:pt x="109" y="24"/>
                      <a:pt x="109" y="24"/>
                      <a:pt x="109" y="24"/>
                    </a:cubicBezTo>
                    <a:cubicBezTo>
                      <a:pt x="109" y="24"/>
                      <a:pt x="108" y="24"/>
                      <a:pt x="107" y="24"/>
                    </a:cubicBezTo>
                    <a:cubicBezTo>
                      <a:pt x="106" y="24"/>
                      <a:pt x="105" y="22"/>
                      <a:pt x="105" y="20"/>
                    </a:cubicBezTo>
                    <a:cubicBezTo>
                      <a:pt x="106" y="18"/>
                      <a:pt x="105" y="15"/>
                      <a:pt x="104" y="12"/>
                    </a:cubicBezTo>
                    <a:cubicBezTo>
                      <a:pt x="103" y="10"/>
                      <a:pt x="101" y="7"/>
                      <a:pt x="101" y="4"/>
                    </a:cubicBezTo>
                    <a:cubicBezTo>
                      <a:pt x="100" y="2"/>
                      <a:pt x="99" y="0"/>
                      <a:pt x="97" y="0"/>
                    </a:cubicBezTo>
                    <a:cubicBezTo>
                      <a:pt x="96" y="0"/>
                      <a:pt x="94" y="1"/>
                      <a:pt x="93" y="3"/>
                    </a:cubicBezTo>
                    <a:cubicBezTo>
                      <a:pt x="91" y="4"/>
                      <a:pt x="89" y="7"/>
                      <a:pt x="88" y="9"/>
                    </a:cubicBezTo>
                    <a:cubicBezTo>
                      <a:pt x="86" y="11"/>
                      <a:pt x="83" y="14"/>
                      <a:pt x="81" y="14"/>
                    </a:cubicBezTo>
                    <a:cubicBezTo>
                      <a:pt x="79" y="15"/>
                      <a:pt x="76" y="16"/>
                      <a:pt x="74" y="16"/>
                    </a:cubicBezTo>
                    <a:cubicBezTo>
                      <a:pt x="72" y="16"/>
                      <a:pt x="69" y="15"/>
                      <a:pt x="68" y="13"/>
                    </a:cubicBezTo>
                    <a:cubicBezTo>
                      <a:pt x="67" y="12"/>
                      <a:pt x="65" y="10"/>
                      <a:pt x="62" y="9"/>
                    </a:cubicBezTo>
                    <a:cubicBezTo>
                      <a:pt x="60" y="8"/>
                      <a:pt x="58" y="9"/>
                      <a:pt x="57" y="11"/>
                    </a:cubicBezTo>
                    <a:cubicBezTo>
                      <a:pt x="56" y="13"/>
                      <a:pt x="55" y="14"/>
                      <a:pt x="55" y="14"/>
                    </a:cubicBezTo>
                    <a:cubicBezTo>
                      <a:pt x="55" y="14"/>
                      <a:pt x="55" y="16"/>
                      <a:pt x="55" y="19"/>
                    </a:cubicBezTo>
                    <a:cubicBezTo>
                      <a:pt x="55" y="21"/>
                      <a:pt x="57" y="24"/>
                      <a:pt x="58" y="25"/>
                    </a:cubicBezTo>
                    <a:cubicBezTo>
                      <a:pt x="60" y="27"/>
                      <a:pt x="60" y="29"/>
                      <a:pt x="57" y="31"/>
                    </a:cubicBezTo>
                    <a:cubicBezTo>
                      <a:pt x="55" y="33"/>
                      <a:pt x="51" y="34"/>
                      <a:pt x="48" y="34"/>
                    </a:cubicBezTo>
                    <a:cubicBezTo>
                      <a:pt x="45" y="33"/>
                      <a:pt x="41" y="32"/>
                      <a:pt x="39" y="32"/>
                    </a:cubicBezTo>
                    <a:cubicBezTo>
                      <a:pt x="37" y="32"/>
                      <a:pt x="36" y="35"/>
                      <a:pt x="35" y="38"/>
                    </a:cubicBezTo>
                    <a:cubicBezTo>
                      <a:pt x="35" y="41"/>
                      <a:pt x="35" y="45"/>
                      <a:pt x="35" y="47"/>
                    </a:cubicBezTo>
                    <a:cubicBezTo>
                      <a:pt x="35" y="49"/>
                      <a:pt x="34" y="52"/>
                      <a:pt x="32" y="53"/>
                    </a:cubicBezTo>
                    <a:cubicBezTo>
                      <a:pt x="30" y="54"/>
                      <a:pt x="28" y="55"/>
                      <a:pt x="26" y="54"/>
                    </a:cubicBezTo>
                    <a:cubicBezTo>
                      <a:pt x="24" y="53"/>
                      <a:pt x="21" y="53"/>
                      <a:pt x="19" y="54"/>
                    </a:cubicBezTo>
                    <a:cubicBezTo>
                      <a:pt x="18" y="54"/>
                      <a:pt x="14" y="55"/>
                      <a:pt x="10" y="54"/>
                    </a:cubicBezTo>
                    <a:cubicBezTo>
                      <a:pt x="7" y="54"/>
                      <a:pt x="4" y="55"/>
                      <a:pt x="4" y="58"/>
                    </a:cubicBezTo>
                    <a:cubicBezTo>
                      <a:pt x="4" y="60"/>
                      <a:pt x="3" y="63"/>
                      <a:pt x="2" y="64"/>
                    </a:cubicBezTo>
                    <a:cubicBezTo>
                      <a:pt x="1" y="66"/>
                      <a:pt x="0" y="69"/>
                      <a:pt x="0" y="72"/>
                    </a:cubicBezTo>
                    <a:cubicBezTo>
                      <a:pt x="0" y="74"/>
                      <a:pt x="2" y="78"/>
                      <a:pt x="3" y="80"/>
                    </a:cubicBezTo>
                    <a:cubicBezTo>
                      <a:pt x="4" y="81"/>
                      <a:pt x="6" y="85"/>
                      <a:pt x="6" y="88"/>
                    </a:cubicBezTo>
                    <a:cubicBezTo>
                      <a:pt x="6" y="91"/>
                      <a:pt x="7" y="94"/>
                      <a:pt x="9" y="96"/>
                    </a:cubicBezTo>
                    <a:cubicBezTo>
                      <a:pt x="10" y="98"/>
                      <a:pt x="13" y="101"/>
                      <a:pt x="15" y="104"/>
                    </a:cubicBezTo>
                    <a:cubicBezTo>
                      <a:pt x="16" y="106"/>
                      <a:pt x="18" y="108"/>
                      <a:pt x="18" y="108"/>
                    </a:cubicBezTo>
                    <a:cubicBezTo>
                      <a:pt x="18" y="108"/>
                      <a:pt x="19" y="108"/>
                      <a:pt x="20" y="108"/>
                    </a:cubicBezTo>
                    <a:cubicBezTo>
                      <a:pt x="21" y="108"/>
                      <a:pt x="23" y="110"/>
                      <a:pt x="24" y="112"/>
                    </a:cubicBezTo>
                    <a:cubicBezTo>
                      <a:pt x="25" y="114"/>
                      <a:pt x="26" y="118"/>
                      <a:pt x="27" y="120"/>
                    </a:cubicBezTo>
                    <a:cubicBezTo>
                      <a:pt x="27" y="123"/>
                      <a:pt x="28" y="126"/>
                      <a:pt x="30" y="128"/>
                    </a:cubicBezTo>
                    <a:cubicBezTo>
                      <a:pt x="31" y="130"/>
                      <a:pt x="32" y="132"/>
                      <a:pt x="32" y="132"/>
                    </a:cubicBezTo>
                    <a:cubicBezTo>
                      <a:pt x="32" y="132"/>
                      <a:pt x="34" y="129"/>
                      <a:pt x="36" y="126"/>
                    </a:cubicBezTo>
                    <a:cubicBezTo>
                      <a:pt x="39" y="122"/>
                      <a:pt x="42" y="118"/>
                      <a:pt x="44" y="116"/>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8" name="Freeform 35">
                <a:extLst>
                  <a:ext uri="{FF2B5EF4-FFF2-40B4-BE49-F238E27FC236}">
                    <a16:creationId xmlns:a16="http://schemas.microsoft.com/office/drawing/2014/main" id="{BB77B5B3-3DC4-0E46-81C3-170FD1B6730D}"/>
                  </a:ext>
                </a:extLst>
              </p:cNvPr>
              <p:cNvSpPr>
                <a:spLocks/>
              </p:cNvSpPr>
              <p:nvPr/>
            </p:nvSpPr>
            <p:spPr bwMode="auto">
              <a:xfrm>
                <a:off x="6040322" y="4051030"/>
                <a:ext cx="422251" cy="375564"/>
              </a:xfrm>
              <a:custGeom>
                <a:avLst/>
                <a:gdLst/>
                <a:ahLst/>
                <a:cxnLst>
                  <a:cxn ang="0">
                    <a:pos x="118" y="108"/>
                  </a:cxn>
                  <a:cxn ang="0">
                    <a:pos x="112" y="92"/>
                  </a:cxn>
                  <a:cxn ang="0">
                    <a:pos x="116" y="78"/>
                  </a:cxn>
                  <a:cxn ang="0">
                    <a:pos x="131" y="74"/>
                  </a:cxn>
                  <a:cxn ang="0">
                    <a:pos x="144" y="73"/>
                  </a:cxn>
                  <a:cxn ang="0">
                    <a:pos x="147" y="58"/>
                  </a:cxn>
                  <a:cxn ang="0">
                    <a:pos x="160" y="54"/>
                  </a:cxn>
                  <a:cxn ang="0">
                    <a:pos x="170" y="45"/>
                  </a:cxn>
                  <a:cxn ang="0">
                    <a:pos x="167" y="34"/>
                  </a:cxn>
                  <a:cxn ang="0">
                    <a:pos x="152" y="28"/>
                  </a:cxn>
                  <a:cxn ang="0">
                    <a:pos x="134" y="20"/>
                  </a:cxn>
                  <a:cxn ang="0">
                    <a:pos x="119" y="17"/>
                  </a:cxn>
                  <a:cxn ang="0">
                    <a:pos x="113" y="28"/>
                  </a:cxn>
                  <a:cxn ang="0">
                    <a:pos x="98" y="25"/>
                  </a:cxn>
                  <a:cxn ang="0">
                    <a:pos x="85" y="14"/>
                  </a:cxn>
                  <a:cxn ang="0">
                    <a:pos x="67" y="8"/>
                  </a:cxn>
                  <a:cxn ang="0">
                    <a:pos x="57" y="1"/>
                  </a:cxn>
                  <a:cxn ang="0">
                    <a:pos x="43" y="3"/>
                  </a:cxn>
                  <a:cxn ang="0">
                    <a:pos x="38" y="6"/>
                  </a:cxn>
                  <a:cxn ang="0">
                    <a:pos x="37" y="20"/>
                  </a:cxn>
                  <a:cxn ang="0">
                    <a:pos x="35" y="31"/>
                  </a:cxn>
                  <a:cxn ang="0">
                    <a:pos x="35" y="43"/>
                  </a:cxn>
                  <a:cxn ang="0">
                    <a:pos x="24" y="52"/>
                  </a:cxn>
                  <a:cxn ang="0">
                    <a:pos x="3" y="78"/>
                  </a:cxn>
                  <a:cxn ang="0">
                    <a:pos x="3" y="93"/>
                  </a:cxn>
                  <a:cxn ang="0">
                    <a:pos x="3" y="112"/>
                  </a:cxn>
                  <a:cxn ang="0">
                    <a:pos x="4" y="118"/>
                  </a:cxn>
                  <a:cxn ang="0">
                    <a:pos x="11" y="126"/>
                  </a:cxn>
                  <a:cxn ang="0">
                    <a:pos x="26" y="129"/>
                  </a:cxn>
                  <a:cxn ang="0">
                    <a:pos x="39" y="121"/>
                  </a:cxn>
                  <a:cxn ang="0">
                    <a:pos x="47" y="122"/>
                  </a:cxn>
                  <a:cxn ang="0">
                    <a:pos x="49" y="133"/>
                  </a:cxn>
                  <a:cxn ang="0">
                    <a:pos x="61" y="143"/>
                  </a:cxn>
                  <a:cxn ang="0">
                    <a:pos x="74" y="138"/>
                  </a:cxn>
                  <a:cxn ang="0">
                    <a:pos x="78" y="145"/>
                  </a:cxn>
                  <a:cxn ang="0">
                    <a:pos x="86" y="150"/>
                  </a:cxn>
                  <a:cxn ang="0">
                    <a:pos x="99" y="153"/>
                  </a:cxn>
                  <a:cxn ang="0">
                    <a:pos x="117" y="151"/>
                  </a:cxn>
                  <a:cxn ang="0">
                    <a:pos x="126" y="141"/>
                  </a:cxn>
                  <a:cxn ang="0">
                    <a:pos x="130" y="128"/>
                  </a:cxn>
                  <a:cxn ang="0">
                    <a:pos x="121" y="116"/>
                  </a:cxn>
                </a:cxnLst>
                <a:rect l="0" t="0" r="r" b="b"/>
                <a:pathLst>
                  <a:path w="172" h="153">
                    <a:moveTo>
                      <a:pt x="121" y="116"/>
                    </a:moveTo>
                    <a:cubicBezTo>
                      <a:pt x="119" y="114"/>
                      <a:pt x="118" y="111"/>
                      <a:pt x="118" y="108"/>
                    </a:cubicBezTo>
                    <a:cubicBezTo>
                      <a:pt x="118" y="105"/>
                      <a:pt x="116" y="101"/>
                      <a:pt x="115" y="100"/>
                    </a:cubicBezTo>
                    <a:cubicBezTo>
                      <a:pt x="114" y="98"/>
                      <a:pt x="112" y="94"/>
                      <a:pt x="112" y="92"/>
                    </a:cubicBezTo>
                    <a:cubicBezTo>
                      <a:pt x="112" y="89"/>
                      <a:pt x="113" y="86"/>
                      <a:pt x="114" y="84"/>
                    </a:cubicBezTo>
                    <a:cubicBezTo>
                      <a:pt x="115" y="83"/>
                      <a:pt x="116" y="80"/>
                      <a:pt x="116" y="78"/>
                    </a:cubicBezTo>
                    <a:cubicBezTo>
                      <a:pt x="116" y="75"/>
                      <a:pt x="119" y="74"/>
                      <a:pt x="122" y="74"/>
                    </a:cubicBezTo>
                    <a:cubicBezTo>
                      <a:pt x="126" y="75"/>
                      <a:pt x="130" y="74"/>
                      <a:pt x="131" y="74"/>
                    </a:cubicBezTo>
                    <a:cubicBezTo>
                      <a:pt x="133" y="73"/>
                      <a:pt x="136" y="73"/>
                      <a:pt x="138" y="74"/>
                    </a:cubicBezTo>
                    <a:cubicBezTo>
                      <a:pt x="140" y="75"/>
                      <a:pt x="142" y="74"/>
                      <a:pt x="144" y="73"/>
                    </a:cubicBezTo>
                    <a:cubicBezTo>
                      <a:pt x="146" y="72"/>
                      <a:pt x="147" y="69"/>
                      <a:pt x="147" y="67"/>
                    </a:cubicBezTo>
                    <a:cubicBezTo>
                      <a:pt x="147" y="65"/>
                      <a:pt x="147" y="61"/>
                      <a:pt x="147" y="58"/>
                    </a:cubicBezTo>
                    <a:cubicBezTo>
                      <a:pt x="148" y="55"/>
                      <a:pt x="149" y="52"/>
                      <a:pt x="151" y="52"/>
                    </a:cubicBezTo>
                    <a:cubicBezTo>
                      <a:pt x="153" y="52"/>
                      <a:pt x="157" y="53"/>
                      <a:pt x="160" y="54"/>
                    </a:cubicBezTo>
                    <a:cubicBezTo>
                      <a:pt x="163" y="54"/>
                      <a:pt x="167" y="53"/>
                      <a:pt x="169" y="51"/>
                    </a:cubicBezTo>
                    <a:cubicBezTo>
                      <a:pt x="172" y="49"/>
                      <a:pt x="172" y="47"/>
                      <a:pt x="170" y="45"/>
                    </a:cubicBezTo>
                    <a:cubicBezTo>
                      <a:pt x="169" y="44"/>
                      <a:pt x="167" y="41"/>
                      <a:pt x="167" y="39"/>
                    </a:cubicBezTo>
                    <a:cubicBezTo>
                      <a:pt x="167" y="36"/>
                      <a:pt x="167" y="34"/>
                      <a:pt x="167" y="34"/>
                    </a:cubicBezTo>
                    <a:cubicBezTo>
                      <a:pt x="167" y="34"/>
                      <a:pt x="165" y="34"/>
                      <a:pt x="163" y="33"/>
                    </a:cubicBezTo>
                    <a:cubicBezTo>
                      <a:pt x="160" y="32"/>
                      <a:pt x="156" y="30"/>
                      <a:pt x="152" y="28"/>
                    </a:cubicBezTo>
                    <a:cubicBezTo>
                      <a:pt x="149" y="26"/>
                      <a:pt x="145" y="24"/>
                      <a:pt x="143" y="23"/>
                    </a:cubicBezTo>
                    <a:cubicBezTo>
                      <a:pt x="141" y="22"/>
                      <a:pt x="137" y="21"/>
                      <a:pt x="134" y="20"/>
                    </a:cubicBezTo>
                    <a:cubicBezTo>
                      <a:pt x="131" y="19"/>
                      <a:pt x="127" y="17"/>
                      <a:pt x="125" y="16"/>
                    </a:cubicBezTo>
                    <a:cubicBezTo>
                      <a:pt x="123" y="14"/>
                      <a:pt x="120" y="15"/>
                      <a:pt x="119" y="17"/>
                    </a:cubicBezTo>
                    <a:cubicBezTo>
                      <a:pt x="117" y="19"/>
                      <a:pt x="116" y="22"/>
                      <a:pt x="116" y="24"/>
                    </a:cubicBezTo>
                    <a:cubicBezTo>
                      <a:pt x="116" y="25"/>
                      <a:pt x="115" y="27"/>
                      <a:pt x="113" y="28"/>
                    </a:cubicBezTo>
                    <a:cubicBezTo>
                      <a:pt x="111" y="29"/>
                      <a:pt x="108" y="29"/>
                      <a:pt x="106" y="29"/>
                    </a:cubicBezTo>
                    <a:cubicBezTo>
                      <a:pt x="103" y="29"/>
                      <a:pt x="100" y="27"/>
                      <a:pt x="98" y="25"/>
                    </a:cubicBezTo>
                    <a:cubicBezTo>
                      <a:pt x="97" y="22"/>
                      <a:pt x="93" y="20"/>
                      <a:pt x="91" y="19"/>
                    </a:cubicBezTo>
                    <a:cubicBezTo>
                      <a:pt x="89" y="19"/>
                      <a:pt x="86" y="17"/>
                      <a:pt x="85" y="14"/>
                    </a:cubicBezTo>
                    <a:cubicBezTo>
                      <a:pt x="83" y="12"/>
                      <a:pt x="80" y="10"/>
                      <a:pt x="77" y="9"/>
                    </a:cubicBezTo>
                    <a:cubicBezTo>
                      <a:pt x="74" y="9"/>
                      <a:pt x="69" y="8"/>
                      <a:pt x="67" y="8"/>
                    </a:cubicBezTo>
                    <a:cubicBezTo>
                      <a:pt x="64" y="8"/>
                      <a:pt x="62" y="7"/>
                      <a:pt x="61" y="6"/>
                    </a:cubicBezTo>
                    <a:cubicBezTo>
                      <a:pt x="60" y="5"/>
                      <a:pt x="58" y="3"/>
                      <a:pt x="57" y="1"/>
                    </a:cubicBezTo>
                    <a:cubicBezTo>
                      <a:pt x="55" y="0"/>
                      <a:pt x="52" y="0"/>
                      <a:pt x="50" y="1"/>
                    </a:cubicBezTo>
                    <a:cubicBezTo>
                      <a:pt x="49" y="3"/>
                      <a:pt x="45" y="3"/>
                      <a:pt x="43" y="3"/>
                    </a:cubicBezTo>
                    <a:cubicBezTo>
                      <a:pt x="41" y="3"/>
                      <a:pt x="40" y="2"/>
                      <a:pt x="40" y="2"/>
                    </a:cubicBezTo>
                    <a:cubicBezTo>
                      <a:pt x="40" y="2"/>
                      <a:pt x="39" y="4"/>
                      <a:pt x="38" y="6"/>
                    </a:cubicBezTo>
                    <a:cubicBezTo>
                      <a:pt x="37" y="7"/>
                      <a:pt x="37" y="11"/>
                      <a:pt x="39" y="14"/>
                    </a:cubicBezTo>
                    <a:cubicBezTo>
                      <a:pt x="40" y="16"/>
                      <a:pt x="39" y="19"/>
                      <a:pt x="37" y="20"/>
                    </a:cubicBezTo>
                    <a:cubicBezTo>
                      <a:pt x="35" y="21"/>
                      <a:pt x="33" y="24"/>
                      <a:pt x="33" y="25"/>
                    </a:cubicBezTo>
                    <a:cubicBezTo>
                      <a:pt x="32" y="27"/>
                      <a:pt x="33" y="30"/>
                      <a:pt x="35" y="31"/>
                    </a:cubicBezTo>
                    <a:cubicBezTo>
                      <a:pt x="36" y="33"/>
                      <a:pt x="37" y="36"/>
                      <a:pt x="37" y="38"/>
                    </a:cubicBezTo>
                    <a:cubicBezTo>
                      <a:pt x="37" y="40"/>
                      <a:pt x="36" y="42"/>
                      <a:pt x="35" y="43"/>
                    </a:cubicBezTo>
                    <a:cubicBezTo>
                      <a:pt x="34" y="44"/>
                      <a:pt x="32" y="46"/>
                      <a:pt x="30" y="47"/>
                    </a:cubicBezTo>
                    <a:cubicBezTo>
                      <a:pt x="28" y="49"/>
                      <a:pt x="26" y="51"/>
                      <a:pt x="24" y="52"/>
                    </a:cubicBezTo>
                    <a:cubicBezTo>
                      <a:pt x="22" y="53"/>
                      <a:pt x="17" y="58"/>
                      <a:pt x="13" y="63"/>
                    </a:cubicBezTo>
                    <a:cubicBezTo>
                      <a:pt x="9" y="68"/>
                      <a:pt x="5" y="75"/>
                      <a:pt x="3" y="78"/>
                    </a:cubicBezTo>
                    <a:cubicBezTo>
                      <a:pt x="1" y="82"/>
                      <a:pt x="0" y="86"/>
                      <a:pt x="0" y="87"/>
                    </a:cubicBezTo>
                    <a:cubicBezTo>
                      <a:pt x="0" y="88"/>
                      <a:pt x="1" y="91"/>
                      <a:pt x="3" y="93"/>
                    </a:cubicBezTo>
                    <a:cubicBezTo>
                      <a:pt x="5" y="94"/>
                      <a:pt x="6" y="99"/>
                      <a:pt x="6" y="102"/>
                    </a:cubicBezTo>
                    <a:cubicBezTo>
                      <a:pt x="5" y="105"/>
                      <a:pt x="4" y="110"/>
                      <a:pt x="3" y="112"/>
                    </a:cubicBezTo>
                    <a:cubicBezTo>
                      <a:pt x="2" y="115"/>
                      <a:pt x="2" y="116"/>
                      <a:pt x="2" y="116"/>
                    </a:cubicBezTo>
                    <a:cubicBezTo>
                      <a:pt x="2" y="116"/>
                      <a:pt x="3" y="117"/>
                      <a:pt x="4" y="118"/>
                    </a:cubicBezTo>
                    <a:cubicBezTo>
                      <a:pt x="5" y="118"/>
                      <a:pt x="7" y="120"/>
                      <a:pt x="8" y="121"/>
                    </a:cubicBezTo>
                    <a:cubicBezTo>
                      <a:pt x="10" y="122"/>
                      <a:pt x="11" y="124"/>
                      <a:pt x="11" y="126"/>
                    </a:cubicBezTo>
                    <a:cubicBezTo>
                      <a:pt x="11" y="129"/>
                      <a:pt x="13" y="130"/>
                      <a:pt x="16" y="130"/>
                    </a:cubicBezTo>
                    <a:cubicBezTo>
                      <a:pt x="19" y="129"/>
                      <a:pt x="23" y="129"/>
                      <a:pt x="26" y="129"/>
                    </a:cubicBezTo>
                    <a:cubicBezTo>
                      <a:pt x="29" y="129"/>
                      <a:pt x="32" y="127"/>
                      <a:pt x="33" y="125"/>
                    </a:cubicBezTo>
                    <a:cubicBezTo>
                      <a:pt x="34" y="123"/>
                      <a:pt x="36" y="121"/>
                      <a:pt x="39" y="121"/>
                    </a:cubicBezTo>
                    <a:cubicBezTo>
                      <a:pt x="42" y="121"/>
                      <a:pt x="44" y="120"/>
                      <a:pt x="44" y="120"/>
                    </a:cubicBezTo>
                    <a:cubicBezTo>
                      <a:pt x="44" y="120"/>
                      <a:pt x="45" y="121"/>
                      <a:pt x="47" y="122"/>
                    </a:cubicBezTo>
                    <a:cubicBezTo>
                      <a:pt x="49" y="123"/>
                      <a:pt x="50" y="125"/>
                      <a:pt x="50" y="126"/>
                    </a:cubicBezTo>
                    <a:cubicBezTo>
                      <a:pt x="49" y="127"/>
                      <a:pt x="49" y="130"/>
                      <a:pt x="49" y="133"/>
                    </a:cubicBezTo>
                    <a:cubicBezTo>
                      <a:pt x="49" y="136"/>
                      <a:pt x="51" y="139"/>
                      <a:pt x="53" y="141"/>
                    </a:cubicBezTo>
                    <a:cubicBezTo>
                      <a:pt x="55" y="142"/>
                      <a:pt x="59" y="143"/>
                      <a:pt x="61" y="143"/>
                    </a:cubicBezTo>
                    <a:cubicBezTo>
                      <a:pt x="63" y="143"/>
                      <a:pt x="66" y="141"/>
                      <a:pt x="67" y="140"/>
                    </a:cubicBezTo>
                    <a:cubicBezTo>
                      <a:pt x="68" y="139"/>
                      <a:pt x="71" y="138"/>
                      <a:pt x="74" y="138"/>
                    </a:cubicBezTo>
                    <a:cubicBezTo>
                      <a:pt x="77" y="138"/>
                      <a:pt x="79" y="140"/>
                      <a:pt x="79" y="141"/>
                    </a:cubicBezTo>
                    <a:cubicBezTo>
                      <a:pt x="80" y="142"/>
                      <a:pt x="79" y="144"/>
                      <a:pt x="78" y="145"/>
                    </a:cubicBezTo>
                    <a:cubicBezTo>
                      <a:pt x="77" y="146"/>
                      <a:pt x="77" y="148"/>
                      <a:pt x="78" y="149"/>
                    </a:cubicBezTo>
                    <a:cubicBezTo>
                      <a:pt x="79" y="150"/>
                      <a:pt x="83" y="151"/>
                      <a:pt x="86" y="150"/>
                    </a:cubicBezTo>
                    <a:cubicBezTo>
                      <a:pt x="90" y="150"/>
                      <a:pt x="93" y="151"/>
                      <a:pt x="94" y="152"/>
                    </a:cubicBezTo>
                    <a:cubicBezTo>
                      <a:pt x="95" y="153"/>
                      <a:pt x="98" y="153"/>
                      <a:pt x="99" y="153"/>
                    </a:cubicBezTo>
                    <a:cubicBezTo>
                      <a:pt x="100" y="152"/>
                      <a:pt x="104" y="152"/>
                      <a:pt x="107" y="152"/>
                    </a:cubicBezTo>
                    <a:cubicBezTo>
                      <a:pt x="110" y="152"/>
                      <a:pt x="115" y="151"/>
                      <a:pt x="117" y="151"/>
                    </a:cubicBezTo>
                    <a:cubicBezTo>
                      <a:pt x="119" y="150"/>
                      <a:pt x="121" y="149"/>
                      <a:pt x="123" y="148"/>
                    </a:cubicBezTo>
                    <a:cubicBezTo>
                      <a:pt x="124" y="147"/>
                      <a:pt x="126" y="144"/>
                      <a:pt x="126" y="141"/>
                    </a:cubicBezTo>
                    <a:cubicBezTo>
                      <a:pt x="127" y="139"/>
                      <a:pt x="128" y="134"/>
                      <a:pt x="129" y="132"/>
                    </a:cubicBezTo>
                    <a:cubicBezTo>
                      <a:pt x="129" y="130"/>
                      <a:pt x="130" y="128"/>
                      <a:pt x="130" y="128"/>
                    </a:cubicBezTo>
                    <a:cubicBezTo>
                      <a:pt x="130" y="128"/>
                      <a:pt x="128" y="126"/>
                      <a:pt x="127" y="124"/>
                    </a:cubicBezTo>
                    <a:cubicBezTo>
                      <a:pt x="125" y="121"/>
                      <a:pt x="122" y="118"/>
                      <a:pt x="121" y="116"/>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9" name="Freeform 36">
                <a:extLst>
                  <a:ext uri="{FF2B5EF4-FFF2-40B4-BE49-F238E27FC236}">
                    <a16:creationId xmlns:a16="http://schemas.microsoft.com/office/drawing/2014/main" id="{42946932-D1DF-3F4A-A107-4EBE166C53F2}"/>
                  </a:ext>
                </a:extLst>
              </p:cNvPr>
              <p:cNvSpPr>
                <a:spLocks/>
              </p:cNvSpPr>
              <p:nvPr/>
            </p:nvSpPr>
            <p:spPr bwMode="auto">
              <a:xfrm>
                <a:off x="5642970" y="3422323"/>
                <a:ext cx="627670" cy="780177"/>
              </a:xfrm>
              <a:custGeom>
                <a:avLst/>
                <a:gdLst/>
                <a:ahLst/>
                <a:cxnLst>
                  <a:cxn ang="0">
                    <a:pos x="217" y="229"/>
                  </a:cxn>
                  <a:cxn ang="0">
                    <a:pos x="218" y="206"/>
                  </a:cxn>
                  <a:cxn ang="0">
                    <a:pos x="196" y="204"/>
                  </a:cxn>
                  <a:cxn ang="0">
                    <a:pos x="173" y="197"/>
                  </a:cxn>
                  <a:cxn ang="0">
                    <a:pos x="152" y="173"/>
                  </a:cxn>
                  <a:cxn ang="0">
                    <a:pos x="150" y="145"/>
                  </a:cxn>
                  <a:cxn ang="0">
                    <a:pos x="164" y="140"/>
                  </a:cxn>
                  <a:cxn ang="0">
                    <a:pos x="197" y="112"/>
                  </a:cxn>
                  <a:cxn ang="0">
                    <a:pos x="232" y="78"/>
                  </a:cxn>
                  <a:cxn ang="0">
                    <a:pos x="253" y="51"/>
                  </a:cxn>
                  <a:cxn ang="0">
                    <a:pos x="237" y="42"/>
                  </a:cxn>
                  <a:cxn ang="0">
                    <a:pos x="218" y="27"/>
                  </a:cxn>
                  <a:cxn ang="0">
                    <a:pos x="199" y="26"/>
                  </a:cxn>
                  <a:cxn ang="0">
                    <a:pos x="181" y="9"/>
                  </a:cxn>
                  <a:cxn ang="0">
                    <a:pos x="139" y="1"/>
                  </a:cxn>
                  <a:cxn ang="0">
                    <a:pos x="129" y="17"/>
                  </a:cxn>
                  <a:cxn ang="0">
                    <a:pos x="123" y="58"/>
                  </a:cxn>
                  <a:cxn ang="0">
                    <a:pos x="74" y="55"/>
                  </a:cxn>
                  <a:cxn ang="0">
                    <a:pos x="48" y="77"/>
                  </a:cxn>
                  <a:cxn ang="0">
                    <a:pos x="37" y="105"/>
                  </a:cxn>
                  <a:cxn ang="0">
                    <a:pos x="29" y="122"/>
                  </a:cxn>
                  <a:cxn ang="0">
                    <a:pos x="13" y="152"/>
                  </a:cxn>
                  <a:cxn ang="0">
                    <a:pos x="4" y="202"/>
                  </a:cxn>
                  <a:cxn ang="0">
                    <a:pos x="0" y="222"/>
                  </a:cxn>
                  <a:cxn ang="0">
                    <a:pos x="21" y="216"/>
                  </a:cxn>
                  <a:cxn ang="0">
                    <a:pos x="25" y="197"/>
                  </a:cxn>
                  <a:cxn ang="0">
                    <a:pos x="36" y="187"/>
                  </a:cxn>
                  <a:cxn ang="0">
                    <a:pos x="33" y="210"/>
                  </a:cxn>
                  <a:cxn ang="0">
                    <a:pos x="38" y="212"/>
                  </a:cxn>
                  <a:cxn ang="0">
                    <a:pos x="47" y="199"/>
                  </a:cxn>
                  <a:cxn ang="0">
                    <a:pos x="48" y="217"/>
                  </a:cxn>
                  <a:cxn ang="0">
                    <a:pos x="55" y="236"/>
                  </a:cxn>
                  <a:cxn ang="0">
                    <a:pos x="68" y="215"/>
                  </a:cxn>
                  <a:cxn ang="0">
                    <a:pos x="74" y="209"/>
                  </a:cxn>
                  <a:cxn ang="0">
                    <a:pos x="93" y="223"/>
                  </a:cxn>
                  <a:cxn ang="0">
                    <a:pos x="87" y="242"/>
                  </a:cxn>
                  <a:cxn ang="0">
                    <a:pos x="60" y="259"/>
                  </a:cxn>
                  <a:cxn ang="0">
                    <a:pos x="47" y="284"/>
                  </a:cxn>
                  <a:cxn ang="0">
                    <a:pos x="43" y="304"/>
                  </a:cxn>
                  <a:cxn ang="0">
                    <a:pos x="66" y="312"/>
                  </a:cxn>
                  <a:cxn ang="0">
                    <a:pos x="92" y="314"/>
                  </a:cxn>
                  <a:cxn ang="0">
                    <a:pos x="104" y="300"/>
                  </a:cxn>
                  <a:cxn ang="0">
                    <a:pos x="121" y="283"/>
                  </a:cxn>
                  <a:cxn ang="0">
                    <a:pos x="112" y="265"/>
                  </a:cxn>
                  <a:cxn ang="0">
                    <a:pos x="114" y="243"/>
                  </a:cxn>
                  <a:cxn ang="0">
                    <a:pos x="136" y="219"/>
                  </a:cxn>
                  <a:cxn ang="0">
                    <a:pos x="156" y="218"/>
                  </a:cxn>
                  <a:cxn ang="0">
                    <a:pos x="171" y="231"/>
                  </a:cxn>
                  <a:cxn ang="0">
                    <a:pos x="183" y="247"/>
                  </a:cxn>
                  <a:cxn ang="0">
                    <a:pos x="202" y="258"/>
                  </a:cxn>
                </a:cxnLst>
                <a:rect l="0" t="0" r="r" b="b"/>
                <a:pathLst>
                  <a:path w="256" h="318">
                    <a:moveTo>
                      <a:pt x="212" y="247"/>
                    </a:moveTo>
                    <a:cubicBezTo>
                      <a:pt x="215" y="244"/>
                      <a:pt x="217" y="241"/>
                      <a:pt x="217" y="239"/>
                    </a:cubicBezTo>
                    <a:cubicBezTo>
                      <a:pt x="217" y="237"/>
                      <a:pt x="218" y="232"/>
                      <a:pt x="217" y="229"/>
                    </a:cubicBezTo>
                    <a:cubicBezTo>
                      <a:pt x="217" y="226"/>
                      <a:pt x="216" y="221"/>
                      <a:pt x="215" y="219"/>
                    </a:cubicBezTo>
                    <a:cubicBezTo>
                      <a:pt x="214" y="217"/>
                      <a:pt x="214" y="215"/>
                      <a:pt x="216" y="214"/>
                    </a:cubicBezTo>
                    <a:cubicBezTo>
                      <a:pt x="218" y="213"/>
                      <a:pt x="219" y="209"/>
                      <a:pt x="218" y="206"/>
                    </a:cubicBezTo>
                    <a:cubicBezTo>
                      <a:pt x="217" y="203"/>
                      <a:pt x="215" y="200"/>
                      <a:pt x="212" y="199"/>
                    </a:cubicBezTo>
                    <a:cubicBezTo>
                      <a:pt x="209" y="198"/>
                      <a:pt x="205" y="198"/>
                      <a:pt x="202" y="199"/>
                    </a:cubicBezTo>
                    <a:cubicBezTo>
                      <a:pt x="200" y="200"/>
                      <a:pt x="197" y="202"/>
                      <a:pt x="196" y="204"/>
                    </a:cubicBezTo>
                    <a:cubicBezTo>
                      <a:pt x="195" y="206"/>
                      <a:pt x="192" y="209"/>
                      <a:pt x="189" y="210"/>
                    </a:cubicBezTo>
                    <a:cubicBezTo>
                      <a:pt x="186" y="211"/>
                      <a:pt x="181" y="209"/>
                      <a:pt x="179" y="206"/>
                    </a:cubicBezTo>
                    <a:cubicBezTo>
                      <a:pt x="177" y="203"/>
                      <a:pt x="175" y="199"/>
                      <a:pt x="173" y="197"/>
                    </a:cubicBezTo>
                    <a:cubicBezTo>
                      <a:pt x="172" y="195"/>
                      <a:pt x="169" y="192"/>
                      <a:pt x="167" y="191"/>
                    </a:cubicBezTo>
                    <a:cubicBezTo>
                      <a:pt x="164" y="189"/>
                      <a:pt x="160" y="186"/>
                      <a:pt x="158" y="183"/>
                    </a:cubicBezTo>
                    <a:cubicBezTo>
                      <a:pt x="155" y="180"/>
                      <a:pt x="153" y="175"/>
                      <a:pt x="152" y="173"/>
                    </a:cubicBezTo>
                    <a:cubicBezTo>
                      <a:pt x="151" y="170"/>
                      <a:pt x="151" y="167"/>
                      <a:pt x="152" y="164"/>
                    </a:cubicBezTo>
                    <a:cubicBezTo>
                      <a:pt x="152" y="162"/>
                      <a:pt x="151" y="158"/>
                      <a:pt x="150" y="155"/>
                    </a:cubicBezTo>
                    <a:cubicBezTo>
                      <a:pt x="148" y="153"/>
                      <a:pt x="148" y="148"/>
                      <a:pt x="150" y="145"/>
                    </a:cubicBezTo>
                    <a:cubicBezTo>
                      <a:pt x="152" y="142"/>
                      <a:pt x="154" y="139"/>
                      <a:pt x="156" y="138"/>
                    </a:cubicBezTo>
                    <a:cubicBezTo>
                      <a:pt x="158" y="137"/>
                      <a:pt x="159" y="137"/>
                      <a:pt x="160" y="138"/>
                    </a:cubicBezTo>
                    <a:cubicBezTo>
                      <a:pt x="161" y="139"/>
                      <a:pt x="162" y="140"/>
                      <a:pt x="164" y="140"/>
                    </a:cubicBezTo>
                    <a:cubicBezTo>
                      <a:pt x="166" y="140"/>
                      <a:pt x="169" y="138"/>
                      <a:pt x="171" y="135"/>
                    </a:cubicBezTo>
                    <a:cubicBezTo>
                      <a:pt x="173" y="132"/>
                      <a:pt x="178" y="127"/>
                      <a:pt x="183" y="123"/>
                    </a:cubicBezTo>
                    <a:cubicBezTo>
                      <a:pt x="187" y="119"/>
                      <a:pt x="194" y="114"/>
                      <a:pt x="197" y="112"/>
                    </a:cubicBezTo>
                    <a:cubicBezTo>
                      <a:pt x="200" y="110"/>
                      <a:pt x="207" y="105"/>
                      <a:pt x="211" y="100"/>
                    </a:cubicBezTo>
                    <a:cubicBezTo>
                      <a:pt x="216" y="95"/>
                      <a:pt x="222" y="90"/>
                      <a:pt x="224" y="88"/>
                    </a:cubicBezTo>
                    <a:cubicBezTo>
                      <a:pt x="227" y="86"/>
                      <a:pt x="231" y="82"/>
                      <a:pt x="232" y="78"/>
                    </a:cubicBezTo>
                    <a:cubicBezTo>
                      <a:pt x="234" y="75"/>
                      <a:pt x="238" y="68"/>
                      <a:pt x="241" y="64"/>
                    </a:cubicBezTo>
                    <a:cubicBezTo>
                      <a:pt x="243" y="59"/>
                      <a:pt x="247" y="55"/>
                      <a:pt x="248" y="55"/>
                    </a:cubicBezTo>
                    <a:cubicBezTo>
                      <a:pt x="250" y="55"/>
                      <a:pt x="252" y="53"/>
                      <a:pt x="253" y="51"/>
                    </a:cubicBezTo>
                    <a:cubicBezTo>
                      <a:pt x="255" y="50"/>
                      <a:pt x="256" y="48"/>
                      <a:pt x="256" y="48"/>
                    </a:cubicBezTo>
                    <a:cubicBezTo>
                      <a:pt x="256" y="48"/>
                      <a:pt x="253" y="47"/>
                      <a:pt x="249" y="46"/>
                    </a:cubicBezTo>
                    <a:cubicBezTo>
                      <a:pt x="246" y="44"/>
                      <a:pt x="240" y="42"/>
                      <a:pt x="237" y="42"/>
                    </a:cubicBezTo>
                    <a:cubicBezTo>
                      <a:pt x="234" y="41"/>
                      <a:pt x="231" y="38"/>
                      <a:pt x="230" y="35"/>
                    </a:cubicBezTo>
                    <a:cubicBezTo>
                      <a:pt x="230" y="32"/>
                      <a:pt x="227" y="29"/>
                      <a:pt x="225" y="27"/>
                    </a:cubicBezTo>
                    <a:cubicBezTo>
                      <a:pt x="223" y="26"/>
                      <a:pt x="220" y="26"/>
                      <a:pt x="218" y="27"/>
                    </a:cubicBezTo>
                    <a:cubicBezTo>
                      <a:pt x="215" y="28"/>
                      <a:pt x="212" y="29"/>
                      <a:pt x="209" y="30"/>
                    </a:cubicBezTo>
                    <a:cubicBezTo>
                      <a:pt x="206" y="31"/>
                      <a:pt x="203" y="32"/>
                      <a:pt x="201" y="32"/>
                    </a:cubicBezTo>
                    <a:cubicBezTo>
                      <a:pt x="200" y="31"/>
                      <a:pt x="199" y="29"/>
                      <a:pt x="199" y="26"/>
                    </a:cubicBezTo>
                    <a:cubicBezTo>
                      <a:pt x="199" y="24"/>
                      <a:pt x="198" y="21"/>
                      <a:pt x="195" y="20"/>
                    </a:cubicBezTo>
                    <a:cubicBezTo>
                      <a:pt x="192" y="19"/>
                      <a:pt x="189" y="17"/>
                      <a:pt x="187" y="16"/>
                    </a:cubicBezTo>
                    <a:cubicBezTo>
                      <a:pt x="185" y="15"/>
                      <a:pt x="182" y="12"/>
                      <a:pt x="181" y="9"/>
                    </a:cubicBezTo>
                    <a:cubicBezTo>
                      <a:pt x="180" y="6"/>
                      <a:pt x="177" y="4"/>
                      <a:pt x="175" y="4"/>
                    </a:cubicBezTo>
                    <a:cubicBezTo>
                      <a:pt x="172" y="4"/>
                      <a:pt x="167" y="3"/>
                      <a:pt x="163" y="2"/>
                    </a:cubicBezTo>
                    <a:cubicBezTo>
                      <a:pt x="159" y="0"/>
                      <a:pt x="148" y="0"/>
                      <a:pt x="139" y="1"/>
                    </a:cubicBezTo>
                    <a:cubicBezTo>
                      <a:pt x="130" y="2"/>
                      <a:pt x="123" y="5"/>
                      <a:pt x="123" y="7"/>
                    </a:cubicBezTo>
                    <a:cubicBezTo>
                      <a:pt x="123" y="9"/>
                      <a:pt x="124" y="10"/>
                      <a:pt x="124" y="10"/>
                    </a:cubicBezTo>
                    <a:cubicBezTo>
                      <a:pt x="124" y="10"/>
                      <a:pt x="126" y="13"/>
                      <a:pt x="129" y="17"/>
                    </a:cubicBezTo>
                    <a:cubicBezTo>
                      <a:pt x="132" y="21"/>
                      <a:pt x="134" y="31"/>
                      <a:pt x="134" y="40"/>
                    </a:cubicBezTo>
                    <a:cubicBezTo>
                      <a:pt x="134" y="48"/>
                      <a:pt x="133" y="56"/>
                      <a:pt x="131" y="56"/>
                    </a:cubicBezTo>
                    <a:cubicBezTo>
                      <a:pt x="130" y="56"/>
                      <a:pt x="126" y="57"/>
                      <a:pt x="123" y="58"/>
                    </a:cubicBezTo>
                    <a:cubicBezTo>
                      <a:pt x="121" y="59"/>
                      <a:pt x="112" y="59"/>
                      <a:pt x="105" y="57"/>
                    </a:cubicBezTo>
                    <a:cubicBezTo>
                      <a:pt x="98" y="56"/>
                      <a:pt x="90" y="54"/>
                      <a:pt x="87" y="53"/>
                    </a:cubicBezTo>
                    <a:cubicBezTo>
                      <a:pt x="84" y="52"/>
                      <a:pt x="78" y="53"/>
                      <a:pt x="74" y="55"/>
                    </a:cubicBezTo>
                    <a:cubicBezTo>
                      <a:pt x="70" y="57"/>
                      <a:pt x="65" y="61"/>
                      <a:pt x="63" y="63"/>
                    </a:cubicBezTo>
                    <a:cubicBezTo>
                      <a:pt x="61" y="65"/>
                      <a:pt x="57" y="69"/>
                      <a:pt x="55" y="71"/>
                    </a:cubicBezTo>
                    <a:cubicBezTo>
                      <a:pt x="53" y="74"/>
                      <a:pt x="50" y="77"/>
                      <a:pt x="48" y="77"/>
                    </a:cubicBezTo>
                    <a:cubicBezTo>
                      <a:pt x="46" y="78"/>
                      <a:pt x="43" y="79"/>
                      <a:pt x="41" y="81"/>
                    </a:cubicBezTo>
                    <a:cubicBezTo>
                      <a:pt x="39" y="82"/>
                      <a:pt x="37" y="86"/>
                      <a:pt x="37" y="90"/>
                    </a:cubicBezTo>
                    <a:cubicBezTo>
                      <a:pt x="36" y="94"/>
                      <a:pt x="36" y="101"/>
                      <a:pt x="37" y="105"/>
                    </a:cubicBezTo>
                    <a:cubicBezTo>
                      <a:pt x="37" y="110"/>
                      <a:pt x="37" y="114"/>
                      <a:pt x="36" y="116"/>
                    </a:cubicBezTo>
                    <a:cubicBezTo>
                      <a:pt x="36" y="117"/>
                      <a:pt x="34" y="118"/>
                      <a:pt x="33" y="118"/>
                    </a:cubicBezTo>
                    <a:cubicBezTo>
                      <a:pt x="32" y="118"/>
                      <a:pt x="31" y="120"/>
                      <a:pt x="29" y="122"/>
                    </a:cubicBezTo>
                    <a:cubicBezTo>
                      <a:pt x="28" y="124"/>
                      <a:pt x="24" y="127"/>
                      <a:pt x="21" y="129"/>
                    </a:cubicBezTo>
                    <a:cubicBezTo>
                      <a:pt x="18" y="131"/>
                      <a:pt x="16" y="135"/>
                      <a:pt x="16" y="139"/>
                    </a:cubicBezTo>
                    <a:cubicBezTo>
                      <a:pt x="16" y="143"/>
                      <a:pt x="15" y="149"/>
                      <a:pt x="13" y="152"/>
                    </a:cubicBezTo>
                    <a:cubicBezTo>
                      <a:pt x="12" y="155"/>
                      <a:pt x="11" y="161"/>
                      <a:pt x="10" y="166"/>
                    </a:cubicBezTo>
                    <a:cubicBezTo>
                      <a:pt x="9" y="171"/>
                      <a:pt x="9" y="180"/>
                      <a:pt x="8" y="186"/>
                    </a:cubicBezTo>
                    <a:cubicBezTo>
                      <a:pt x="8" y="192"/>
                      <a:pt x="6" y="199"/>
                      <a:pt x="4" y="202"/>
                    </a:cubicBezTo>
                    <a:cubicBezTo>
                      <a:pt x="2" y="205"/>
                      <a:pt x="1" y="208"/>
                      <a:pt x="2" y="209"/>
                    </a:cubicBezTo>
                    <a:cubicBezTo>
                      <a:pt x="3" y="210"/>
                      <a:pt x="3" y="213"/>
                      <a:pt x="2" y="216"/>
                    </a:cubicBezTo>
                    <a:cubicBezTo>
                      <a:pt x="1" y="219"/>
                      <a:pt x="0" y="222"/>
                      <a:pt x="0" y="222"/>
                    </a:cubicBezTo>
                    <a:cubicBezTo>
                      <a:pt x="0" y="222"/>
                      <a:pt x="2" y="221"/>
                      <a:pt x="3" y="221"/>
                    </a:cubicBezTo>
                    <a:cubicBezTo>
                      <a:pt x="5" y="220"/>
                      <a:pt x="9" y="219"/>
                      <a:pt x="12" y="218"/>
                    </a:cubicBezTo>
                    <a:cubicBezTo>
                      <a:pt x="15" y="217"/>
                      <a:pt x="19" y="216"/>
                      <a:pt x="21" y="216"/>
                    </a:cubicBezTo>
                    <a:cubicBezTo>
                      <a:pt x="24" y="216"/>
                      <a:pt x="26" y="214"/>
                      <a:pt x="27" y="212"/>
                    </a:cubicBezTo>
                    <a:cubicBezTo>
                      <a:pt x="28" y="209"/>
                      <a:pt x="28" y="206"/>
                      <a:pt x="27" y="204"/>
                    </a:cubicBezTo>
                    <a:cubicBezTo>
                      <a:pt x="26" y="203"/>
                      <a:pt x="25" y="199"/>
                      <a:pt x="25" y="197"/>
                    </a:cubicBezTo>
                    <a:cubicBezTo>
                      <a:pt x="25" y="194"/>
                      <a:pt x="26" y="191"/>
                      <a:pt x="27" y="189"/>
                    </a:cubicBezTo>
                    <a:cubicBezTo>
                      <a:pt x="28" y="188"/>
                      <a:pt x="30" y="187"/>
                      <a:pt x="31" y="187"/>
                    </a:cubicBezTo>
                    <a:cubicBezTo>
                      <a:pt x="32" y="186"/>
                      <a:pt x="34" y="186"/>
                      <a:pt x="36" y="187"/>
                    </a:cubicBezTo>
                    <a:cubicBezTo>
                      <a:pt x="38" y="187"/>
                      <a:pt x="39" y="189"/>
                      <a:pt x="39" y="192"/>
                    </a:cubicBezTo>
                    <a:cubicBezTo>
                      <a:pt x="38" y="195"/>
                      <a:pt x="37" y="199"/>
                      <a:pt x="36" y="202"/>
                    </a:cubicBezTo>
                    <a:cubicBezTo>
                      <a:pt x="35" y="204"/>
                      <a:pt x="33" y="208"/>
                      <a:pt x="33" y="210"/>
                    </a:cubicBezTo>
                    <a:cubicBezTo>
                      <a:pt x="32" y="212"/>
                      <a:pt x="32" y="218"/>
                      <a:pt x="32" y="222"/>
                    </a:cubicBezTo>
                    <a:cubicBezTo>
                      <a:pt x="32" y="226"/>
                      <a:pt x="33" y="226"/>
                      <a:pt x="34" y="223"/>
                    </a:cubicBezTo>
                    <a:cubicBezTo>
                      <a:pt x="36" y="220"/>
                      <a:pt x="38" y="215"/>
                      <a:pt x="38" y="212"/>
                    </a:cubicBezTo>
                    <a:cubicBezTo>
                      <a:pt x="39" y="210"/>
                      <a:pt x="40" y="206"/>
                      <a:pt x="41" y="204"/>
                    </a:cubicBezTo>
                    <a:cubicBezTo>
                      <a:pt x="42" y="202"/>
                      <a:pt x="43" y="200"/>
                      <a:pt x="44" y="200"/>
                    </a:cubicBezTo>
                    <a:cubicBezTo>
                      <a:pt x="45" y="199"/>
                      <a:pt x="46" y="199"/>
                      <a:pt x="47" y="199"/>
                    </a:cubicBezTo>
                    <a:cubicBezTo>
                      <a:pt x="48" y="199"/>
                      <a:pt x="49" y="201"/>
                      <a:pt x="50" y="203"/>
                    </a:cubicBezTo>
                    <a:cubicBezTo>
                      <a:pt x="51" y="205"/>
                      <a:pt x="50" y="208"/>
                      <a:pt x="49" y="210"/>
                    </a:cubicBezTo>
                    <a:cubicBezTo>
                      <a:pt x="48" y="212"/>
                      <a:pt x="48" y="215"/>
                      <a:pt x="48" y="217"/>
                    </a:cubicBezTo>
                    <a:cubicBezTo>
                      <a:pt x="48" y="220"/>
                      <a:pt x="48" y="223"/>
                      <a:pt x="48" y="226"/>
                    </a:cubicBezTo>
                    <a:cubicBezTo>
                      <a:pt x="48" y="228"/>
                      <a:pt x="50" y="231"/>
                      <a:pt x="51" y="234"/>
                    </a:cubicBezTo>
                    <a:cubicBezTo>
                      <a:pt x="52" y="236"/>
                      <a:pt x="54" y="237"/>
                      <a:pt x="55" y="236"/>
                    </a:cubicBezTo>
                    <a:cubicBezTo>
                      <a:pt x="56" y="236"/>
                      <a:pt x="59" y="233"/>
                      <a:pt x="60" y="232"/>
                    </a:cubicBezTo>
                    <a:cubicBezTo>
                      <a:pt x="62" y="230"/>
                      <a:pt x="65" y="226"/>
                      <a:pt x="66" y="224"/>
                    </a:cubicBezTo>
                    <a:cubicBezTo>
                      <a:pt x="68" y="221"/>
                      <a:pt x="69" y="217"/>
                      <a:pt x="68" y="215"/>
                    </a:cubicBezTo>
                    <a:cubicBezTo>
                      <a:pt x="67" y="213"/>
                      <a:pt x="67" y="210"/>
                      <a:pt x="67" y="209"/>
                    </a:cubicBezTo>
                    <a:cubicBezTo>
                      <a:pt x="68" y="208"/>
                      <a:pt x="69" y="206"/>
                      <a:pt x="70" y="206"/>
                    </a:cubicBezTo>
                    <a:cubicBezTo>
                      <a:pt x="71" y="206"/>
                      <a:pt x="73" y="208"/>
                      <a:pt x="74" y="209"/>
                    </a:cubicBezTo>
                    <a:cubicBezTo>
                      <a:pt x="75" y="210"/>
                      <a:pt x="78" y="213"/>
                      <a:pt x="79" y="215"/>
                    </a:cubicBezTo>
                    <a:cubicBezTo>
                      <a:pt x="81" y="216"/>
                      <a:pt x="85" y="218"/>
                      <a:pt x="88" y="219"/>
                    </a:cubicBezTo>
                    <a:cubicBezTo>
                      <a:pt x="91" y="220"/>
                      <a:pt x="93" y="222"/>
                      <a:pt x="93" y="223"/>
                    </a:cubicBezTo>
                    <a:cubicBezTo>
                      <a:pt x="93" y="224"/>
                      <a:pt x="92" y="228"/>
                      <a:pt x="90" y="230"/>
                    </a:cubicBezTo>
                    <a:cubicBezTo>
                      <a:pt x="89" y="232"/>
                      <a:pt x="88" y="235"/>
                      <a:pt x="89" y="235"/>
                    </a:cubicBezTo>
                    <a:cubicBezTo>
                      <a:pt x="90" y="236"/>
                      <a:pt x="89" y="239"/>
                      <a:pt x="87" y="242"/>
                    </a:cubicBezTo>
                    <a:cubicBezTo>
                      <a:pt x="84" y="245"/>
                      <a:pt x="81" y="247"/>
                      <a:pt x="79" y="247"/>
                    </a:cubicBezTo>
                    <a:cubicBezTo>
                      <a:pt x="77" y="248"/>
                      <a:pt x="72" y="249"/>
                      <a:pt x="69" y="251"/>
                    </a:cubicBezTo>
                    <a:cubicBezTo>
                      <a:pt x="66" y="252"/>
                      <a:pt x="62" y="256"/>
                      <a:pt x="60" y="259"/>
                    </a:cubicBezTo>
                    <a:cubicBezTo>
                      <a:pt x="58" y="262"/>
                      <a:pt x="57" y="267"/>
                      <a:pt x="57" y="269"/>
                    </a:cubicBezTo>
                    <a:cubicBezTo>
                      <a:pt x="57" y="272"/>
                      <a:pt x="56" y="276"/>
                      <a:pt x="55" y="278"/>
                    </a:cubicBezTo>
                    <a:cubicBezTo>
                      <a:pt x="53" y="280"/>
                      <a:pt x="50" y="283"/>
                      <a:pt x="47" y="284"/>
                    </a:cubicBezTo>
                    <a:cubicBezTo>
                      <a:pt x="44" y="286"/>
                      <a:pt x="42" y="288"/>
                      <a:pt x="41" y="289"/>
                    </a:cubicBezTo>
                    <a:cubicBezTo>
                      <a:pt x="40" y="291"/>
                      <a:pt x="40" y="295"/>
                      <a:pt x="40" y="299"/>
                    </a:cubicBezTo>
                    <a:cubicBezTo>
                      <a:pt x="40" y="303"/>
                      <a:pt x="41" y="305"/>
                      <a:pt x="43" y="304"/>
                    </a:cubicBezTo>
                    <a:cubicBezTo>
                      <a:pt x="45" y="303"/>
                      <a:pt x="48" y="303"/>
                      <a:pt x="49" y="304"/>
                    </a:cubicBezTo>
                    <a:cubicBezTo>
                      <a:pt x="50" y="306"/>
                      <a:pt x="53" y="307"/>
                      <a:pt x="55" y="308"/>
                    </a:cubicBezTo>
                    <a:cubicBezTo>
                      <a:pt x="58" y="309"/>
                      <a:pt x="62" y="310"/>
                      <a:pt x="66" y="312"/>
                    </a:cubicBezTo>
                    <a:cubicBezTo>
                      <a:pt x="69" y="313"/>
                      <a:pt x="75" y="315"/>
                      <a:pt x="79" y="316"/>
                    </a:cubicBezTo>
                    <a:cubicBezTo>
                      <a:pt x="83" y="317"/>
                      <a:pt x="87" y="318"/>
                      <a:pt x="88" y="318"/>
                    </a:cubicBezTo>
                    <a:cubicBezTo>
                      <a:pt x="90" y="318"/>
                      <a:pt x="91" y="316"/>
                      <a:pt x="92" y="314"/>
                    </a:cubicBezTo>
                    <a:cubicBezTo>
                      <a:pt x="93" y="311"/>
                      <a:pt x="93" y="308"/>
                      <a:pt x="93" y="305"/>
                    </a:cubicBezTo>
                    <a:cubicBezTo>
                      <a:pt x="93" y="303"/>
                      <a:pt x="94" y="301"/>
                      <a:pt x="96" y="301"/>
                    </a:cubicBezTo>
                    <a:cubicBezTo>
                      <a:pt x="97" y="300"/>
                      <a:pt x="101" y="300"/>
                      <a:pt x="104" y="300"/>
                    </a:cubicBezTo>
                    <a:cubicBezTo>
                      <a:pt x="107" y="300"/>
                      <a:pt x="111" y="299"/>
                      <a:pt x="112" y="297"/>
                    </a:cubicBezTo>
                    <a:cubicBezTo>
                      <a:pt x="114" y="295"/>
                      <a:pt x="117" y="292"/>
                      <a:pt x="118" y="290"/>
                    </a:cubicBezTo>
                    <a:cubicBezTo>
                      <a:pt x="119" y="288"/>
                      <a:pt x="121" y="285"/>
                      <a:pt x="121" y="283"/>
                    </a:cubicBezTo>
                    <a:cubicBezTo>
                      <a:pt x="121" y="281"/>
                      <a:pt x="119" y="279"/>
                      <a:pt x="117" y="277"/>
                    </a:cubicBezTo>
                    <a:cubicBezTo>
                      <a:pt x="114" y="276"/>
                      <a:pt x="112" y="273"/>
                      <a:pt x="112" y="270"/>
                    </a:cubicBezTo>
                    <a:cubicBezTo>
                      <a:pt x="112" y="267"/>
                      <a:pt x="112" y="265"/>
                      <a:pt x="112" y="265"/>
                    </a:cubicBezTo>
                    <a:cubicBezTo>
                      <a:pt x="112" y="265"/>
                      <a:pt x="110" y="264"/>
                      <a:pt x="109" y="263"/>
                    </a:cubicBezTo>
                    <a:cubicBezTo>
                      <a:pt x="108" y="261"/>
                      <a:pt x="107" y="258"/>
                      <a:pt x="107" y="255"/>
                    </a:cubicBezTo>
                    <a:cubicBezTo>
                      <a:pt x="108" y="252"/>
                      <a:pt x="111" y="247"/>
                      <a:pt x="114" y="243"/>
                    </a:cubicBezTo>
                    <a:cubicBezTo>
                      <a:pt x="117" y="239"/>
                      <a:pt x="121" y="233"/>
                      <a:pt x="122" y="229"/>
                    </a:cubicBezTo>
                    <a:cubicBezTo>
                      <a:pt x="124" y="226"/>
                      <a:pt x="127" y="223"/>
                      <a:pt x="129" y="222"/>
                    </a:cubicBezTo>
                    <a:cubicBezTo>
                      <a:pt x="131" y="222"/>
                      <a:pt x="134" y="220"/>
                      <a:pt x="136" y="219"/>
                    </a:cubicBezTo>
                    <a:cubicBezTo>
                      <a:pt x="138" y="217"/>
                      <a:pt x="141" y="215"/>
                      <a:pt x="143" y="213"/>
                    </a:cubicBezTo>
                    <a:cubicBezTo>
                      <a:pt x="145" y="212"/>
                      <a:pt x="148" y="212"/>
                      <a:pt x="150" y="214"/>
                    </a:cubicBezTo>
                    <a:cubicBezTo>
                      <a:pt x="151" y="215"/>
                      <a:pt x="154" y="217"/>
                      <a:pt x="156" y="218"/>
                    </a:cubicBezTo>
                    <a:cubicBezTo>
                      <a:pt x="158" y="219"/>
                      <a:pt x="161" y="221"/>
                      <a:pt x="162" y="222"/>
                    </a:cubicBezTo>
                    <a:cubicBezTo>
                      <a:pt x="164" y="223"/>
                      <a:pt x="167" y="224"/>
                      <a:pt x="168" y="224"/>
                    </a:cubicBezTo>
                    <a:cubicBezTo>
                      <a:pt x="169" y="225"/>
                      <a:pt x="170" y="228"/>
                      <a:pt x="171" y="231"/>
                    </a:cubicBezTo>
                    <a:cubicBezTo>
                      <a:pt x="172" y="234"/>
                      <a:pt x="174" y="239"/>
                      <a:pt x="176" y="241"/>
                    </a:cubicBezTo>
                    <a:cubicBezTo>
                      <a:pt x="178" y="244"/>
                      <a:pt x="179" y="246"/>
                      <a:pt x="179" y="246"/>
                    </a:cubicBezTo>
                    <a:cubicBezTo>
                      <a:pt x="179" y="246"/>
                      <a:pt x="181" y="246"/>
                      <a:pt x="183" y="247"/>
                    </a:cubicBezTo>
                    <a:cubicBezTo>
                      <a:pt x="185" y="248"/>
                      <a:pt x="188" y="249"/>
                      <a:pt x="190" y="249"/>
                    </a:cubicBezTo>
                    <a:cubicBezTo>
                      <a:pt x="192" y="249"/>
                      <a:pt x="195" y="251"/>
                      <a:pt x="198" y="254"/>
                    </a:cubicBezTo>
                    <a:cubicBezTo>
                      <a:pt x="200" y="256"/>
                      <a:pt x="202" y="258"/>
                      <a:pt x="202" y="258"/>
                    </a:cubicBezTo>
                    <a:cubicBezTo>
                      <a:pt x="202" y="258"/>
                      <a:pt x="203" y="257"/>
                      <a:pt x="205" y="255"/>
                    </a:cubicBezTo>
                    <a:cubicBezTo>
                      <a:pt x="207" y="253"/>
                      <a:pt x="210" y="249"/>
                      <a:pt x="212" y="247"/>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0" name="Freeform 37">
                <a:extLst>
                  <a:ext uri="{FF2B5EF4-FFF2-40B4-BE49-F238E27FC236}">
                    <a16:creationId xmlns:a16="http://schemas.microsoft.com/office/drawing/2014/main" id="{363E7E0F-898E-944C-A7AE-C6F750EB89AB}"/>
                  </a:ext>
                </a:extLst>
              </p:cNvPr>
              <p:cNvSpPr>
                <a:spLocks/>
              </p:cNvSpPr>
              <p:nvPr/>
            </p:nvSpPr>
            <p:spPr bwMode="auto">
              <a:xfrm>
                <a:off x="6658654" y="3930684"/>
                <a:ext cx="976260" cy="986634"/>
              </a:xfrm>
              <a:custGeom>
                <a:avLst/>
                <a:gdLst/>
                <a:ahLst/>
                <a:cxnLst>
                  <a:cxn ang="0">
                    <a:pos x="23" y="4"/>
                  </a:cxn>
                  <a:cxn ang="0">
                    <a:pos x="7" y="7"/>
                  </a:cxn>
                  <a:cxn ang="0">
                    <a:pos x="15" y="29"/>
                  </a:cxn>
                  <a:cxn ang="0">
                    <a:pos x="6" y="47"/>
                  </a:cxn>
                  <a:cxn ang="0">
                    <a:pos x="0" y="62"/>
                  </a:cxn>
                  <a:cxn ang="0">
                    <a:pos x="8" y="83"/>
                  </a:cxn>
                  <a:cxn ang="0">
                    <a:pos x="22" y="99"/>
                  </a:cxn>
                  <a:cxn ang="0">
                    <a:pos x="30" y="123"/>
                  </a:cxn>
                  <a:cxn ang="0">
                    <a:pos x="15" y="131"/>
                  </a:cxn>
                  <a:cxn ang="0">
                    <a:pos x="9" y="158"/>
                  </a:cxn>
                  <a:cxn ang="0">
                    <a:pos x="22" y="157"/>
                  </a:cxn>
                  <a:cxn ang="0">
                    <a:pos x="49" y="143"/>
                  </a:cxn>
                  <a:cxn ang="0">
                    <a:pos x="59" y="128"/>
                  </a:cxn>
                  <a:cxn ang="0">
                    <a:pos x="70" y="142"/>
                  </a:cxn>
                  <a:cxn ang="0">
                    <a:pos x="74" y="156"/>
                  </a:cxn>
                  <a:cxn ang="0">
                    <a:pos x="77" y="178"/>
                  </a:cxn>
                  <a:cxn ang="0">
                    <a:pos x="108" y="177"/>
                  </a:cxn>
                  <a:cxn ang="0">
                    <a:pos x="101" y="201"/>
                  </a:cxn>
                  <a:cxn ang="0">
                    <a:pos x="98" y="226"/>
                  </a:cxn>
                  <a:cxn ang="0">
                    <a:pos x="106" y="240"/>
                  </a:cxn>
                  <a:cxn ang="0">
                    <a:pos x="116" y="254"/>
                  </a:cxn>
                  <a:cxn ang="0">
                    <a:pos x="106" y="279"/>
                  </a:cxn>
                  <a:cxn ang="0">
                    <a:pos x="116" y="297"/>
                  </a:cxn>
                  <a:cxn ang="0">
                    <a:pos x="139" y="303"/>
                  </a:cxn>
                  <a:cxn ang="0">
                    <a:pos x="163" y="301"/>
                  </a:cxn>
                  <a:cxn ang="0">
                    <a:pos x="187" y="326"/>
                  </a:cxn>
                  <a:cxn ang="0">
                    <a:pos x="213" y="331"/>
                  </a:cxn>
                  <a:cxn ang="0">
                    <a:pos x="214" y="368"/>
                  </a:cxn>
                  <a:cxn ang="0">
                    <a:pos x="245" y="372"/>
                  </a:cxn>
                  <a:cxn ang="0">
                    <a:pos x="279" y="389"/>
                  </a:cxn>
                  <a:cxn ang="0">
                    <a:pos x="340" y="402"/>
                  </a:cxn>
                  <a:cxn ang="0">
                    <a:pos x="375" y="397"/>
                  </a:cxn>
                  <a:cxn ang="0">
                    <a:pos x="390" y="388"/>
                  </a:cxn>
                  <a:cxn ang="0">
                    <a:pos x="395" y="376"/>
                  </a:cxn>
                  <a:cxn ang="0">
                    <a:pos x="378" y="362"/>
                  </a:cxn>
                  <a:cxn ang="0">
                    <a:pos x="350" y="342"/>
                  </a:cxn>
                  <a:cxn ang="0">
                    <a:pos x="337" y="319"/>
                  </a:cxn>
                  <a:cxn ang="0">
                    <a:pos x="303" y="312"/>
                  </a:cxn>
                  <a:cxn ang="0">
                    <a:pos x="280" y="294"/>
                  </a:cxn>
                  <a:cxn ang="0">
                    <a:pos x="240" y="283"/>
                  </a:cxn>
                  <a:cxn ang="0">
                    <a:pos x="210" y="292"/>
                  </a:cxn>
                  <a:cxn ang="0">
                    <a:pos x="201" y="298"/>
                  </a:cxn>
                  <a:cxn ang="0">
                    <a:pos x="207" y="279"/>
                  </a:cxn>
                  <a:cxn ang="0">
                    <a:pos x="198" y="259"/>
                  </a:cxn>
                  <a:cxn ang="0">
                    <a:pos x="178" y="238"/>
                  </a:cxn>
                  <a:cxn ang="0">
                    <a:pos x="166" y="202"/>
                  </a:cxn>
                  <a:cxn ang="0">
                    <a:pos x="140" y="168"/>
                  </a:cxn>
                  <a:cxn ang="0">
                    <a:pos x="107" y="131"/>
                  </a:cxn>
                  <a:cxn ang="0">
                    <a:pos x="85" y="86"/>
                  </a:cxn>
                  <a:cxn ang="0">
                    <a:pos x="70" y="62"/>
                  </a:cxn>
                  <a:cxn ang="0">
                    <a:pos x="62" y="31"/>
                  </a:cxn>
                  <a:cxn ang="0">
                    <a:pos x="40" y="7"/>
                  </a:cxn>
                </a:cxnLst>
                <a:rect l="0" t="0" r="r" b="b"/>
                <a:pathLst>
                  <a:path w="398" h="402">
                    <a:moveTo>
                      <a:pt x="40" y="7"/>
                    </a:moveTo>
                    <a:cubicBezTo>
                      <a:pt x="37" y="6"/>
                      <a:pt x="34" y="4"/>
                      <a:pt x="33" y="2"/>
                    </a:cubicBezTo>
                    <a:cubicBezTo>
                      <a:pt x="31" y="1"/>
                      <a:pt x="29" y="0"/>
                      <a:pt x="27" y="0"/>
                    </a:cubicBezTo>
                    <a:cubicBezTo>
                      <a:pt x="26" y="1"/>
                      <a:pt x="24" y="2"/>
                      <a:pt x="23" y="4"/>
                    </a:cubicBezTo>
                    <a:cubicBezTo>
                      <a:pt x="23" y="5"/>
                      <a:pt x="20" y="5"/>
                      <a:pt x="16" y="4"/>
                    </a:cubicBezTo>
                    <a:cubicBezTo>
                      <a:pt x="13" y="3"/>
                      <a:pt x="9" y="3"/>
                      <a:pt x="8" y="3"/>
                    </a:cubicBezTo>
                    <a:cubicBezTo>
                      <a:pt x="6" y="4"/>
                      <a:pt x="5" y="4"/>
                      <a:pt x="5" y="4"/>
                    </a:cubicBezTo>
                    <a:cubicBezTo>
                      <a:pt x="5" y="4"/>
                      <a:pt x="6" y="5"/>
                      <a:pt x="7" y="7"/>
                    </a:cubicBezTo>
                    <a:cubicBezTo>
                      <a:pt x="8" y="9"/>
                      <a:pt x="10" y="11"/>
                      <a:pt x="11" y="12"/>
                    </a:cubicBezTo>
                    <a:cubicBezTo>
                      <a:pt x="12" y="12"/>
                      <a:pt x="15" y="14"/>
                      <a:pt x="17" y="16"/>
                    </a:cubicBezTo>
                    <a:cubicBezTo>
                      <a:pt x="19" y="18"/>
                      <a:pt x="20" y="21"/>
                      <a:pt x="19" y="23"/>
                    </a:cubicBezTo>
                    <a:cubicBezTo>
                      <a:pt x="18" y="25"/>
                      <a:pt x="16" y="28"/>
                      <a:pt x="15" y="29"/>
                    </a:cubicBezTo>
                    <a:cubicBezTo>
                      <a:pt x="14" y="30"/>
                      <a:pt x="10" y="33"/>
                      <a:pt x="8" y="35"/>
                    </a:cubicBezTo>
                    <a:cubicBezTo>
                      <a:pt x="6" y="36"/>
                      <a:pt x="4" y="38"/>
                      <a:pt x="4" y="38"/>
                    </a:cubicBezTo>
                    <a:cubicBezTo>
                      <a:pt x="5" y="39"/>
                      <a:pt x="5" y="41"/>
                      <a:pt x="5" y="42"/>
                    </a:cubicBezTo>
                    <a:cubicBezTo>
                      <a:pt x="5" y="44"/>
                      <a:pt x="5" y="46"/>
                      <a:pt x="6" y="47"/>
                    </a:cubicBezTo>
                    <a:cubicBezTo>
                      <a:pt x="7" y="48"/>
                      <a:pt x="9" y="51"/>
                      <a:pt x="10" y="52"/>
                    </a:cubicBezTo>
                    <a:cubicBezTo>
                      <a:pt x="11" y="54"/>
                      <a:pt x="10" y="56"/>
                      <a:pt x="8" y="57"/>
                    </a:cubicBezTo>
                    <a:cubicBezTo>
                      <a:pt x="7" y="58"/>
                      <a:pt x="4" y="59"/>
                      <a:pt x="2" y="60"/>
                    </a:cubicBezTo>
                    <a:cubicBezTo>
                      <a:pt x="1" y="61"/>
                      <a:pt x="0" y="62"/>
                      <a:pt x="0" y="62"/>
                    </a:cubicBezTo>
                    <a:cubicBezTo>
                      <a:pt x="0" y="62"/>
                      <a:pt x="0" y="64"/>
                      <a:pt x="0" y="66"/>
                    </a:cubicBezTo>
                    <a:cubicBezTo>
                      <a:pt x="0" y="68"/>
                      <a:pt x="2" y="70"/>
                      <a:pt x="4" y="71"/>
                    </a:cubicBezTo>
                    <a:cubicBezTo>
                      <a:pt x="7" y="72"/>
                      <a:pt x="8" y="76"/>
                      <a:pt x="8" y="78"/>
                    </a:cubicBezTo>
                    <a:cubicBezTo>
                      <a:pt x="8" y="81"/>
                      <a:pt x="8" y="83"/>
                      <a:pt x="8" y="83"/>
                    </a:cubicBezTo>
                    <a:cubicBezTo>
                      <a:pt x="8" y="83"/>
                      <a:pt x="9" y="84"/>
                      <a:pt x="10" y="86"/>
                    </a:cubicBezTo>
                    <a:cubicBezTo>
                      <a:pt x="11" y="87"/>
                      <a:pt x="12" y="89"/>
                      <a:pt x="12" y="91"/>
                    </a:cubicBezTo>
                    <a:cubicBezTo>
                      <a:pt x="11" y="93"/>
                      <a:pt x="13" y="96"/>
                      <a:pt x="14" y="98"/>
                    </a:cubicBezTo>
                    <a:cubicBezTo>
                      <a:pt x="16" y="100"/>
                      <a:pt x="20" y="100"/>
                      <a:pt x="22" y="99"/>
                    </a:cubicBezTo>
                    <a:cubicBezTo>
                      <a:pt x="25" y="97"/>
                      <a:pt x="27" y="98"/>
                      <a:pt x="27" y="100"/>
                    </a:cubicBezTo>
                    <a:cubicBezTo>
                      <a:pt x="27" y="103"/>
                      <a:pt x="29" y="105"/>
                      <a:pt x="32" y="106"/>
                    </a:cubicBezTo>
                    <a:cubicBezTo>
                      <a:pt x="35" y="106"/>
                      <a:pt x="36" y="109"/>
                      <a:pt x="34" y="112"/>
                    </a:cubicBezTo>
                    <a:cubicBezTo>
                      <a:pt x="32" y="116"/>
                      <a:pt x="30" y="121"/>
                      <a:pt x="30" y="123"/>
                    </a:cubicBezTo>
                    <a:cubicBezTo>
                      <a:pt x="30" y="125"/>
                      <a:pt x="29" y="127"/>
                      <a:pt x="28" y="127"/>
                    </a:cubicBezTo>
                    <a:cubicBezTo>
                      <a:pt x="26" y="127"/>
                      <a:pt x="24" y="126"/>
                      <a:pt x="22" y="125"/>
                    </a:cubicBezTo>
                    <a:cubicBezTo>
                      <a:pt x="20" y="125"/>
                      <a:pt x="19" y="125"/>
                      <a:pt x="18" y="127"/>
                    </a:cubicBezTo>
                    <a:cubicBezTo>
                      <a:pt x="17" y="129"/>
                      <a:pt x="16" y="130"/>
                      <a:pt x="15" y="131"/>
                    </a:cubicBezTo>
                    <a:cubicBezTo>
                      <a:pt x="14" y="132"/>
                      <a:pt x="14" y="133"/>
                      <a:pt x="15" y="134"/>
                    </a:cubicBezTo>
                    <a:cubicBezTo>
                      <a:pt x="16" y="136"/>
                      <a:pt x="15" y="138"/>
                      <a:pt x="13" y="141"/>
                    </a:cubicBezTo>
                    <a:cubicBezTo>
                      <a:pt x="11" y="143"/>
                      <a:pt x="9" y="147"/>
                      <a:pt x="9" y="150"/>
                    </a:cubicBezTo>
                    <a:cubicBezTo>
                      <a:pt x="9" y="152"/>
                      <a:pt x="9" y="156"/>
                      <a:pt x="9" y="158"/>
                    </a:cubicBezTo>
                    <a:cubicBezTo>
                      <a:pt x="10" y="160"/>
                      <a:pt x="11" y="162"/>
                      <a:pt x="11" y="164"/>
                    </a:cubicBezTo>
                    <a:cubicBezTo>
                      <a:pt x="11" y="165"/>
                      <a:pt x="13" y="165"/>
                      <a:pt x="14" y="164"/>
                    </a:cubicBezTo>
                    <a:cubicBezTo>
                      <a:pt x="16" y="163"/>
                      <a:pt x="18" y="161"/>
                      <a:pt x="18" y="159"/>
                    </a:cubicBezTo>
                    <a:cubicBezTo>
                      <a:pt x="19" y="158"/>
                      <a:pt x="21" y="157"/>
                      <a:pt x="22" y="157"/>
                    </a:cubicBezTo>
                    <a:cubicBezTo>
                      <a:pt x="24" y="157"/>
                      <a:pt x="27" y="155"/>
                      <a:pt x="28" y="152"/>
                    </a:cubicBezTo>
                    <a:cubicBezTo>
                      <a:pt x="30" y="149"/>
                      <a:pt x="33" y="145"/>
                      <a:pt x="35" y="144"/>
                    </a:cubicBezTo>
                    <a:cubicBezTo>
                      <a:pt x="36" y="143"/>
                      <a:pt x="39" y="142"/>
                      <a:pt x="42" y="142"/>
                    </a:cubicBezTo>
                    <a:cubicBezTo>
                      <a:pt x="44" y="142"/>
                      <a:pt x="47" y="143"/>
                      <a:pt x="49" y="143"/>
                    </a:cubicBezTo>
                    <a:cubicBezTo>
                      <a:pt x="50" y="143"/>
                      <a:pt x="52" y="143"/>
                      <a:pt x="52" y="143"/>
                    </a:cubicBezTo>
                    <a:cubicBezTo>
                      <a:pt x="52" y="143"/>
                      <a:pt x="52" y="141"/>
                      <a:pt x="52" y="139"/>
                    </a:cubicBezTo>
                    <a:cubicBezTo>
                      <a:pt x="53" y="137"/>
                      <a:pt x="54" y="133"/>
                      <a:pt x="55" y="132"/>
                    </a:cubicBezTo>
                    <a:cubicBezTo>
                      <a:pt x="56" y="130"/>
                      <a:pt x="57" y="129"/>
                      <a:pt x="59" y="128"/>
                    </a:cubicBezTo>
                    <a:cubicBezTo>
                      <a:pt x="60" y="128"/>
                      <a:pt x="62" y="128"/>
                      <a:pt x="64" y="128"/>
                    </a:cubicBezTo>
                    <a:cubicBezTo>
                      <a:pt x="65" y="129"/>
                      <a:pt x="67" y="130"/>
                      <a:pt x="67" y="133"/>
                    </a:cubicBezTo>
                    <a:cubicBezTo>
                      <a:pt x="67" y="135"/>
                      <a:pt x="68" y="137"/>
                      <a:pt x="69" y="138"/>
                    </a:cubicBezTo>
                    <a:cubicBezTo>
                      <a:pt x="69" y="139"/>
                      <a:pt x="70" y="141"/>
                      <a:pt x="70" y="142"/>
                    </a:cubicBezTo>
                    <a:cubicBezTo>
                      <a:pt x="70" y="143"/>
                      <a:pt x="71" y="143"/>
                      <a:pt x="73" y="143"/>
                    </a:cubicBezTo>
                    <a:cubicBezTo>
                      <a:pt x="75" y="143"/>
                      <a:pt x="77" y="145"/>
                      <a:pt x="78" y="146"/>
                    </a:cubicBezTo>
                    <a:cubicBezTo>
                      <a:pt x="79" y="148"/>
                      <a:pt x="79" y="151"/>
                      <a:pt x="78" y="153"/>
                    </a:cubicBezTo>
                    <a:cubicBezTo>
                      <a:pt x="78" y="155"/>
                      <a:pt x="76" y="156"/>
                      <a:pt x="74" y="156"/>
                    </a:cubicBezTo>
                    <a:cubicBezTo>
                      <a:pt x="72" y="156"/>
                      <a:pt x="70" y="156"/>
                      <a:pt x="68" y="156"/>
                    </a:cubicBezTo>
                    <a:cubicBezTo>
                      <a:pt x="67" y="157"/>
                      <a:pt x="66" y="160"/>
                      <a:pt x="66" y="164"/>
                    </a:cubicBezTo>
                    <a:cubicBezTo>
                      <a:pt x="66" y="167"/>
                      <a:pt x="67" y="171"/>
                      <a:pt x="69" y="173"/>
                    </a:cubicBezTo>
                    <a:cubicBezTo>
                      <a:pt x="70" y="175"/>
                      <a:pt x="74" y="177"/>
                      <a:pt x="77" y="178"/>
                    </a:cubicBezTo>
                    <a:cubicBezTo>
                      <a:pt x="80" y="180"/>
                      <a:pt x="84" y="179"/>
                      <a:pt x="86" y="176"/>
                    </a:cubicBezTo>
                    <a:cubicBezTo>
                      <a:pt x="88" y="173"/>
                      <a:pt x="90" y="171"/>
                      <a:pt x="91" y="171"/>
                    </a:cubicBezTo>
                    <a:cubicBezTo>
                      <a:pt x="93" y="171"/>
                      <a:pt x="96" y="172"/>
                      <a:pt x="99" y="173"/>
                    </a:cubicBezTo>
                    <a:cubicBezTo>
                      <a:pt x="102" y="175"/>
                      <a:pt x="107" y="176"/>
                      <a:pt x="108" y="177"/>
                    </a:cubicBezTo>
                    <a:cubicBezTo>
                      <a:pt x="110" y="178"/>
                      <a:pt x="112" y="179"/>
                      <a:pt x="111" y="181"/>
                    </a:cubicBezTo>
                    <a:cubicBezTo>
                      <a:pt x="111" y="182"/>
                      <a:pt x="110" y="185"/>
                      <a:pt x="109" y="187"/>
                    </a:cubicBezTo>
                    <a:cubicBezTo>
                      <a:pt x="108" y="189"/>
                      <a:pt x="106" y="192"/>
                      <a:pt x="104" y="194"/>
                    </a:cubicBezTo>
                    <a:cubicBezTo>
                      <a:pt x="102" y="196"/>
                      <a:pt x="101" y="199"/>
                      <a:pt x="101" y="201"/>
                    </a:cubicBezTo>
                    <a:cubicBezTo>
                      <a:pt x="102" y="202"/>
                      <a:pt x="102" y="206"/>
                      <a:pt x="102" y="208"/>
                    </a:cubicBezTo>
                    <a:cubicBezTo>
                      <a:pt x="102" y="210"/>
                      <a:pt x="101" y="212"/>
                      <a:pt x="100" y="213"/>
                    </a:cubicBezTo>
                    <a:cubicBezTo>
                      <a:pt x="98" y="213"/>
                      <a:pt x="96" y="216"/>
                      <a:pt x="96" y="218"/>
                    </a:cubicBezTo>
                    <a:cubicBezTo>
                      <a:pt x="95" y="220"/>
                      <a:pt x="96" y="223"/>
                      <a:pt x="98" y="226"/>
                    </a:cubicBezTo>
                    <a:cubicBezTo>
                      <a:pt x="101" y="229"/>
                      <a:pt x="101" y="231"/>
                      <a:pt x="99" y="232"/>
                    </a:cubicBezTo>
                    <a:cubicBezTo>
                      <a:pt x="97" y="233"/>
                      <a:pt x="96" y="234"/>
                      <a:pt x="96" y="234"/>
                    </a:cubicBezTo>
                    <a:cubicBezTo>
                      <a:pt x="96" y="234"/>
                      <a:pt x="97" y="235"/>
                      <a:pt x="99" y="236"/>
                    </a:cubicBezTo>
                    <a:cubicBezTo>
                      <a:pt x="101" y="237"/>
                      <a:pt x="104" y="239"/>
                      <a:pt x="106" y="240"/>
                    </a:cubicBezTo>
                    <a:cubicBezTo>
                      <a:pt x="107" y="241"/>
                      <a:pt x="111" y="242"/>
                      <a:pt x="114" y="243"/>
                    </a:cubicBezTo>
                    <a:cubicBezTo>
                      <a:pt x="118" y="244"/>
                      <a:pt x="121" y="246"/>
                      <a:pt x="123" y="247"/>
                    </a:cubicBezTo>
                    <a:cubicBezTo>
                      <a:pt x="124" y="247"/>
                      <a:pt x="124" y="249"/>
                      <a:pt x="122" y="251"/>
                    </a:cubicBezTo>
                    <a:cubicBezTo>
                      <a:pt x="121" y="252"/>
                      <a:pt x="118" y="253"/>
                      <a:pt x="116" y="254"/>
                    </a:cubicBezTo>
                    <a:cubicBezTo>
                      <a:pt x="114" y="254"/>
                      <a:pt x="111" y="255"/>
                      <a:pt x="109" y="256"/>
                    </a:cubicBezTo>
                    <a:cubicBezTo>
                      <a:pt x="108" y="258"/>
                      <a:pt x="106" y="261"/>
                      <a:pt x="106" y="264"/>
                    </a:cubicBezTo>
                    <a:cubicBezTo>
                      <a:pt x="106" y="266"/>
                      <a:pt x="107" y="270"/>
                      <a:pt x="108" y="273"/>
                    </a:cubicBezTo>
                    <a:cubicBezTo>
                      <a:pt x="108" y="275"/>
                      <a:pt x="108" y="278"/>
                      <a:pt x="106" y="279"/>
                    </a:cubicBezTo>
                    <a:cubicBezTo>
                      <a:pt x="104" y="280"/>
                      <a:pt x="102" y="283"/>
                      <a:pt x="102" y="285"/>
                    </a:cubicBezTo>
                    <a:cubicBezTo>
                      <a:pt x="102" y="287"/>
                      <a:pt x="102" y="290"/>
                      <a:pt x="103" y="292"/>
                    </a:cubicBezTo>
                    <a:cubicBezTo>
                      <a:pt x="104" y="294"/>
                      <a:pt x="106" y="295"/>
                      <a:pt x="109" y="295"/>
                    </a:cubicBezTo>
                    <a:cubicBezTo>
                      <a:pt x="111" y="295"/>
                      <a:pt x="115" y="296"/>
                      <a:pt x="116" y="297"/>
                    </a:cubicBezTo>
                    <a:cubicBezTo>
                      <a:pt x="118" y="297"/>
                      <a:pt x="120" y="300"/>
                      <a:pt x="120" y="302"/>
                    </a:cubicBezTo>
                    <a:cubicBezTo>
                      <a:pt x="120" y="304"/>
                      <a:pt x="121" y="306"/>
                      <a:pt x="122" y="307"/>
                    </a:cubicBezTo>
                    <a:cubicBezTo>
                      <a:pt x="122" y="308"/>
                      <a:pt x="125" y="308"/>
                      <a:pt x="128" y="306"/>
                    </a:cubicBezTo>
                    <a:cubicBezTo>
                      <a:pt x="131" y="305"/>
                      <a:pt x="136" y="303"/>
                      <a:pt x="139" y="303"/>
                    </a:cubicBezTo>
                    <a:cubicBezTo>
                      <a:pt x="142" y="303"/>
                      <a:pt x="146" y="301"/>
                      <a:pt x="148" y="299"/>
                    </a:cubicBezTo>
                    <a:cubicBezTo>
                      <a:pt x="150" y="297"/>
                      <a:pt x="152" y="296"/>
                      <a:pt x="154" y="298"/>
                    </a:cubicBezTo>
                    <a:cubicBezTo>
                      <a:pt x="156" y="300"/>
                      <a:pt x="157" y="302"/>
                      <a:pt x="157" y="302"/>
                    </a:cubicBezTo>
                    <a:cubicBezTo>
                      <a:pt x="157" y="302"/>
                      <a:pt x="160" y="302"/>
                      <a:pt x="163" y="301"/>
                    </a:cubicBezTo>
                    <a:cubicBezTo>
                      <a:pt x="166" y="300"/>
                      <a:pt x="170" y="302"/>
                      <a:pt x="171" y="305"/>
                    </a:cubicBezTo>
                    <a:cubicBezTo>
                      <a:pt x="173" y="307"/>
                      <a:pt x="175" y="311"/>
                      <a:pt x="177" y="314"/>
                    </a:cubicBezTo>
                    <a:cubicBezTo>
                      <a:pt x="178" y="316"/>
                      <a:pt x="181" y="319"/>
                      <a:pt x="182" y="321"/>
                    </a:cubicBezTo>
                    <a:cubicBezTo>
                      <a:pt x="184" y="322"/>
                      <a:pt x="186" y="325"/>
                      <a:pt x="187" y="326"/>
                    </a:cubicBezTo>
                    <a:cubicBezTo>
                      <a:pt x="188" y="328"/>
                      <a:pt x="190" y="329"/>
                      <a:pt x="192" y="329"/>
                    </a:cubicBezTo>
                    <a:cubicBezTo>
                      <a:pt x="194" y="329"/>
                      <a:pt x="198" y="330"/>
                      <a:pt x="201" y="331"/>
                    </a:cubicBezTo>
                    <a:cubicBezTo>
                      <a:pt x="203" y="332"/>
                      <a:pt x="207" y="333"/>
                      <a:pt x="208" y="332"/>
                    </a:cubicBezTo>
                    <a:cubicBezTo>
                      <a:pt x="209" y="331"/>
                      <a:pt x="212" y="331"/>
                      <a:pt x="213" y="331"/>
                    </a:cubicBezTo>
                    <a:cubicBezTo>
                      <a:pt x="215" y="332"/>
                      <a:pt x="217" y="335"/>
                      <a:pt x="218" y="339"/>
                    </a:cubicBezTo>
                    <a:cubicBezTo>
                      <a:pt x="219" y="343"/>
                      <a:pt x="218" y="348"/>
                      <a:pt x="217" y="350"/>
                    </a:cubicBezTo>
                    <a:cubicBezTo>
                      <a:pt x="215" y="353"/>
                      <a:pt x="213" y="357"/>
                      <a:pt x="213" y="360"/>
                    </a:cubicBezTo>
                    <a:cubicBezTo>
                      <a:pt x="213" y="362"/>
                      <a:pt x="213" y="366"/>
                      <a:pt x="214" y="368"/>
                    </a:cubicBezTo>
                    <a:cubicBezTo>
                      <a:pt x="214" y="370"/>
                      <a:pt x="217" y="374"/>
                      <a:pt x="220" y="377"/>
                    </a:cubicBezTo>
                    <a:cubicBezTo>
                      <a:pt x="222" y="379"/>
                      <a:pt x="227" y="381"/>
                      <a:pt x="230" y="380"/>
                    </a:cubicBezTo>
                    <a:cubicBezTo>
                      <a:pt x="233" y="380"/>
                      <a:pt x="237" y="378"/>
                      <a:pt x="239" y="376"/>
                    </a:cubicBezTo>
                    <a:cubicBezTo>
                      <a:pt x="241" y="375"/>
                      <a:pt x="244" y="373"/>
                      <a:pt x="245" y="372"/>
                    </a:cubicBezTo>
                    <a:cubicBezTo>
                      <a:pt x="246" y="372"/>
                      <a:pt x="249" y="370"/>
                      <a:pt x="252" y="369"/>
                    </a:cubicBezTo>
                    <a:cubicBezTo>
                      <a:pt x="255" y="367"/>
                      <a:pt x="258" y="368"/>
                      <a:pt x="260" y="370"/>
                    </a:cubicBezTo>
                    <a:cubicBezTo>
                      <a:pt x="261" y="373"/>
                      <a:pt x="265" y="377"/>
                      <a:pt x="269" y="381"/>
                    </a:cubicBezTo>
                    <a:cubicBezTo>
                      <a:pt x="273" y="384"/>
                      <a:pt x="278" y="388"/>
                      <a:pt x="279" y="389"/>
                    </a:cubicBezTo>
                    <a:cubicBezTo>
                      <a:pt x="280" y="390"/>
                      <a:pt x="282" y="392"/>
                      <a:pt x="282" y="394"/>
                    </a:cubicBezTo>
                    <a:cubicBezTo>
                      <a:pt x="283" y="395"/>
                      <a:pt x="284" y="398"/>
                      <a:pt x="285" y="399"/>
                    </a:cubicBezTo>
                    <a:cubicBezTo>
                      <a:pt x="286" y="400"/>
                      <a:pt x="294" y="401"/>
                      <a:pt x="304" y="402"/>
                    </a:cubicBezTo>
                    <a:cubicBezTo>
                      <a:pt x="313" y="402"/>
                      <a:pt x="330" y="402"/>
                      <a:pt x="340" y="402"/>
                    </a:cubicBezTo>
                    <a:cubicBezTo>
                      <a:pt x="350" y="401"/>
                      <a:pt x="361" y="401"/>
                      <a:pt x="364" y="402"/>
                    </a:cubicBezTo>
                    <a:cubicBezTo>
                      <a:pt x="366" y="402"/>
                      <a:pt x="368" y="402"/>
                      <a:pt x="368" y="402"/>
                    </a:cubicBezTo>
                    <a:cubicBezTo>
                      <a:pt x="368" y="402"/>
                      <a:pt x="369" y="401"/>
                      <a:pt x="370" y="400"/>
                    </a:cubicBezTo>
                    <a:cubicBezTo>
                      <a:pt x="371" y="399"/>
                      <a:pt x="373" y="398"/>
                      <a:pt x="375" y="397"/>
                    </a:cubicBezTo>
                    <a:cubicBezTo>
                      <a:pt x="376" y="396"/>
                      <a:pt x="379" y="395"/>
                      <a:pt x="382" y="395"/>
                    </a:cubicBezTo>
                    <a:cubicBezTo>
                      <a:pt x="384" y="396"/>
                      <a:pt x="386" y="396"/>
                      <a:pt x="386" y="396"/>
                    </a:cubicBezTo>
                    <a:cubicBezTo>
                      <a:pt x="386" y="396"/>
                      <a:pt x="388" y="395"/>
                      <a:pt x="389" y="393"/>
                    </a:cubicBezTo>
                    <a:cubicBezTo>
                      <a:pt x="390" y="392"/>
                      <a:pt x="391" y="389"/>
                      <a:pt x="390" y="388"/>
                    </a:cubicBezTo>
                    <a:cubicBezTo>
                      <a:pt x="389" y="386"/>
                      <a:pt x="389" y="384"/>
                      <a:pt x="390" y="383"/>
                    </a:cubicBezTo>
                    <a:cubicBezTo>
                      <a:pt x="391" y="382"/>
                      <a:pt x="393" y="381"/>
                      <a:pt x="395" y="382"/>
                    </a:cubicBezTo>
                    <a:cubicBezTo>
                      <a:pt x="397" y="382"/>
                      <a:pt x="398" y="382"/>
                      <a:pt x="398" y="381"/>
                    </a:cubicBezTo>
                    <a:cubicBezTo>
                      <a:pt x="398" y="380"/>
                      <a:pt x="397" y="378"/>
                      <a:pt x="395" y="376"/>
                    </a:cubicBezTo>
                    <a:cubicBezTo>
                      <a:pt x="393" y="375"/>
                      <a:pt x="392" y="374"/>
                      <a:pt x="392" y="374"/>
                    </a:cubicBezTo>
                    <a:cubicBezTo>
                      <a:pt x="392" y="374"/>
                      <a:pt x="390" y="374"/>
                      <a:pt x="388" y="373"/>
                    </a:cubicBezTo>
                    <a:cubicBezTo>
                      <a:pt x="387" y="373"/>
                      <a:pt x="385" y="371"/>
                      <a:pt x="384" y="369"/>
                    </a:cubicBezTo>
                    <a:cubicBezTo>
                      <a:pt x="384" y="367"/>
                      <a:pt x="381" y="364"/>
                      <a:pt x="378" y="362"/>
                    </a:cubicBezTo>
                    <a:cubicBezTo>
                      <a:pt x="375" y="361"/>
                      <a:pt x="370" y="359"/>
                      <a:pt x="367" y="358"/>
                    </a:cubicBezTo>
                    <a:cubicBezTo>
                      <a:pt x="365" y="357"/>
                      <a:pt x="361" y="355"/>
                      <a:pt x="360" y="353"/>
                    </a:cubicBezTo>
                    <a:cubicBezTo>
                      <a:pt x="358" y="351"/>
                      <a:pt x="355" y="348"/>
                      <a:pt x="353" y="347"/>
                    </a:cubicBezTo>
                    <a:cubicBezTo>
                      <a:pt x="351" y="346"/>
                      <a:pt x="349" y="344"/>
                      <a:pt x="350" y="342"/>
                    </a:cubicBezTo>
                    <a:cubicBezTo>
                      <a:pt x="350" y="340"/>
                      <a:pt x="350" y="337"/>
                      <a:pt x="350" y="336"/>
                    </a:cubicBezTo>
                    <a:cubicBezTo>
                      <a:pt x="349" y="334"/>
                      <a:pt x="349" y="332"/>
                      <a:pt x="348" y="330"/>
                    </a:cubicBezTo>
                    <a:cubicBezTo>
                      <a:pt x="348" y="328"/>
                      <a:pt x="345" y="324"/>
                      <a:pt x="342" y="322"/>
                    </a:cubicBezTo>
                    <a:cubicBezTo>
                      <a:pt x="339" y="320"/>
                      <a:pt x="337" y="319"/>
                      <a:pt x="337" y="319"/>
                    </a:cubicBezTo>
                    <a:cubicBezTo>
                      <a:pt x="333" y="320"/>
                      <a:pt x="328" y="322"/>
                      <a:pt x="325" y="323"/>
                    </a:cubicBezTo>
                    <a:cubicBezTo>
                      <a:pt x="322" y="324"/>
                      <a:pt x="317" y="324"/>
                      <a:pt x="314" y="323"/>
                    </a:cubicBezTo>
                    <a:cubicBezTo>
                      <a:pt x="311" y="322"/>
                      <a:pt x="308" y="320"/>
                      <a:pt x="307" y="317"/>
                    </a:cubicBezTo>
                    <a:cubicBezTo>
                      <a:pt x="306" y="315"/>
                      <a:pt x="304" y="313"/>
                      <a:pt x="303" y="312"/>
                    </a:cubicBezTo>
                    <a:cubicBezTo>
                      <a:pt x="301" y="311"/>
                      <a:pt x="299" y="309"/>
                      <a:pt x="298" y="308"/>
                    </a:cubicBezTo>
                    <a:cubicBezTo>
                      <a:pt x="297" y="306"/>
                      <a:pt x="295" y="303"/>
                      <a:pt x="294" y="301"/>
                    </a:cubicBezTo>
                    <a:cubicBezTo>
                      <a:pt x="293" y="299"/>
                      <a:pt x="290" y="297"/>
                      <a:pt x="288" y="296"/>
                    </a:cubicBezTo>
                    <a:cubicBezTo>
                      <a:pt x="286" y="295"/>
                      <a:pt x="283" y="294"/>
                      <a:pt x="280" y="294"/>
                    </a:cubicBezTo>
                    <a:cubicBezTo>
                      <a:pt x="278" y="294"/>
                      <a:pt x="275" y="293"/>
                      <a:pt x="272" y="291"/>
                    </a:cubicBezTo>
                    <a:cubicBezTo>
                      <a:pt x="270" y="290"/>
                      <a:pt x="266" y="287"/>
                      <a:pt x="264" y="285"/>
                    </a:cubicBezTo>
                    <a:cubicBezTo>
                      <a:pt x="262" y="283"/>
                      <a:pt x="257" y="282"/>
                      <a:pt x="254" y="282"/>
                    </a:cubicBezTo>
                    <a:cubicBezTo>
                      <a:pt x="250" y="282"/>
                      <a:pt x="244" y="283"/>
                      <a:pt x="240" y="283"/>
                    </a:cubicBezTo>
                    <a:cubicBezTo>
                      <a:pt x="236" y="284"/>
                      <a:pt x="230" y="283"/>
                      <a:pt x="227" y="282"/>
                    </a:cubicBezTo>
                    <a:cubicBezTo>
                      <a:pt x="224" y="281"/>
                      <a:pt x="220" y="281"/>
                      <a:pt x="218" y="282"/>
                    </a:cubicBezTo>
                    <a:cubicBezTo>
                      <a:pt x="217" y="282"/>
                      <a:pt x="214" y="284"/>
                      <a:pt x="212" y="285"/>
                    </a:cubicBezTo>
                    <a:cubicBezTo>
                      <a:pt x="210" y="286"/>
                      <a:pt x="209" y="289"/>
                      <a:pt x="210" y="292"/>
                    </a:cubicBezTo>
                    <a:cubicBezTo>
                      <a:pt x="210" y="294"/>
                      <a:pt x="209" y="297"/>
                      <a:pt x="207" y="297"/>
                    </a:cubicBezTo>
                    <a:cubicBezTo>
                      <a:pt x="206" y="298"/>
                      <a:pt x="203" y="299"/>
                      <a:pt x="202" y="301"/>
                    </a:cubicBezTo>
                    <a:cubicBezTo>
                      <a:pt x="201" y="303"/>
                      <a:pt x="199" y="303"/>
                      <a:pt x="198" y="303"/>
                    </a:cubicBezTo>
                    <a:cubicBezTo>
                      <a:pt x="198" y="302"/>
                      <a:pt x="199" y="300"/>
                      <a:pt x="201" y="298"/>
                    </a:cubicBezTo>
                    <a:cubicBezTo>
                      <a:pt x="204" y="296"/>
                      <a:pt x="206" y="293"/>
                      <a:pt x="206" y="292"/>
                    </a:cubicBezTo>
                    <a:cubicBezTo>
                      <a:pt x="206" y="290"/>
                      <a:pt x="206" y="288"/>
                      <a:pt x="207" y="287"/>
                    </a:cubicBezTo>
                    <a:cubicBezTo>
                      <a:pt x="208" y="285"/>
                      <a:pt x="208" y="283"/>
                      <a:pt x="209" y="282"/>
                    </a:cubicBezTo>
                    <a:cubicBezTo>
                      <a:pt x="209" y="281"/>
                      <a:pt x="208" y="280"/>
                      <a:pt x="207" y="279"/>
                    </a:cubicBezTo>
                    <a:cubicBezTo>
                      <a:pt x="205" y="278"/>
                      <a:pt x="203" y="276"/>
                      <a:pt x="201" y="276"/>
                    </a:cubicBezTo>
                    <a:cubicBezTo>
                      <a:pt x="199" y="276"/>
                      <a:pt x="199" y="274"/>
                      <a:pt x="200" y="271"/>
                    </a:cubicBezTo>
                    <a:cubicBezTo>
                      <a:pt x="201" y="269"/>
                      <a:pt x="201" y="266"/>
                      <a:pt x="201" y="264"/>
                    </a:cubicBezTo>
                    <a:cubicBezTo>
                      <a:pt x="200" y="263"/>
                      <a:pt x="199" y="260"/>
                      <a:pt x="198" y="259"/>
                    </a:cubicBezTo>
                    <a:cubicBezTo>
                      <a:pt x="197" y="258"/>
                      <a:pt x="194" y="255"/>
                      <a:pt x="193" y="254"/>
                    </a:cubicBezTo>
                    <a:cubicBezTo>
                      <a:pt x="192" y="253"/>
                      <a:pt x="190" y="250"/>
                      <a:pt x="189" y="249"/>
                    </a:cubicBezTo>
                    <a:cubicBezTo>
                      <a:pt x="189" y="247"/>
                      <a:pt x="187" y="245"/>
                      <a:pt x="184" y="243"/>
                    </a:cubicBezTo>
                    <a:cubicBezTo>
                      <a:pt x="182" y="241"/>
                      <a:pt x="179" y="239"/>
                      <a:pt x="178" y="238"/>
                    </a:cubicBezTo>
                    <a:cubicBezTo>
                      <a:pt x="177" y="236"/>
                      <a:pt x="175" y="234"/>
                      <a:pt x="175" y="231"/>
                    </a:cubicBezTo>
                    <a:cubicBezTo>
                      <a:pt x="175" y="229"/>
                      <a:pt x="174" y="226"/>
                      <a:pt x="173" y="224"/>
                    </a:cubicBezTo>
                    <a:cubicBezTo>
                      <a:pt x="172" y="222"/>
                      <a:pt x="171" y="217"/>
                      <a:pt x="169" y="213"/>
                    </a:cubicBezTo>
                    <a:cubicBezTo>
                      <a:pt x="168" y="209"/>
                      <a:pt x="166" y="204"/>
                      <a:pt x="166" y="202"/>
                    </a:cubicBezTo>
                    <a:cubicBezTo>
                      <a:pt x="165" y="200"/>
                      <a:pt x="163" y="196"/>
                      <a:pt x="161" y="193"/>
                    </a:cubicBezTo>
                    <a:cubicBezTo>
                      <a:pt x="159" y="191"/>
                      <a:pt x="155" y="187"/>
                      <a:pt x="153" y="185"/>
                    </a:cubicBezTo>
                    <a:cubicBezTo>
                      <a:pt x="151" y="182"/>
                      <a:pt x="148" y="179"/>
                      <a:pt x="146" y="176"/>
                    </a:cubicBezTo>
                    <a:cubicBezTo>
                      <a:pt x="145" y="174"/>
                      <a:pt x="142" y="170"/>
                      <a:pt x="140" y="168"/>
                    </a:cubicBezTo>
                    <a:cubicBezTo>
                      <a:pt x="138" y="165"/>
                      <a:pt x="135" y="161"/>
                      <a:pt x="132" y="158"/>
                    </a:cubicBezTo>
                    <a:cubicBezTo>
                      <a:pt x="129" y="155"/>
                      <a:pt x="125" y="152"/>
                      <a:pt x="123" y="151"/>
                    </a:cubicBezTo>
                    <a:cubicBezTo>
                      <a:pt x="121" y="151"/>
                      <a:pt x="117" y="147"/>
                      <a:pt x="114" y="142"/>
                    </a:cubicBezTo>
                    <a:cubicBezTo>
                      <a:pt x="110" y="138"/>
                      <a:pt x="107" y="133"/>
                      <a:pt x="107" y="131"/>
                    </a:cubicBezTo>
                    <a:cubicBezTo>
                      <a:pt x="106" y="128"/>
                      <a:pt x="104" y="124"/>
                      <a:pt x="103" y="122"/>
                    </a:cubicBezTo>
                    <a:cubicBezTo>
                      <a:pt x="102" y="119"/>
                      <a:pt x="98" y="113"/>
                      <a:pt x="96" y="108"/>
                    </a:cubicBezTo>
                    <a:cubicBezTo>
                      <a:pt x="93" y="103"/>
                      <a:pt x="91" y="98"/>
                      <a:pt x="90" y="95"/>
                    </a:cubicBezTo>
                    <a:cubicBezTo>
                      <a:pt x="89" y="93"/>
                      <a:pt x="87" y="89"/>
                      <a:pt x="85" y="86"/>
                    </a:cubicBezTo>
                    <a:cubicBezTo>
                      <a:pt x="83" y="83"/>
                      <a:pt x="82" y="79"/>
                      <a:pt x="82" y="77"/>
                    </a:cubicBezTo>
                    <a:cubicBezTo>
                      <a:pt x="82" y="76"/>
                      <a:pt x="81" y="74"/>
                      <a:pt x="80" y="74"/>
                    </a:cubicBezTo>
                    <a:cubicBezTo>
                      <a:pt x="80" y="74"/>
                      <a:pt x="78" y="72"/>
                      <a:pt x="76" y="70"/>
                    </a:cubicBezTo>
                    <a:cubicBezTo>
                      <a:pt x="74" y="68"/>
                      <a:pt x="71" y="65"/>
                      <a:pt x="70" y="62"/>
                    </a:cubicBezTo>
                    <a:cubicBezTo>
                      <a:pt x="68" y="59"/>
                      <a:pt x="67" y="56"/>
                      <a:pt x="67" y="53"/>
                    </a:cubicBezTo>
                    <a:cubicBezTo>
                      <a:pt x="67" y="51"/>
                      <a:pt x="67" y="49"/>
                      <a:pt x="66" y="48"/>
                    </a:cubicBezTo>
                    <a:cubicBezTo>
                      <a:pt x="65" y="47"/>
                      <a:pt x="65" y="45"/>
                      <a:pt x="65" y="42"/>
                    </a:cubicBezTo>
                    <a:cubicBezTo>
                      <a:pt x="64" y="40"/>
                      <a:pt x="63" y="35"/>
                      <a:pt x="62" y="31"/>
                    </a:cubicBezTo>
                    <a:cubicBezTo>
                      <a:pt x="61" y="28"/>
                      <a:pt x="60" y="22"/>
                      <a:pt x="60" y="20"/>
                    </a:cubicBezTo>
                    <a:cubicBezTo>
                      <a:pt x="59" y="17"/>
                      <a:pt x="59" y="15"/>
                      <a:pt x="59" y="15"/>
                    </a:cubicBezTo>
                    <a:cubicBezTo>
                      <a:pt x="59" y="15"/>
                      <a:pt x="56" y="13"/>
                      <a:pt x="52" y="11"/>
                    </a:cubicBezTo>
                    <a:cubicBezTo>
                      <a:pt x="49" y="9"/>
                      <a:pt x="43" y="7"/>
                      <a:pt x="40" y="7"/>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1" name="Freeform 40">
                <a:extLst>
                  <a:ext uri="{FF2B5EF4-FFF2-40B4-BE49-F238E27FC236}">
                    <a16:creationId xmlns:a16="http://schemas.microsoft.com/office/drawing/2014/main" id="{A5100EFA-D7B2-0948-9D5A-C30E1FE6927F}"/>
                  </a:ext>
                </a:extLst>
              </p:cNvPr>
              <p:cNvSpPr>
                <a:spLocks/>
              </p:cNvSpPr>
              <p:nvPr/>
            </p:nvSpPr>
            <p:spPr bwMode="auto">
              <a:xfrm>
                <a:off x="6304876" y="4342559"/>
                <a:ext cx="422251" cy="368302"/>
              </a:xfrm>
              <a:custGeom>
                <a:avLst/>
                <a:gdLst/>
                <a:ahLst/>
                <a:cxnLst>
                  <a:cxn ang="0">
                    <a:pos x="92" y="113"/>
                  </a:cxn>
                  <a:cxn ang="0">
                    <a:pos x="97" y="102"/>
                  </a:cxn>
                  <a:cxn ang="0">
                    <a:pos x="104" y="94"/>
                  </a:cxn>
                  <a:cxn ang="0">
                    <a:pos x="103" y="81"/>
                  </a:cxn>
                  <a:cxn ang="0">
                    <a:pos x="106" y="63"/>
                  </a:cxn>
                  <a:cxn ang="0">
                    <a:pos x="117" y="67"/>
                  </a:cxn>
                  <a:cxn ang="0">
                    <a:pos x="122" y="84"/>
                  </a:cxn>
                  <a:cxn ang="0">
                    <a:pos x="125" y="93"/>
                  </a:cxn>
                  <a:cxn ang="0">
                    <a:pos x="129" y="97"/>
                  </a:cxn>
                  <a:cxn ang="0">
                    <a:pos x="136" y="106"/>
                  </a:cxn>
                  <a:cxn ang="0">
                    <a:pos x="144" y="104"/>
                  </a:cxn>
                  <a:cxn ang="0">
                    <a:pos x="147" y="98"/>
                  </a:cxn>
                  <a:cxn ang="0">
                    <a:pos x="145" y="75"/>
                  </a:cxn>
                  <a:cxn ang="0">
                    <a:pos x="146" y="67"/>
                  </a:cxn>
                  <a:cxn ang="0">
                    <a:pos x="146" y="58"/>
                  </a:cxn>
                  <a:cxn ang="0">
                    <a:pos x="166" y="55"/>
                  </a:cxn>
                  <a:cxn ang="0">
                    <a:pos x="165" y="52"/>
                  </a:cxn>
                  <a:cxn ang="0">
                    <a:pos x="139" y="37"/>
                  </a:cxn>
                  <a:cxn ang="0">
                    <a:pos x="121" y="23"/>
                  </a:cxn>
                  <a:cxn ang="0">
                    <a:pos x="104" y="29"/>
                  </a:cxn>
                  <a:cxn ang="0">
                    <a:pos x="96" y="40"/>
                  </a:cxn>
                  <a:cxn ang="0">
                    <a:pos x="83" y="26"/>
                  </a:cxn>
                  <a:cxn ang="0">
                    <a:pos x="73" y="13"/>
                  </a:cxn>
                  <a:cxn ang="0">
                    <a:pos x="56" y="3"/>
                  </a:cxn>
                  <a:cxn ang="0">
                    <a:pos x="51" y="2"/>
                  </a:cxn>
                  <a:cxn ang="0">
                    <a:pos x="48" y="17"/>
                  </a:cxn>
                  <a:cxn ang="0">
                    <a:pos x="36" y="33"/>
                  </a:cxn>
                  <a:cxn ang="0">
                    <a:pos x="32" y="52"/>
                  </a:cxn>
                  <a:cxn ang="0">
                    <a:pos x="28" y="74"/>
                  </a:cxn>
                  <a:cxn ang="0">
                    <a:pos x="20" y="89"/>
                  </a:cxn>
                  <a:cxn ang="0">
                    <a:pos x="6" y="108"/>
                  </a:cxn>
                  <a:cxn ang="0">
                    <a:pos x="4" y="115"/>
                  </a:cxn>
                  <a:cxn ang="0">
                    <a:pos x="14" y="122"/>
                  </a:cxn>
                  <a:cxn ang="0">
                    <a:pos x="17" y="135"/>
                  </a:cxn>
                  <a:cxn ang="0">
                    <a:pos x="23" y="148"/>
                  </a:cxn>
                  <a:cxn ang="0">
                    <a:pos x="38" y="141"/>
                  </a:cxn>
                  <a:cxn ang="0">
                    <a:pos x="51" y="133"/>
                  </a:cxn>
                  <a:cxn ang="0">
                    <a:pos x="65" y="130"/>
                  </a:cxn>
                  <a:cxn ang="0">
                    <a:pos x="78" y="128"/>
                  </a:cxn>
                  <a:cxn ang="0">
                    <a:pos x="84" y="127"/>
                  </a:cxn>
                </a:cxnLst>
                <a:rect l="0" t="0" r="r" b="b"/>
                <a:pathLst>
                  <a:path w="172" h="150">
                    <a:moveTo>
                      <a:pt x="87" y="118"/>
                    </a:moveTo>
                    <a:cubicBezTo>
                      <a:pt x="88" y="117"/>
                      <a:pt x="91" y="114"/>
                      <a:pt x="92" y="113"/>
                    </a:cubicBezTo>
                    <a:cubicBezTo>
                      <a:pt x="94" y="112"/>
                      <a:pt x="96" y="109"/>
                      <a:pt x="96" y="108"/>
                    </a:cubicBezTo>
                    <a:cubicBezTo>
                      <a:pt x="97" y="107"/>
                      <a:pt x="97" y="104"/>
                      <a:pt x="97" y="102"/>
                    </a:cubicBezTo>
                    <a:cubicBezTo>
                      <a:pt x="97" y="100"/>
                      <a:pt x="99" y="98"/>
                      <a:pt x="101" y="96"/>
                    </a:cubicBezTo>
                    <a:cubicBezTo>
                      <a:pt x="103" y="95"/>
                      <a:pt x="104" y="94"/>
                      <a:pt x="104" y="94"/>
                    </a:cubicBezTo>
                    <a:cubicBezTo>
                      <a:pt x="104" y="94"/>
                      <a:pt x="104" y="92"/>
                      <a:pt x="105" y="89"/>
                    </a:cubicBezTo>
                    <a:cubicBezTo>
                      <a:pt x="105" y="87"/>
                      <a:pt x="104" y="83"/>
                      <a:pt x="103" y="81"/>
                    </a:cubicBezTo>
                    <a:cubicBezTo>
                      <a:pt x="102" y="79"/>
                      <a:pt x="102" y="75"/>
                      <a:pt x="102" y="73"/>
                    </a:cubicBezTo>
                    <a:cubicBezTo>
                      <a:pt x="102" y="70"/>
                      <a:pt x="104" y="66"/>
                      <a:pt x="106" y="63"/>
                    </a:cubicBezTo>
                    <a:cubicBezTo>
                      <a:pt x="108" y="60"/>
                      <a:pt x="111" y="59"/>
                      <a:pt x="112" y="60"/>
                    </a:cubicBezTo>
                    <a:cubicBezTo>
                      <a:pt x="114" y="61"/>
                      <a:pt x="116" y="65"/>
                      <a:pt x="117" y="67"/>
                    </a:cubicBezTo>
                    <a:cubicBezTo>
                      <a:pt x="117" y="69"/>
                      <a:pt x="119" y="73"/>
                      <a:pt x="120" y="76"/>
                    </a:cubicBezTo>
                    <a:cubicBezTo>
                      <a:pt x="122" y="79"/>
                      <a:pt x="123" y="82"/>
                      <a:pt x="122" y="84"/>
                    </a:cubicBezTo>
                    <a:cubicBezTo>
                      <a:pt x="122" y="86"/>
                      <a:pt x="122" y="88"/>
                      <a:pt x="123" y="89"/>
                    </a:cubicBezTo>
                    <a:cubicBezTo>
                      <a:pt x="124" y="89"/>
                      <a:pt x="124" y="91"/>
                      <a:pt x="125" y="93"/>
                    </a:cubicBezTo>
                    <a:cubicBezTo>
                      <a:pt x="125" y="95"/>
                      <a:pt x="125" y="96"/>
                      <a:pt x="125" y="96"/>
                    </a:cubicBezTo>
                    <a:cubicBezTo>
                      <a:pt x="125" y="96"/>
                      <a:pt x="127" y="97"/>
                      <a:pt x="129" y="97"/>
                    </a:cubicBezTo>
                    <a:cubicBezTo>
                      <a:pt x="131" y="98"/>
                      <a:pt x="133" y="100"/>
                      <a:pt x="133" y="101"/>
                    </a:cubicBezTo>
                    <a:cubicBezTo>
                      <a:pt x="134" y="103"/>
                      <a:pt x="135" y="105"/>
                      <a:pt x="136" y="106"/>
                    </a:cubicBezTo>
                    <a:cubicBezTo>
                      <a:pt x="137" y="107"/>
                      <a:pt x="139" y="106"/>
                      <a:pt x="140" y="105"/>
                    </a:cubicBezTo>
                    <a:cubicBezTo>
                      <a:pt x="141" y="104"/>
                      <a:pt x="143" y="103"/>
                      <a:pt x="144" y="104"/>
                    </a:cubicBezTo>
                    <a:cubicBezTo>
                      <a:pt x="145" y="104"/>
                      <a:pt x="146" y="104"/>
                      <a:pt x="146" y="104"/>
                    </a:cubicBezTo>
                    <a:cubicBezTo>
                      <a:pt x="146" y="104"/>
                      <a:pt x="146" y="101"/>
                      <a:pt x="147" y="98"/>
                    </a:cubicBezTo>
                    <a:cubicBezTo>
                      <a:pt x="147" y="95"/>
                      <a:pt x="147" y="89"/>
                      <a:pt x="146" y="86"/>
                    </a:cubicBezTo>
                    <a:cubicBezTo>
                      <a:pt x="146" y="82"/>
                      <a:pt x="146" y="78"/>
                      <a:pt x="145" y="75"/>
                    </a:cubicBezTo>
                    <a:cubicBezTo>
                      <a:pt x="145" y="73"/>
                      <a:pt x="145" y="71"/>
                      <a:pt x="145" y="71"/>
                    </a:cubicBezTo>
                    <a:cubicBezTo>
                      <a:pt x="145" y="71"/>
                      <a:pt x="145" y="70"/>
                      <a:pt x="146" y="67"/>
                    </a:cubicBezTo>
                    <a:cubicBezTo>
                      <a:pt x="146" y="65"/>
                      <a:pt x="145" y="63"/>
                      <a:pt x="144" y="62"/>
                    </a:cubicBezTo>
                    <a:cubicBezTo>
                      <a:pt x="143" y="61"/>
                      <a:pt x="143" y="59"/>
                      <a:pt x="146" y="58"/>
                    </a:cubicBezTo>
                    <a:cubicBezTo>
                      <a:pt x="148" y="56"/>
                      <a:pt x="152" y="55"/>
                      <a:pt x="155" y="54"/>
                    </a:cubicBezTo>
                    <a:cubicBezTo>
                      <a:pt x="157" y="54"/>
                      <a:pt x="162" y="54"/>
                      <a:pt x="166" y="55"/>
                    </a:cubicBezTo>
                    <a:cubicBezTo>
                      <a:pt x="169" y="55"/>
                      <a:pt x="172" y="55"/>
                      <a:pt x="172" y="55"/>
                    </a:cubicBezTo>
                    <a:cubicBezTo>
                      <a:pt x="172" y="55"/>
                      <a:pt x="169" y="54"/>
                      <a:pt x="165" y="52"/>
                    </a:cubicBezTo>
                    <a:cubicBezTo>
                      <a:pt x="161" y="50"/>
                      <a:pt x="155" y="46"/>
                      <a:pt x="152" y="43"/>
                    </a:cubicBezTo>
                    <a:cubicBezTo>
                      <a:pt x="149" y="41"/>
                      <a:pt x="144" y="38"/>
                      <a:pt x="139" y="37"/>
                    </a:cubicBezTo>
                    <a:cubicBezTo>
                      <a:pt x="135" y="36"/>
                      <a:pt x="130" y="32"/>
                      <a:pt x="128" y="29"/>
                    </a:cubicBezTo>
                    <a:cubicBezTo>
                      <a:pt x="127" y="26"/>
                      <a:pt x="123" y="24"/>
                      <a:pt x="121" y="23"/>
                    </a:cubicBezTo>
                    <a:cubicBezTo>
                      <a:pt x="119" y="23"/>
                      <a:pt x="115" y="24"/>
                      <a:pt x="112" y="25"/>
                    </a:cubicBezTo>
                    <a:cubicBezTo>
                      <a:pt x="109" y="26"/>
                      <a:pt x="106" y="28"/>
                      <a:pt x="104" y="29"/>
                    </a:cubicBezTo>
                    <a:cubicBezTo>
                      <a:pt x="103" y="31"/>
                      <a:pt x="101" y="34"/>
                      <a:pt x="100" y="36"/>
                    </a:cubicBezTo>
                    <a:cubicBezTo>
                      <a:pt x="100" y="38"/>
                      <a:pt x="98" y="40"/>
                      <a:pt x="96" y="40"/>
                    </a:cubicBezTo>
                    <a:cubicBezTo>
                      <a:pt x="94" y="41"/>
                      <a:pt x="90" y="39"/>
                      <a:pt x="87" y="36"/>
                    </a:cubicBezTo>
                    <a:cubicBezTo>
                      <a:pt x="84" y="33"/>
                      <a:pt x="82" y="29"/>
                      <a:pt x="83" y="26"/>
                    </a:cubicBezTo>
                    <a:cubicBezTo>
                      <a:pt x="83" y="24"/>
                      <a:pt x="82" y="20"/>
                      <a:pt x="81" y="17"/>
                    </a:cubicBezTo>
                    <a:cubicBezTo>
                      <a:pt x="79" y="14"/>
                      <a:pt x="76" y="12"/>
                      <a:pt x="73" y="13"/>
                    </a:cubicBezTo>
                    <a:cubicBezTo>
                      <a:pt x="70" y="14"/>
                      <a:pt x="66" y="13"/>
                      <a:pt x="64" y="10"/>
                    </a:cubicBezTo>
                    <a:cubicBezTo>
                      <a:pt x="62" y="8"/>
                      <a:pt x="58" y="4"/>
                      <a:pt x="56" y="3"/>
                    </a:cubicBezTo>
                    <a:cubicBezTo>
                      <a:pt x="54" y="1"/>
                      <a:pt x="53" y="0"/>
                      <a:pt x="53" y="0"/>
                    </a:cubicBezTo>
                    <a:cubicBezTo>
                      <a:pt x="53" y="0"/>
                      <a:pt x="52" y="1"/>
                      <a:pt x="51" y="2"/>
                    </a:cubicBezTo>
                    <a:cubicBezTo>
                      <a:pt x="51" y="3"/>
                      <a:pt x="51" y="6"/>
                      <a:pt x="51" y="8"/>
                    </a:cubicBezTo>
                    <a:cubicBezTo>
                      <a:pt x="52" y="11"/>
                      <a:pt x="51" y="14"/>
                      <a:pt x="48" y="17"/>
                    </a:cubicBezTo>
                    <a:cubicBezTo>
                      <a:pt x="46" y="19"/>
                      <a:pt x="43" y="23"/>
                      <a:pt x="40" y="27"/>
                    </a:cubicBezTo>
                    <a:cubicBezTo>
                      <a:pt x="38" y="30"/>
                      <a:pt x="36" y="33"/>
                      <a:pt x="36" y="33"/>
                    </a:cubicBezTo>
                    <a:cubicBezTo>
                      <a:pt x="36" y="33"/>
                      <a:pt x="36" y="35"/>
                      <a:pt x="35" y="38"/>
                    </a:cubicBezTo>
                    <a:cubicBezTo>
                      <a:pt x="34" y="41"/>
                      <a:pt x="33" y="47"/>
                      <a:pt x="32" y="52"/>
                    </a:cubicBezTo>
                    <a:cubicBezTo>
                      <a:pt x="31" y="56"/>
                      <a:pt x="31" y="62"/>
                      <a:pt x="33" y="65"/>
                    </a:cubicBezTo>
                    <a:cubicBezTo>
                      <a:pt x="34" y="68"/>
                      <a:pt x="32" y="72"/>
                      <a:pt x="28" y="74"/>
                    </a:cubicBezTo>
                    <a:cubicBezTo>
                      <a:pt x="25" y="76"/>
                      <a:pt x="22" y="79"/>
                      <a:pt x="22" y="81"/>
                    </a:cubicBezTo>
                    <a:cubicBezTo>
                      <a:pt x="22" y="84"/>
                      <a:pt x="21" y="87"/>
                      <a:pt x="20" y="89"/>
                    </a:cubicBezTo>
                    <a:cubicBezTo>
                      <a:pt x="19" y="90"/>
                      <a:pt x="17" y="94"/>
                      <a:pt x="15" y="97"/>
                    </a:cubicBezTo>
                    <a:cubicBezTo>
                      <a:pt x="13" y="99"/>
                      <a:pt x="9" y="104"/>
                      <a:pt x="6" y="108"/>
                    </a:cubicBezTo>
                    <a:cubicBezTo>
                      <a:pt x="3" y="112"/>
                      <a:pt x="0" y="115"/>
                      <a:pt x="0" y="115"/>
                    </a:cubicBezTo>
                    <a:cubicBezTo>
                      <a:pt x="0" y="115"/>
                      <a:pt x="2" y="115"/>
                      <a:pt x="4" y="115"/>
                    </a:cubicBezTo>
                    <a:cubicBezTo>
                      <a:pt x="7" y="116"/>
                      <a:pt x="10" y="117"/>
                      <a:pt x="11" y="118"/>
                    </a:cubicBezTo>
                    <a:cubicBezTo>
                      <a:pt x="13" y="119"/>
                      <a:pt x="14" y="121"/>
                      <a:pt x="14" y="122"/>
                    </a:cubicBezTo>
                    <a:cubicBezTo>
                      <a:pt x="13" y="124"/>
                      <a:pt x="13" y="126"/>
                      <a:pt x="13" y="128"/>
                    </a:cubicBezTo>
                    <a:cubicBezTo>
                      <a:pt x="13" y="130"/>
                      <a:pt x="15" y="133"/>
                      <a:pt x="17" y="135"/>
                    </a:cubicBezTo>
                    <a:cubicBezTo>
                      <a:pt x="19" y="136"/>
                      <a:pt x="20" y="139"/>
                      <a:pt x="20" y="141"/>
                    </a:cubicBezTo>
                    <a:cubicBezTo>
                      <a:pt x="20" y="142"/>
                      <a:pt x="21" y="146"/>
                      <a:pt x="23" y="148"/>
                    </a:cubicBezTo>
                    <a:cubicBezTo>
                      <a:pt x="24" y="150"/>
                      <a:pt x="28" y="150"/>
                      <a:pt x="31" y="148"/>
                    </a:cubicBezTo>
                    <a:cubicBezTo>
                      <a:pt x="33" y="146"/>
                      <a:pt x="37" y="143"/>
                      <a:pt x="38" y="141"/>
                    </a:cubicBezTo>
                    <a:cubicBezTo>
                      <a:pt x="39" y="139"/>
                      <a:pt x="41" y="137"/>
                      <a:pt x="43" y="136"/>
                    </a:cubicBezTo>
                    <a:cubicBezTo>
                      <a:pt x="44" y="136"/>
                      <a:pt x="48" y="134"/>
                      <a:pt x="51" y="133"/>
                    </a:cubicBezTo>
                    <a:cubicBezTo>
                      <a:pt x="54" y="132"/>
                      <a:pt x="58" y="131"/>
                      <a:pt x="60" y="132"/>
                    </a:cubicBezTo>
                    <a:cubicBezTo>
                      <a:pt x="62" y="133"/>
                      <a:pt x="64" y="132"/>
                      <a:pt x="65" y="130"/>
                    </a:cubicBezTo>
                    <a:cubicBezTo>
                      <a:pt x="66" y="128"/>
                      <a:pt x="69" y="126"/>
                      <a:pt x="71" y="125"/>
                    </a:cubicBezTo>
                    <a:cubicBezTo>
                      <a:pt x="73" y="124"/>
                      <a:pt x="76" y="125"/>
                      <a:pt x="78" y="128"/>
                    </a:cubicBezTo>
                    <a:cubicBezTo>
                      <a:pt x="81" y="130"/>
                      <a:pt x="82" y="133"/>
                      <a:pt x="82" y="133"/>
                    </a:cubicBezTo>
                    <a:cubicBezTo>
                      <a:pt x="82" y="133"/>
                      <a:pt x="83" y="130"/>
                      <a:pt x="84" y="127"/>
                    </a:cubicBezTo>
                    <a:cubicBezTo>
                      <a:pt x="85" y="123"/>
                      <a:pt x="86" y="119"/>
                      <a:pt x="87" y="118"/>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2" name="Freeform 41">
                <a:extLst>
                  <a:ext uri="{FF2B5EF4-FFF2-40B4-BE49-F238E27FC236}">
                    <a16:creationId xmlns:a16="http://schemas.microsoft.com/office/drawing/2014/main" id="{1422D5B4-4FFF-034A-8743-000981613BCD}"/>
                  </a:ext>
                </a:extLst>
              </p:cNvPr>
              <p:cNvSpPr>
                <a:spLocks/>
              </p:cNvSpPr>
              <p:nvPr/>
            </p:nvSpPr>
            <p:spPr bwMode="auto">
              <a:xfrm>
                <a:off x="6655541" y="4453568"/>
                <a:ext cx="188820" cy="107897"/>
              </a:xfrm>
              <a:custGeom>
                <a:avLst/>
                <a:gdLst/>
                <a:ahLst/>
                <a:cxnLst>
                  <a:cxn ang="0">
                    <a:pos x="23" y="10"/>
                  </a:cxn>
                  <a:cxn ang="0">
                    <a:pos x="12" y="9"/>
                  </a:cxn>
                  <a:cxn ang="0">
                    <a:pos x="3" y="13"/>
                  </a:cxn>
                  <a:cxn ang="0">
                    <a:pos x="1" y="17"/>
                  </a:cxn>
                  <a:cxn ang="0">
                    <a:pos x="3" y="22"/>
                  </a:cxn>
                  <a:cxn ang="0">
                    <a:pos x="2" y="26"/>
                  </a:cxn>
                  <a:cxn ang="0">
                    <a:pos x="8" y="28"/>
                  </a:cxn>
                  <a:cxn ang="0">
                    <a:pos x="19" y="34"/>
                  </a:cxn>
                  <a:cxn ang="0">
                    <a:pos x="31" y="42"/>
                  </a:cxn>
                  <a:cxn ang="0">
                    <a:pos x="41" y="44"/>
                  </a:cxn>
                  <a:cxn ang="0">
                    <a:pos x="49" y="43"/>
                  </a:cxn>
                  <a:cxn ang="0">
                    <a:pos x="59" y="40"/>
                  </a:cxn>
                  <a:cxn ang="0">
                    <a:pos x="64" y="37"/>
                  </a:cxn>
                  <a:cxn ang="0">
                    <a:pos x="70" y="34"/>
                  </a:cxn>
                  <a:cxn ang="0">
                    <a:pos x="77" y="34"/>
                  </a:cxn>
                  <a:cxn ang="0">
                    <a:pos x="74" y="29"/>
                  </a:cxn>
                  <a:cxn ang="0">
                    <a:pos x="66" y="19"/>
                  </a:cxn>
                  <a:cxn ang="0">
                    <a:pos x="58" y="12"/>
                  </a:cxn>
                  <a:cxn ang="0">
                    <a:pos x="52" y="9"/>
                  </a:cxn>
                  <a:cxn ang="0">
                    <a:pos x="48" y="3"/>
                  </a:cxn>
                  <a:cxn ang="0">
                    <a:pos x="44" y="2"/>
                  </a:cxn>
                  <a:cxn ang="0">
                    <a:pos x="37" y="4"/>
                  </a:cxn>
                  <a:cxn ang="0">
                    <a:pos x="32" y="2"/>
                  </a:cxn>
                  <a:cxn ang="0">
                    <a:pos x="29" y="10"/>
                  </a:cxn>
                  <a:cxn ang="0">
                    <a:pos x="23" y="10"/>
                  </a:cxn>
                </a:cxnLst>
                <a:rect l="0" t="0" r="r" b="b"/>
                <a:pathLst>
                  <a:path w="77" h="44">
                    <a:moveTo>
                      <a:pt x="23" y="10"/>
                    </a:moveTo>
                    <a:cubicBezTo>
                      <a:pt x="19" y="9"/>
                      <a:pt x="14" y="9"/>
                      <a:pt x="12" y="9"/>
                    </a:cubicBezTo>
                    <a:cubicBezTo>
                      <a:pt x="9" y="10"/>
                      <a:pt x="5" y="11"/>
                      <a:pt x="3" y="13"/>
                    </a:cubicBezTo>
                    <a:cubicBezTo>
                      <a:pt x="0" y="14"/>
                      <a:pt x="0" y="16"/>
                      <a:pt x="1" y="17"/>
                    </a:cubicBezTo>
                    <a:cubicBezTo>
                      <a:pt x="2" y="18"/>
                      <a:pt x="3" y="20"/>
                      <a:pt x="3" y="22"/>
                    </a:cubicBezTo>
                    <a:cubicBezTo>
                      <a:pt x="2" y="25"/>
                      <a:pt x="2" y="26"/>
                      <a:pt x="2" y="26"/>
                    </a:cubicBezTo>
                    <a:cubicBezTo>
                      <a:pt x="2" y="26"/>
                      <a:pt x="5" y="27"/>
                      <a:pt x="8" y="28"/>
                    </a:cubicBezTo>
                    <a:cubicBezTo>
                      <a:pt x="11" y="29"/>
                      <a:pt x="16" y="32"/>
                      <a:pt x="19" y="34"/>
                    </a:cubicBezTo>
                    <a:cubicBezTo>
                      <a:pt x="22" y="37"/>
                      <a:pt x="27" y="40"/>
                      <a:pt x="31" y="42"/>
                    </a:cubicBezTo>
                    <a:cubicBezTo>
                      <a:pt x="34" y="43"/>
                      <a:pt x="38" y="44"/>
                      <a:pt x="41" y="44"/>
                    </a:cubicBezTo>
                    <a:cubicBezTo>
                      <a:pt x="43" y="44"/>
                      <a:pt x="47" y="44"/>
                      <a:pt x="49" y="43"/>
                    </a:cubicBezTo>
                    <a:cubicBezTo>
                      <a:pt x="52" y="42"/>
                      <a:pt x="56" y="41"/>
                      <a:pt x="59" y="40"/>
                    </a:cubicBezTo>
                    <a:cubicBezTo>
                      <a:pt x="62" y="40"/>
                      <a:pt x="64" y="38"/>
                      <a:pt x="64" y="37"/>
                    </a:cubicBezTo>
                    <a:cubicBezTo>
                      <a:pt x="63" y="35"/>
                      <a:pt x="66" y="34"/>
                      <a:pt x="70" y="34"/>
                    </a:cubicBezTo>
                    <a:cubicBezTo>
                      <a:pt x="74" y="34"/>
                      <a:pt x="77" y="34"/>
                      <a:pt x="77" y="34"/>
                    </a:cubicBezTo>
                    <a:cubicBezTo>
                      <a:pt x="77" y="34"/>
                      <a:pt x="76" y="32"/>
                      <a:pt x="74" y="29"/>
                    </a:cubicBezTo>
                    <a:cubicBezTo>
                      <a:pt x="72" y="27"/>
                      <a:pt x="69" y="22"/>
                      <a:pt x="66" y="19"/>
                    </a:cubicBezTo>
                    <a:cubicBezTo>
                      <a:pt x="63" y="16"/>
                      <a:pt x="60" y="13"/>
                      <a:pt x="58" y="12"/>
                    </a:cubicBezTo>
                    <a:cubicBezTo>
                      <a:pt x="56" y="11"/>
                      <a:pt x="53" y="9"/>
                      <a:pt x="52" y="9"/>
                    </a:cubicBezTo>
                    <a:cubicBezTo>
                      <a:pt x="51" y="8"/>
                      <a:pt x="49" y="6"/>
                      <a:pt x="48" y="3"/>
                    </a:cubicBezTo>
                    <a:cubicBezTo>
                      <a:pt x="48" y="1"/>
                      <a:pt x="46" y="0"/>
                      <a:pt x="44" y="2"/>
                    </a:cubicBezTo>
                    <a:cubicBezTo>
                      <a:pt x="43" y="4"/>
                      <a:pt x="39" y="4"/>
                      <a:pt x="37" y="4"/>
                    </a:cubicBezTo>
                    <a:cubicBezTo>
                      <a:pt x="34" y="3"/>
                      <a:pt x="32" y="2"/>
                      <a:pt x="32" y="2"/>
                    </a:cubicBezTo>
                    <a:cubicBezTo>
                      <a:pt x="29" y="10"/>
                      <a:pt x="29" y="10"/>
                      <a:pt x="29" y="10"/>
                    </a:cubicBezTo>
                    <a:cubicBezTo>
                      <a:pt x="29" y="10"/>
                      <a:pt x="26" y="10"/>
                      <a:pt x="23" y="1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3" name="Freeform 44">
                <a:extLst>
                  <a:ext uri="{FF2B5EF4-FFF2-40B4-BE49-F238E27FC236}">
                    <a16:creationId xmlns:a16="http://schemas.microsoft.com/office/drawing/2014/main" id="{85DA8741-5FBC-7045-83AC-9A2702568647}"/>
                  </a:ext>
                </a:extLst>
              </p:cNvPr>
              <p:cNvSpPr>
                <a:spLocks/>
              </p:cNvSpPr>
              <p:nvPr/>
            </p:nvSpPr>
            <p:spPr bwMode="auto">
              <a:xfrm>
                <a:off x="6434560" y="4134028"/>
                <a:ext cx="351703" cy="344440"/>
              </a:xfrm>
              <a:custGeom>
                <a:avLst/>
                <a:gdLst/>
                <a:ahLst/>
                <a:cxnLst>
                  <a:cxn ang="0">
                    <a:pos x="90" y="17"/>
                  </a:cxn>
                  <a:cxn ang="0">
                    <a:pos x="76" y="17"/>
                  </a:cxn>
                  <a:cxn ang="0">
                    <a:pos x="64" y="9"/>
                  </a:cxn>
                  <a:cxn ang="0">
                    <a:pos x="61" y="18"/>
                  </a:cxn>
                  <a:cxn ang="0">
                    <a:pos x="51" y="21"/>
                  </a:cxn>
                  <a:cxn ang="0">
                    <a:pos x="40" y="23"/>
                  </a:cxn>
                  <a:cxn ang="0">
                    <a:pos x="35" y="35"/>
                  </a:cxn>
                  <a:cxn ang="0">
                    <a:pos x="27" y="50"/>
                  </a:cxn>
                  <a:cxn ang="0">
                    <a:pos x="20" y="62"/>
                  </a:cxn>
                  <a:cxn ang="0">
                    <a:pos x="10" y="68"/>
                  </a:cxn>
                  <a:cxn ang="0">
                    <a:pos x="2" y="81"/>
                  </a:cxn>
                  <a:cxn ang="0">
                    <a:pos x="3" y="88"/>
                  </a:cxn>
                  <a:cxn ang="0">
                    <a:pos x="20" y="98"/>
                  </a:cxn>
                  <a:cxn ang="0">
                    <a:pos x="30" y="111"/>
                  </a:cxn>
                  <a:cxn ang="0">
                    <a:pos x="43" y="125"/>
                  </a:cxn>
                  <a:cxn ang="0">
                    <a:pos x="51" y="114"/>
                  </a:cxn>
                  <a:cxn ang="0">
                    <a:pos x="68" y="108"/>
                  </a:cxn>
                  <a:cxn ang="0">
                    <a:pos x="86" y="122"/>
                  </a:cxn>
                  <a:cxn ang="0">
                    <a:pos x="112" y="137"/>
                  </a:cxn>
                  <a:cxn ang="0">
                    <a:pos x="122" y="132"/>
                  </a:cxn>
                  <a:cxn ang="0">
                    <a:pos x="126" y="113"/>
                  </a:cxn>
                  <a:cxn ang="0">
                    <a:pos x="130" y="96"/>
                  </a:cxn>
                  <a:cxn ang="0">
                    <a:pos x="121" y="91"/>
                  </a:cxn>
                  <a:cxn ang="0">
                    <a:pos x="130" y="80"/>
                  </a:cxn>
                  <a:cxn ang="0">
                    <a:pos x="141" y="66"/>
                  </a:cxn>
                  <a:cxn ang="0">
                    <a:pos x="140" y="60"/>
                  </a:cxn>
                  <a:cxn ang="0">
                    <a:pos x="126" y="61"/>
                  </a:cxn>
                  <a:cxn ang="0">
                    <a:pos x="113" y="74"/>
                  </a:cxn>
                  <a:cxn ang="0">
                    <a:pos x="105" y="81"/>
                  </a:cxn>
                  <a:cxn ang="0">
                    <a:pos x="100" y="75"/>
                  </a:cxn>
                  <a:cxn ang="0">
                    <a:pos x="104" y="58"/>
                  </a:cxn>
                  <a:cxn ang="0">
                    <a:pos x="106" y="48"/>
                  </a:cxn>
                  <a:cxn ang="0">
                    <a:pos x="113" y="42"/>
                  </a:cxn>
                  <a:cxn ang="0">
                    <a:pos x="121" y="40"/>
                  </a:cxn>
                  <a:cxn ang="0">
                    <a:pos x="123" y="23"/>
                  </a:cxn>
                  <a:cxn ang="0">
                    <a:pos x="113" y="16"/>
                  </a:cxn>
                  <a:cxn ang="0">
                    <a:pos x="103" y="8"/>
                  </a:cxn>
                  <a:cxn ang="0">
                    <a:pos x="99" y="0"/>
                  </a:cxn>
                  <a:cxn ang="0">
                    <a:pos x="94" y="12"/>
                  </a:cxn>
                </a:cxnLst>
                <a:rect l="0" t="0" r="r" b="b"/>
                <a:pathLst>
                  <a:path w="143" h="140">
                    <a:moveTo>
                      <a:pt x="94" y="12"/>
                    </a:moveTo>
                    <a:cubicBezTo>
                      <a:pt x="93" y="15"/>
                      <a:pt x="92" y="17"/>
                      <a:pt x="90" y="17"/>
                    </a:cubicBezTo>
                    <a:cubicBezTo>
                      <a:pt x="88" y="17"/>
                      <a:pt x="84" y="18"/>
                      <a:pt x="82" y="18"/>
                    </a:cubicBezTo>
                    <a:cubicBezTo>
                      <a:pt x="80" y="19"/>
                      <a:pt x="77" y="19"/>
                      <a:pt x="76" y="17"/>
                    </a:cubicBezTo>
                    <a:cubicBezTo>
                      <a:pt x="74" y="16"/>
                      <a:pt x="71" y="13"/>
                      <a:pt x="70" y="12"/>
                    </a:cubicBezTo>
                    <a:cubicBezTo>
                      <a:pt x="69" y="10"/>
                      <a:pt x="66" y="9"/>
                      <a:pt x="64" y="9"/>
                    </a:cubicBezTo>
                    <a:cubicBezTo>
                      <a:pt x="62" y="9"/>
                      <a:pt x="60" y="10"/>
                      <a:pt x="60" y="10"/>
                    </a:cubicBezTo>
                    <a:cubicBezTo>
                      <a:pt x="61" y="18"/>
                      <a:pt x="61" y="18"/>
                      <a:pt x="61" y="18"/>
                    </a:cubicBezTo>
                    <a:cubicBezTo>
                      <a:pt x="61" y="18"/>
                      <a:pt x="60" y="19"/>
                      <a:pt x="57" y="19"/>
                    </a:cubicBezTo>
                    <a:cubicBezTo>
                      <a:pt x="55" y="19"/>
                      <a:pt x="52" y="20"/>
                      <a:pt x="51" y="21"/>
                    </a:cubicBezTo>
                    <a:cubicBezTo>
                      <a:pt x="49" y="22"/>
                      <a:pt x="47" y="23"/>
                      <a:pt x="45" y="22"/>
                    </a:cubicBezTo>
                    <a:cubicBezTo>
                      <a:pt x="43" y="22"/>
                      <a:pt x="41" y="22"/>
                      <a:pt x="40" y="23"/>
                    </a:cubicBezTo>
                    <a:cubicBezTo>
                      <a:pt x="39" y="24"/>
                      <a:pt x="38" y="26"/>
                      <a:pt x="37" y="28"/>
                    </a:cubicBezTo>
                    <a:cubicBezTo>
                      <a:pt x="36" y="30"/>
                      <a:pt x="35" y="33"/>
                      <a:pt x="35" y="35"/>
                    </a:cubicBezTo>
                    <a:cubicBezTo>
                      <a:pt x="35" y="38"/>
                      <a:pt x="34" y="41"/>
                      <a:pt x="31" y="42"/>
                    </a:cubicBezTo>
                    <a:cubicBezTo>
                      <a:pt x="29" y="43"/>
                      <a:pt x="27" y="47"/>
                      <a:pt x="27" y="50"/>
                    </a:cubicBezTo>
                    <a:cubicBezTo>
                      <a:pt x="27" y="53"/>
                      <a:pt x="26" y="56"/>
                      <a:pt x="25" y="58"/>
                    </a:cubicBezTo>
                    <a:cubicBezTo>
                      <a:pt x="25" y="60"/>
                      <a:pt x="22" y="62"/>
                      <a:pt x="20" y="62"/>
                    </a:cubicBezTo>
                    <a:cubicBezTo>
                      <a:pt x="18" y="63"/>
                      <a:pt x="15" y="65"/>
                      <a:pt x="13" y="66"/>
                    </a:cubicBezTo>
                    <a:cubicBezTo>
                      <a:pt x="12" y="67"/>
                      <a:pt x="10" y="68"/>
                      <a:pt x="10" y="68"/>
                    </a:cubicBezTo>
                    <a:cubicBezTo>
                      <a:pt x="10" y="68"/>
                      <a:pt x="9" y="70"/>
                      <a:pt x="7" y="73"/>
                    </a:cubicBezTo>
                    <a:cubicBezTo>
                      <a:pt x="6" y="75"/>
                      <a:pt x="4" y="79"/>
                      <a:pt x="2" y="81"/>
                    </a:cubicBezTo>
                    <a:cubicBezTo>
                      <a:pt x="1" y="83"/>
                      <a:pt x="0" y="85"/>
                      <a:pt x="0" y="85"/>
                    </a:cubicBezTo>
                    <a:cubicBezTo>
                      <a:pt x="0" y="85"/>
                      <a:pt x="1" y="86"/>
                      <a:pt x="3" y="88"/>
                    </a:cubicBezTo>
                    <a:cubicBezTo>
                      <a:pt x="5" y="89"/>
                      <a:pt x="9" y="93"/>
                      <a:pt x="11" y="95"/>
                    </a:cubicBezTo>
                    <a:cubicBezTo>
                      <a:pt x="13" y="98"/>
                      <a:pt x="17" y="99"/>
                      <a:pt x="20" y="98"/>
                    </a:cubicBezTo>
                    <a:cubicBezTo>
                      <a:pt x="23" y="97"/>
                      <a:pt x="26" y="99"/>
                      <a:pt x="28" y="102"/>
                    </a:cubicBezTo>
                    <a:cubicBezTo>
                      <a:pt x="29" y="105"/>
                      <a:pt x="30" y="109"/>
                      <a:pt x="30" y="111"/>
                    </a:cubicBezTo>
                    <a:cubicBezTo>
                      <a:pt x="29" y="114"/>
                      <a:pt x="31" y="118"/>
                      <a:pt x="34" y="121"/>
                    </a:cubicBezTo>
                    <a:cubicBezTo>
                      <a:pt x="37" y="124"/>
                      <a:pt x="41" y="126"/>
                      <a:pt x="43" y="125"/>
                    </a:cubicBezTo>
                    <a:cubicBezTo>
                      <a:pt x="45" y="125"/>
                      <a:pt x="47" y="123"/>
                      <a:pt x="47" y="121"/>
                    </a:cubicBezTo>
                    <a:cubicBezTo>
                      <a:pt x="48" y="119"/>
                      <a:pt x="50" y="116"/>
                      <a:pt x="51" y="114"/>
                    </a:cubicBezTo>
                    <a:cubicBezTo>
                      <a:pt x="53" y="113"/>
                      <a:pt x="56" y="111"/>
                      <a:pt x="59" y="110"/>
                    </a:cubicBezTo>
                    <a:cubicBezTo>
                      <a:pt x="62" y="109"/>
                      <a:pt x="66" y="108"/>
                      <a:pt x="68" y="108"/>
                    </a:cubicBezTo>
                    <a:cubicBezTo>
                      <a:pt x="70" y="109"/>
                      <a:pt x="74" y="111"/>
                      <a:pt x="75" y="114"/>
                    </a:cubicBezTo>
                    <a:cubicBezTo>
                      <a:pt x="77" y="117"/>
                      <a:pt x="82" y="121"/>
                      <a:pt x="86" y="122"/>
                    </a:cubicBezTo>
                    <a:cubicBezTo>
                      <a:pt x="91" y="123"/>
                      <a:pt x="96" y="126"/>
                      <a:pt x="99" y="128"/>
                    </a:cubicBezTo>
                    <a:cubicBezTo>
                      <a:pt x="102" y="131"/>
                      <a:pt x="108" y="135"/>
                      <a:pt x="112" y="137"/>
                    </a:cubicBezTo>
                    <a:cubicBezTo>
                      <a:pt x="116" y="139"/>
                      <a:pt x="119" y="140"/>
                      <a:pt x="119" y="140"/>
                    </a:cubicBezTo>
                    <a:cubicBezTo>
                      <a:pt x="122" y="132"/>
                      <a:pt x="122" y="132"/>
                      <a:pt x="122" y="132"/>
                    </a:cubicBezTo>
                    <a:cubicBezTo>
                      <a:pt x="122" y="132"/>
                      <a:pt x="122" y="130"/>
                      <a:pt x="122" y="127"/>
                    </a:cubicBezTo>
                    <a:cubicBezTo>
                      <a:pt x="122" y="124"/>
                      <a:pt x="124" y="118"/>
                      <a:pt x="126" y="113"/>
                    </a:cubicBezTo>
                    <a:cubicBezTo>
                      <a:pt x="128" y="109"/>
                      <a:pt x="130" y="105"/>
                      <a:pt x="131" y="103"/>
                    </a:cubicBezTo>
                    <a:cubicBezTo>
                      <a:pt x="131" y="102"/>
                      <a:pt x="131" y="99"/>
                      <a:pt x="130" y="96"/>
                    </a:cubicBezTo>
                    <a:cubicBezTo>
                      <a:pt x="129" y="94"/>
                      <a:pt x="127" y="92"/>
                      <a:pt x="125" y="93"/>
                    </a:cubicBezTo>
                    <a:cubicBezTo>
                      <a:pt x="123" y="93"/>
                      <a:pt x="121" y="92"/>
                      <a:pt x="121" y="91"/>
                    </a:cubicBezTo>
                    <a:cubicBezTo>
                      <a:pt x="121" y="90"/>
                      <a:pt x="122" y="87"/>
                      <a:pt x="123" y="86"/>
                    </a:cubicBezTo>
                    <a:cubicBezTo>
                      <a:pt x="124" y="85"/>
                      <a:pt x="127" y="82"/>
                      <a:pt x="130" y="80"/>
                    </a:cubicBezTo>
                    <a:cubicBezTo>
                      <a:pt x="133" y="77"/>
                      <a:pt x="136" y="75"/>
                      <a:pt x="137" y="73"/>
                    </a:cubicBezTo>
                    <a:cubicBezTo>
                      <a:pt x="139" y="72"/>
                      <a:pt x="141" y="69"/>
                      <a:pt x="141" y="66"/>
                    </a:cubicBezTo>
                    <a:cubicBezTo>
                      <a:pt x="142" y="63"/>
                      <a:pt x="143" y="60"/>
                      <a:pt x="143" y="60"/>
                    </a:cubicBezTo>
                    <a:cubicBezTo>
                      <a:pt x="143" y="60"/>
                      <a:pt x="141" y="60"/>
                      <a:pt x="140" y="60"/>
                    </a:cubicBezTo>
                    <a:cubicBezTo>
                      <a:pt x="138" y="60"/>
                      <a:pt x="135" y="59"/>
                      <a:pt x="133" y="59"/>
                    </a:cubicBezTo>
                    <a:cubicBezTo>
                      <a:pt x="130" y="59"/>
                      <a:pt x="127" y="60"/>
                      <a:pt x="126" y="61"/>
                    </a:cubicBezTo>
                    <a:cubicBezTo>
                      <a:pt x="124" y="62"/>
                      <a:pt x="121" y="66"/>
                      <a:pt x="119" y="69"/>
                    </a:cubicBezTo>
                    <a:cubicBezTo>
                      <a:pt x="118" y="72"/>
                      <a:pt x="115" y="74"/>
                      <a:pt x="113" y="74"/>
                    </a:cubicBezTo>
                    <a:cubicBezTo>
                      <a:pt x="112" y="74"/>
                      <a:pt x="110" y="75"/>
                      <a:pt x="109" y="76"/>
                    </a:cubicBezTo>
                    <a:cubicBezTo>
                      <a:pt x="109" y="78"/>
                      <a:pt x="107" y="80"/>
                      <a:pt x="105" y="81"/>
                    </a:cubicBezTo>
                    <a:cubicBezTo>
                      <a:pt x="104" y="82"/>
                      <a:pt x="102" y="82"/>
                      <a:pt x="102" y="81"/>
                    </a:cubicBezTo>
                    <a:cubicBezTo>
                      <a:pt x="102" y="79"/>
                      <a:pt x="101" y="77"/>
                      <a:pt x="100" y="75"/>
                    </a:cubicBezTo>
                    <a:cubicBezTo>
                      <a:pt x="100" y="73"/>
                      <a:pt x="100" y="69"/>
                      <a:pt x="100" y="67"/>
                    </a:cubicBezTo>
                    <a:cubicBezTo>
                      <a:pt x="100" y="64"/>
                      <a:pt x="102" y="60"/>
                      <a:pt x="104" y="58"/>
                    </a:cubicBezTo>
                    <a:cubicBezTo>
                      <a:pt x="106" y="55"/>
                      <a:pt x="107" y="53"/>
                      <a:pt x="106" y="51"/>
                    </a:cubicBezTo>
                    <a:cubicBezTo>
                      <a:pt x="105" y="50"/>
                      <a:pt x="105" y="49"/>
                      <a:pt x="106" y="48"/>
                    </a:cubicBezTo>
                    <a:cubicBezTo>
                      <a:pt x="107" y="47"/>
                      <a:pt x="108" y="46"/>
                      <a:pt x="109" y="44"/>
                    </a:cubicBezTo>
                    <a:cubicBezTo>
                      <a:pt x="110" y="42"/>
                      <a:pt x="111" y="42"/>
                      <a:pt x="113" y="42"/>
                    </a:cubicBezTo>
                    <a:cubicBezTo>
                      <a:pt x="115" y="43"/>
                      <a:pt x="117" y="44"/>
                      <a:pt x="119" y="44"/>
                    </a:cubicBezTo>
                    <a:cubicBezTo>
                      <a:pt x="120" y="44"/>
                      <a:pt x="121" y="42"/>
                      <a:pt x="121" y="40"/>
                    </a:cubicBezTo>
                    <a:cubicBezTo>
                      <a:pt x="121" y="38"/>
                      <a:pt x="123" y="33"/>
                      <a:pt x="125" y="29"/>
                    </a:cubicBezTo>
                    <a:cubicBezTo>
                      <a:pt x="127" y="26"/>
                      <a:pt x="126" y="23"/>
                      <a:pt x="123" y="23"/>
                    </a:cubicBezTo>
                    <a:cubicBezTo>
                      <a:pt x="120" y="22"/>
                      <a:pt x="118" y="20"/>
                      <a:pt x="118" y="17"/>
                    </a:cubicBezTo>
                    <a:cubicBezTo>
                      <a:pt x="118" y="15"/>
                      <a:pt x="116" y="14"/>
                      <a:pt x="113" y="16"/>
                    </a:cubicBezTo>
                    <a:cubicBezTo>
                      <a:pt x="111" y="17"/>
                      <a:pt x="107" y="17"/>
                      <a:pt x="105" y="15"/>
                    </a:cubicBezTo>
                    <a:cubicBezTo>
                      <a:pt x="104" y="13"/>
                      <a:pt x="102" y="10"/>
                      <a:pt x="103" y="8"/>
                    </a:cubicBezTo>
                    <a:cubicBezTo>
                      <a:pt x="103" y="6"/>
                      <a:pt x="102" y="4"/>
                      <a:pt x="101" y="3"/>
                    </a:cubicBezTo>
                    <a:cubicBezTo>
                      <a:pt x="100" y="1"/>
                      <a:pt x="99" y="0"/>
                      <a:pt x="99" y="0"/>
                    </a:cubicBezTo>
                    <a:cubicBezTo>
                      <a:pt x="99" y="0"/>
                      <a:pt x="98" y="2"/>
                      <a:pt x="97" y="3"/>
                    </a:cubicBezTo>
                    <a:cubicBezTo>
                      <a:pt x="95" y="5"/>
                      <a:pt x="94" y="9"/>
                      <a:pt x="94" y="12"/>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4" name="Freeform 45">
                <a:extLst>
                  <a:ext uri="{FF2B5EF4-FFF2-40B4-BE49-F238E27FC236}">
                    <a16:creationId xmlns:a16="http://schemas.microsoft.com/office/drawing/2014/main" id="{258044BE-2F0E-BC4B-AD18-05157128B110}"/>
                  </a:ext>
                </a:extLst>
              </p:cNvPr>
              <p:cNvSpPr>
                <a:spLocks/>
              </p:cNvSpPr>
              <p:nvPr/>
            </p:nvSpPr>
            <p:spPr bwMode="auto">
              <a:xfrm>
                <a:off x="8341430" y="3964920"/>
                <a:ext cx="447150" cy="763578"/>
              </a:xfrm>
              <a:custGeom>
                <a:avLst/>
                <a:gdLst/>
                <a:ahLst/>
                <a:cxnLst>
                  <a:cxn ang="0">
                    <a:pos x="178" y="48"/>
                  </a:cxn>
                  <a:cxn ang="0">
                    <a:pos x="182" y="38"/>
                  </a:cxn>
                  <a:cxn ang="0">
                    <a:pos x="178" y="28"/>
                  </a:cxn>
                  <a:cxn ang="0">
                    <a:pos x="176" y="18"/>
                  </a:cxn>
                  <a:cxn ang="0">
                    <a:pos x="170" y="10"/>
                  </a:cxn>
                  <a:cxn ang="0">
                    <a:pos x="157" y="0"/>
                  </a:cxn>
                  <a:cxn ang="0">
                    <a:pos x="144" y="5"/>
                  </a:cxn>
                  <a:cxn ang="0">
                    <a:pos x="132" y="8"/>
                  </a:cxn>
                  <a:cxn ang="0">
                    <a:pos x="141" y="13"/>
                  </a:cxn>
                  <a:cxn ang="0">
                    <a:pos x="130" y="14"/>
                  </a:cxn>
                  <a:cxn ang="0">
                    <a:pos x="128" y="51"/>
                  </a:cxn>
                  <a:cxn ang="0">
                    <a:pos x="0" y="169"/>
                  </a:cxn>
                  <a:cxn ang="0">
                    <a:pos x="32" y="308"/>
                  </a:cxn>
                  <a:cxn ang="0">
                    <a:pos x="34" y="296"/>
                  </a:cxn>
                  <a:cxn ang="0">
                    <a:pos x="49" y="300"/>
                  </a:cxn>
                  <a:cxn ang="0">
                    <a:pos x="57" y="295"/>
                  </a:cxn>
                  <a:cxn ang="0">
                    <a:pos x="64" y="282"/>
                  </a:cxn>
                  <a:cxn ang="0">
                    <a:pos x="70" y="272"/>
                  </a:cxn>
                  <a:cxn ang="0">
                    <a:pos x="74" y="261"/>
                  </a:cxn>
                  <a:cxn ang="0">
                    <a:pos x="81" y="253"/>
                  </a:cxn>
                  <a:cxn ang="0">
                    <a:pos x="91" y="254"/>
                  </a:cxn>
                  <a:cxn ang="0">
                    <a:pos x="98" y="237"/>
                  </a:cxn>
                  <a:cxn ang="0">
                    <a:pos x="103" y="224"/>
                  </a:cxn>
                  <a:cxn ang="0">
                    <a:pos x="108" y="231"/>
                  </a:cxn>
                  <a:cxn ang="0">
                    <a:pos x="107" y="245"/>
                  </a:cxn>
                  <a:cxn ang="0">
                    <a:pos x="112" y="252"/>
                  </a:cxn>
                  <a:cxn ang="0">
                    <a:pos x="121" y="265"/>
                  </a:cxn>
                  <a:cxn ang="0">
                    <a:pos x="126" y="264"/>
                  </a:cxn>
                  <a:cxn ang="0">
                    <a:pos x="132" y="245"/>
                  </a:cxn>
                  <a:cxn ang="0">
                    <a:pos x="134" y="228"/>
                  </a:cxn>
                  <a:cxn ang="0">
                    <a:pos x="137" y="209"/>
                  </a:cxn>
                  <a:cxn ang="0">
                    <a:pos x="140" y="192"/>
                  </a:cxn>
                  <a:cxn ang="0">
                    <a:pos x="141" y="181"/>
                  </a:cxn>
                  <a:cxn ang="0">
                    <a:pos x="135" y="186"/>
                  </a:cxn>
                  <a:cxn ang="0">
                    <a:pos x="131" y="181"/>
                  </a:cxn>
                  <a:cxn ang="0">
                    <a:pos x="137" y="172"/>
                  </a:cxn>
                  <a:cxn ang="0">
                    <a:pos x="142" y="171"/>
                  </a:cxn>
                  <a:cxn ang="0">
                    <a:pos x="147" y="159"/>
                  </a:cxn>
                  <a:cxn ang="0">
                    <a:pos x="138" y="162"/>
                  </a:cxn>
                  <a:cxn ang="0">
                    <a:pos x="127" y="162"/>
                  </a:cxn>
                  <a:cxn ang="0">
                    <a:pos x="123" y="155"/>
                  </a:cxn>
                  <a:cxn ang="0">
                    <a:pos x="131" y="149"/>
                  </a:cxn>
                  <a:cxn ang="0">
                    <a:pos x="140" y="140"/>
                  </a:cxn>
                  <a:cxn ang="0">
                    <a:pos x="141" y="128"/>
                  </a:cxn>
                  <a:cxn ang="0">
                    <a:pos x="142" y="110"/>
                  </a:cxn>
                  <a:cxn ang="0">
                    <a:pos x="152" y="89"/>
                  </a:cxn>
                  <a:cxn ang="0">
                    <a:pos x="167" y="73"/>
                  </a:cxn>
                  <a:cxn ang="0">
                    <a:pos x="175" y="57"/>
                  </a:cxn>
                </a:cxnLst>
                <a:rect l="0" t="0" r="r" b="b"/>
                <a:pathLst>
                  <a:path w="182" h="311">
                    <a:moveTo>
                      <a:pt x="175" y="57"/>
                    </a:moveTo>
                    <a:cubicBezTo>
                      <a:pt x="176" y="55"/>
                      <a:pt x="177" y="51"/>
                      <a:pt x="178" y="48"/>
                    </a:cubicBezTo>
                    <a:cubicBezTo>
                      <a:pt x="178" y="46"/>
                      <a:pt x="180" y="44"/>
                      <a:pt x="180" y="43"/>
                    </a:cubicBezTo>
                    <a:cubicBezTo>
                      <a:pt x="181" y="43"/>
                      <a:pt x="182" y="41"/>
                      <a:pt x="182" y="38"/>
                    </a:cubicBezTo>
                    <a:cubicBezTo>
                      <a:pt x="182" y="36"/>
                      <a:pt x="181" y="33"/>
                      <a:pt x="180" y="32"/>
                    </a:cubicBezTo>
                    <a:cubicBezTo>
                      <a:pt x="179" y="31"/>
                      <a:pt x="178" y="29"/>
                      <a:pt x="178" y="28"/>
                    </a:cubicBezTo>
                    <a:cubicBezTo>
                      <a:pt x="178" y="27"/>
                      <a:pt x="177" y="25"/>
                      <a:pt x="177" y="23"/>
                    </a:cubicBezTo>
                    <a:cubicBezTo>
                      <a:pt x="176" y="21"/>
                      <a:pt x="176" y="19"/>
                      <a:pt x="176" y="18"/>
                    </a:cubicBezTo>
                    <a:cubicBezTo>
                      <a:pt x="176" y="16"/>
                      <a:pt x="175" y="14"/>
                      <a:pt x="175" y="13"/>
                    </a:cubicBezTo>
                    <a:cubicBezTo>
                      <a:pt x="174" y="11"/>
                      <a:pt x="172" y="10"/>
                      <a:pt x="170" y="10"/>
                    </a:cubicBezTo>
                    <a:cubicBezTo>
                      <a:pt x="169" y="10"/>
                      <a:pt x="166" y="8"/>
                      <a:pt x="164" y="5"/>
                    </a:cubicBezTo>
                    <a:cubicBezTo>
                      <a:pt x="162" y="3"/>
                      <a:pt x="159" y="1"/>
                      <a:pt x="157" y="0"/>
                    </a:cubicBezTo>
                    <a:cubicBezTo>
                      <a:pt x="155" y="0"/>
                      <a:pt x="152" y="1"/>
                      <a:pt x="150" y="2"/>
                    </a:cubicBezTo>
                    <a:cubicBezTo>
                      <a:pt x="149" y="3"/>
                      <a:pt x="146" y="5"/>
                      <a:pt x="144" y="5"/>
                    </a:cubicBezTo>
                    <a:cubicBezTo>
                      <a:pt x="142" y="6"/>
                      <a:pt x="139" y="6"/>
                      <a:pt x="138" y="6"/>
                    </a:cubicBezTo>
                    <a:cubicBezTo>
                      <a:pt x="136" y="6"/>
                      <a:pt x="134" y="7"/>
                      <a:pt x="132" y="8"/>
                    </a:cubicBezTo>
                    <a:cubicBezTo>
                      <a:pt x="130" y="10"/>
                      <a:pt x="131" y="11"/>
                      <a:pt x="133" y="11"/>
                    </a:cubicBezTo>
                    <a:cubicBezTo>
                      <a:pt x="136" y="11"/>
                      <a:pt x="139" y="12"/>
                      <a:pt x="141" y="13"/>
                    </a:cubicBezTo>
                    <a:cubicBezTo>
                      <a:pt x="142" y="13"/>
                      <a:pt x="142" y="14"/>
                      <a:pt x="139" y="14"/>
                    </a:cubicBezTo>
                    <a:cubicBezTo>
                      <a:pt x="136" y="15"/>
                      <a:pt x="132" y="14"/>
                      <a:pt x="130" y="14"/>
                    </a:cubicBezTo>
                    <a:cubicBezTo>
                      <a:pt x="128" y="13"/>
                      <a:pt x="126" y="13"/>
                      <a:pt x="124" y="12"/>
                    </a:cubicBezTo>
                    <a:cubicBezTo>
                      <a:pt x="124" y="12"/>
                      <a:pt x="128" y="49"/>
                      <a:pt x="128" y="51"/>
                    </a:cubicBezTo>
                    <a:cubicBezTo>
                      <a:pt x="114" y="82"/>
                      <a:pt x="114" y="82"/>
                      <a:pt x="114" y="82"/>
                    </a:cubicBezTo>
                    <a:cubicBezTo>
                      <a:pt x="0" y="169"/>
                      <a:pt x="0" y="169"/>
                      <a:pt x="0" y="169"/>
                    </a:cubicBezTo>
                    <a:cubicBezTo>
                      <a:pt x="10" y="311"/>
                      <a:pt x="10" y="311"/>
                      <a:pt x="10" y="311"/>
                    </a:cubicBezTo>
                    <a:cubicBezTo>
                      <a:pt x="32" y="308"/>
                      <a:pt x="32" y="308"/>
                      <a:pt x="32" y="308"/>
                    </a:cubicBezTo>
                    <a:cubicBezTo>
                      <a:pt x="32" y="308"/>
                      <a:pt x="31" y="306"/>
                      <a:pt x="31" y="303"/>
                    </a:cubicBezTo>
                    <a:cubicBezTo>
                      <a:pt x="31" y="300"/>
                      <a:pt x="32" y="297"/>
                      <a:pt x="34" y="296"/>
                    </a:cubicBezTo>
                    <a:cubicBezTo>
                      <a:pt x="37" y="295"/>
                      <a:pt x="40" y="295"/>
                      <a:pt x="41" y="296"/>
                    </a:cubicBezTo>
                    <a:cubicBezTo>
                      <a:pt x="43" y="297"/>
                      <a:pt x="46" y="299"/>
                      <a:pt x="49" y="300"/>
                    </a:cubicBezTo>
                    <a:cubicBezTo>
                      <a:pt x="52" y="301"/>
                      <a:pt x="54" y="301"/>
                      <a:pt x="55" y="300"/>
                    </a:cubicBezTo>
                    <a:cubicBezTo>
                      <a:pt x="55" y="299"/>
                      <a:pt x="56" y="296"/>
                      <a:pt x="57" y="295"/>
                    </a:cubicBezTo>
                    <a:cubicBezTo>
                      <a:pt x="58" y="294"/>
                      <a:pt x="60" y="292"/>
                      <a:pt x="61" y="290"/>
                    </a:cubicBezTo>
                    <a:cubicBezTo>
                      <a:pt x="62" y="288"/>
                      <a:pt x="64" y="284"/>
                      <a:pt x="64" y="282"/>
                    </a:cubicBezTo>
                    <a:cubicBezTo>
                      <a:pt x="64" y="280"/>
                      <a:pt x="66" y="277"/>
                      <a:pt x="67" y="277"/>
                    </a:cubicBezTo>
                    <a:cubicBezTo>
                      <a:pt x="68" y="276"/>
                      <a:pt x="70" y="274"/>
                      <a:pt x="70" y="272"/>
                    </a:cubicBezTo>
                    <a:cubicBezTo>
                      <a:pt x="70" y="270"/>
                      <a:pt x="71" y="267"/>
                      <a:pt x="72" y="267"/>
                    </a:cubicBezTo>
                    <a:cubicBezTo>
                      <a:pt x="72" y="266"/>
                      <a:pt x="73" y="264"/>
                      <a:pt x="74" y="261"/>
                    </a:cubicBezTo>
                    <a:cubicBezTo>
                      <a:pt x="74" y="259"/>
                      <a:pt x="75" y="256"/>
                      <a:pt x="76" y="255"/>
                    </a:cubicBezTo>
                    <a:cubicBezTo>
                      <a:pt x="76" y="254"/>
                      <a:pt x="79" y="253"/>
                      <a:pt x="81" y="253"/>
                    </a:cubicBezTo>
                    <a:cubicBezTo>
                      <a:pt x="83" y="253"/>
                      <a:pt x="86" y="254"/>
                      <a:pt x="88" y="254"/>
                    </a:cubicBezTo>
                    <a:cubicBezTo>
                      <a:pt x="89" y="254"/>
                      <a:pt x="91" y="254"/>
                      <a:pt x="91" y="254"/>
                    </a:cubicBezTo>
                    <a:cubicBezTo>
                      <a:pt x="94" y="243"/>
                      <a:pt x="94" y="243"/>
                      <a:pt x="94" y="243"/>
                    </a:cubicBezTo>
                    <a:cubicBezTo>
                      <a:pt x="98" y="237"/>
                      <a:pt x="98" y="237"/>
                      <a:pt x="98" y="237"/>
                    </a:cubicBezTo>
                    <a:cubicBezTo>
                      <a:pt x="98" y="237"/>
                      <a:pt x="99" y="234"/>
                      <a:pt x="100" y="231"/>
                    </a:cubicBezTo>
                    <a:cubicBezTo>
                      <a:pt x="100" y="228"/>
                      <a:pt x="102" y="225"/>
                      <a:pt x="103" y="224"/>
                    </a:cubicBezTo>
                    <a:cubicBezTo>
                      <a:pt x="104" y="223"/>
                      <a:pt x="106" y="223"/>
                      <a:pt x="107" y="224"/>
                    </a:cubicBezTo>
                    <a:cubicBezTo>
                      <a:pt x="108" y="225"/>
                      <a:pt x="108" y="228"/>
                      <a:pt x="108" y="231"/>
                    </a:cubicBezTo>
                    <a:cubicBezTo>
                      <a:pt x="108" y="234"/>
                      <a:pt x="108" y="237"/>
                      <a:pt x="108" y="239"/>
                    </a:cubicBezTo>
                    <a:cubicBezTo>
                      <a:pt x="108" y="241"/>
                      <a:pt x="108" y="243"/>
                      <a:pt x="107" y="245"/>
                    </a:cubicBezTo>
                    <a:cubicBezTo>
                      <a:pt x="106" y="247"/>
                      <a:pt x="106" y="249"/>
                      <a:pt x="107" y="250"/>
                    </a:cubicBezTo>
                    <a:cubicBezTo>
                      <a:pt x="108" y="250"/>
                      <a:pt x="110" y="251"/>
                      <a:pt x="112" y="252"/>
                    </a:cubicBezTo>
                    <a:cubicBezTo>
                      <a:pt x="115" y="252"/>
                      <a:pt x="117" y="255"/>
                      <a:pt x="118" y="258"/>
                    </a:cubicBezTo>
                    <a:cubicBezTo>
                      <a:pt x="118" y="260"/>
                      <a:pt x="120" y="264"/>
                      <a:pt x="121" y="265"/>
                    </a:cubicBezTo>
                    <a:cubicBezTo>
                      <a:pt x="122" y="266"/>
                      <a:pt x="123" y="268"/>
                      <a:pt x="124" y="268"/>
                    </a:cubicBezTo>
                    <a:cubicBezTo>
                      <a:pt x="125" y="269"/>
                      <a:pt x="126" y="267"/>
                      <a:pt x="126" y="264"/>
                    </a:cubicBezTo>
                    <a:cubicBezTo>
                      <a:pt x="127" y="261"/>
                      <a:pt x="129" y="256"/>
                      <a:pt x="130" y="254"/>
                    </a:cubicBezTo>
                    <a:cubicBezTo>
                      <a:pt x="131" y="252"/>
                      <a:pt x="132" y="248"/>
                      <a:pt x="132" y="245"/>
                    </a:cubicBezTo>
                    <a:cubicBezTo>
                      <a:pt x="132" y="242"/>
                      <a:pt x="132" y="237"/>
                      <a:pt x="132" y="235"/>
                    </a:cubicBezTo>
                    <a:cubicBezTo>
                      <a:pt x="132" y="233"/>
                      <a:pt x="133" y="229"/>
                      <a:pt x="134" y="228"/>
                    </a:cubicBezTo>
                    <a:cubicBezTo>
                      <a:pt x="135" y="227"/>
                      <a:pt x="136" y="223"/>
                      <a:pt x="136" y="220"/>
                    </a:cubicBezTo>
                    <a:cubicBezTo>
                      <a:pt x="137" y="217"/>
                      <a:pt x="137" y="212"/>
                      <a:pt x="137" y="209"/>
                    </a:cubicBezTo>
                    <a:cubicBezTo>
                      <a:pt x="137" y="205"/>
                      <a:pt x="138" y="201"/>
                      <a:pt x="139" y="200"/>
                    </a:cubicBezTo>
                    <a:cubicBezTo>
                      <a:pt x="140" y="198"/>
                      <a:pt x="140" y="195"/>
                      <a:pt x="140" y="192"/>
                    </a:cubicBezTo>
                    <a:cubicBezTo>
                      <a:pt x="140" y="190"/>
                      <a:pt x="141" y="186"/>
                      <a:pt x="142" y="185"/>
                    </a:cubicBezTo>
                    <a:cubicBezTo>
                      <a:pt x="142" y="183"/>
                      <a:pt x="142" y="181"/>
                      <a:pt x="141" y="181"/>
                    </a:cubicBezTo>
                    <a:cubicBezTo>
                      <a:pt x="140" y="180"/>
                      <a:pt x="139" y="181"/>
                      <a:pt x="137" y="182"/>
                    </a:cubicBezTo>
                    <a:cubicBezTo>
                      <a:pt x="136" y="183"/>
                      <a:pt x="135" y="185"/>
                      <a:pt x="135" y="186"/>
                    </a:cubicBezTo>
                    <a:cubicBezTo>
                      <a:pt x="134" y="187"/>
                      <a:pt x="133" y="188"/>
                      <a:pt x="132" y="187"/>
                    </a:cubicBezTo>
                    <a:cubicBezTo>
                      <a:pt x="131" y="186"/>
                      <a:pt x="130" y="183"/>
                      <a:pt x="131" y="181"/>
                    </a:cubicBezTo>
                    <a:cubicBezTo>
                      <a:pt x="131" y="179"/>
                      <a:pt x="132" y="176"/>
                      <a:pt x="133" y="175"/>
                    </a:cubicBezTo>
                    <a:cubicBezTo>
                      <a:pt x="134" y="174"/>
                      <a:pt x="136" y="173"/>
                      <a:pt x="137" y="172"/>
                    </a:cubicBezTo>
                    <a:cubicBezTo>
                      <a:pt x="138" y="171"/>
                      <a:pt x="139" y="171"/>
                      <a:pt x="139" y="172"/>
                    </a:cubicBezTo>
                    <a:cubicBezTo>
                      <a:pt x="139" y="173"/>
                      <a:pt x="141" y="172"/>
                      <a:pt x="142" y="171"/>
                    </a:cubicBezTo>
                    <a:cubicBezTo>
                      <a:pt x="144" y="169"/>
                      <a:pt x="146" y="166"/>
                      <a:pt x="147" y="165"/>
                    </a:cubicBezTo>
                    <a:cubicBezTo>
                      <a:pt x="147" y="163"/>
                      <a:pt x="147" y="160"/>
                      <a:pt x="147" y="159"/>
                    </a:cubicBezTo>
                    <a:cubicBezTo>
                      <a:pt x="146" y="158"/>
                      <a:pt x="145" y="158"/>
                      <a:pt x="144" y="159"/>
                    </a:cubicBezTo>
                    <a:cubicBezTo>
                      <a:pt x="143" y="161"/>
                      <a:pt x="140" y="162"/>
                      <a:pt x="138" y="162"/>
                    </a:cubicBezTo>
                    <a:cubicBezTo>
                      <a:pt x="137" y="161"/>
                      <a:pt x="134" y="162"/>
                      <a:pt x="132" y="163"/>
                    </a:cubicBezTo>
                    <a:cubicBezTo>
                      <a:pt x="131" y="163"/>
                      <a:pt x="128" y="163"/>
                      <a:pt x="127" y="162"/>
                    </a:cubicBezTo>
                    <a:cubicBezTo>
                      <a:pt x="126" y="160"/>
                      <a:pt x="124" y="159"/>
                      <a:pt x="123" y="158"/>
                    </a:cubicBezTo>
                    <a:cubicBezTo>
                      <a:pt x="123" y="157"/>
                      <a:pt x="123" y="156"/>
                      <a:pt x="123" y="155"/>
                    </a:cubicBezTo>
                    <a:cubicBezTo>
                      <a:pt x="123" y="155"/>
                      <a:pt x="125" y="154"/>
                      <a:pt x="126" y="155"/>
                    </a:cubicBezTo>
                    <a:cubicBezTo>
                      <a:pt x="127" y="155"/>
                      <a:pt x="130" y="153"/>
                      <a:pt x="131" y="149"/>
                    </a:cubicBezTo>
                    <a:cubicBezTo>
                      <a:pt x="132" y="146"/>
                      <a:pt x="135" y="143"/>
                      <a:pt x="136" y="142"/>
                    </a:cubicBezTo>
                    <a:cubicBezTo>
                      <a:pt x="137" y="142"/>
                      <a:pt x="139" y="141"/>
                      <a:pt x="140" y="140"/>
                    </a:cubicBezTo>
                    <a:cubicBezTo>
                      <a:pt x="141" y="139"/>
                      <a:pt x="142" y="137"/>
                      <a:pt x="142" y="136"/>
                    </a:cubicBezTo>
                    <a:cubicBezTo>
                      <a:pt x="142" y="134"/>
                      <a:pt x="141" y="131"/>
                      <a:pt x="141" y="128"/>
                    </a:cubicBezTo>
                    <a:cubicBezTo>
                      <a:pt x="140" y="125"/>
                      <a:pt x="140" y="122"/>
                      <a:pt x="140" y="120"/>
                    </a:cubicBezTo>
                    <a:cubicBezTo>
                      <a:pt x="140" y="118"/>
                      <a:pt x="141" y="113"/>
                      <a:pt x="142" y="110"/>
                    </a:cubicBezTo>
                    <a:cubicBezTo>
                      <a:pt x="143" y="107"/>
                      <a:pt x="145" y="102"/>
                      <a:pt x="146" y="100"/>
                    </a:cubicBezTo>
                    <a:cubicBezTo>
                      <a:pt x="147" y="98"/>
                      <a:pt x="150" y="93"/>
                      <a:pt x="152" y="89"/>
                    </a:cubicBezTo>
                    <a:cubicBezTo>
                      <a:pt x="154" y="85"/>
                      <a:pt x="158" y="80"/>
                      <a:pt x="160" y="79"/>
                    </a:cubicBezTo>
                    <a:cubicBezTo>
                      <a:pt x="163" y="78"/>
                      <a:pt x="165" y="75"/>
                      <a:pt x="167" y="73"/>
                    </a:cubicBezTo>
                    <a:cubicBezTo>
                      <a:pt x="168" y="70"/>
                      <a:pt x="170" y="67"/>
                      <a:pt x="172" y="65"/>
                    </a:cubicBezTo>
                    <a:cubicBezTo>
                      <a:pt x="173" y="63"/>
                      <a:pt x="175" y="59"/>
                      <a:pt x="175" y="57"/>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5" name="Freeform 46">
                <a:extLst>
                  <a:ext uri="{FF2B5EF4-FFF2-40B4-BE49-F238E27FC236}">
                    <a16:creationId xmlns:a16="http://schemas.microsoft.com/office/drawing/2014/main" id="{6FD372B9-05DE-0643-BA52-B23F2BAB7A82}"/>
                  </a:ext>
                </a:extLst>
              </p:cNvPr>
              <p:cNvSpPr>
                <a:spLocks/>
              </p:cNvSpPr>
              <p:nvPr/>
            </p:nvSpPr>
            <p:spPr bwMode="auto">
              <a:xfrm>
                <a:off x="8136011" y="3984632"/>
                <a:ext cx="519773" cy="395276"/>
              </a:xfrm>
              <a:custGeom>
                <a:avLst/>
                <a:gdLst/>
                <a:ahLst/>
                <a:cxnLst>
                  <a:cxn ang="0">
                    <a:pos x="13" y="96"/>
                  </a:cxn>
                  <a:cxn ang="0">
                    <a:pos x="18" y="100"/>
                  </a:cxn>
                  <a:cxn ang="0">
                    <a:pos x="26" y="101"/>
                  </a:cxn>
                  <a:cxn ang="0">
                    <a:pos x="34" y="100"/>
                  </a:cxn>
                  <a:cxn ang="0">
                    <a:pos x="84" y="161"/>
                  </a:cxn>
                  <a:cxn ang="0">
                    <a:pos x="198" y="74"/>
                  </a:cxn>
                  <a:cxn ang="0">
                    <a:pos x="212" y="43"/>
                  </a:cxn>
                  <a:cxn ang="0">
                    <a:pos x="208" y="4"/>
                  </a:cxn>
                  <a:cxn ang="0">
                    <a:pos x="204" y="4"/>
                  </a:cxn>
                  <a:cxn ang="0">
                    <a:pos x="195" y="3"/>
                  </a:cxn>
                  <a:cxn ang="0">
                    <a:pos x="188" y="3"/>
                  </a:cxn>
                  <a:cxn ang="0">
                    <a:pos x="182" y="2"/>
                  </a:cxn>
                  <a:cxn ang="0">
                    <a:pos x="176" y="1"/>
                  </a:cxn>
                  <a:cxn ang="0">
                    <a:pos x="168" y="1"/>
                  </a:cxn>
                  <a:cxn ang="0">
                    <a:pos x="157" y="2"/>
                  </a:cxn>
                  <a:cxn ang="0">
                    <a:pos x="148" y="4"/>
                  </a:cxn>
                  <a:cxn ang="0">
                    <a:pos x="137" y="5"/>
                  </a:cxn>
                  <a:cxn ang="0">
                    <a:pos x="127" y="10"/>
                  </a:cxn>
                  <a:cxn ang="0">
                    <a:pos x="120" y="16"/>
                  </a:cxn>
                  <a:cxn ang="0">
                    <a:pos x="108" y="20"/>
                  </a:cxn>
                  <a:cxn ang="0">
                    <a:pos x="95" y="23"/>
                  </a:cxn>
                  <a:cxn ang="0">
                    <a:pos x="86" y="26"/>
                  </a:cxn>
                  <a:cxn ang="0">
                    <a:pos x="76" y="27"/>
                  </a:cxn>
                  <a:cxn ang="0">
                    <a:pos x="65" y="30"/>
                  </a:cxn>
                  <a:cxn ang="0">
                    <a:pos x="54" y="33"/>
                  </a:cxn>
                  <a:cxn ang="0">
                    <a:pos x="43" y="35"/>
                  </a:cxn>
                  <a:cxn ang="0">
                    <a:pos x="34" y="40"/>
                  </a:cxn>
                  <a:cxn ang="0">
                    <a:pos x="25" y="44"/>
                  </a:cxn>
                  <a:cxn ang="0">
                    <a:pos x="18" y="49"/>
                  </a:cxn>
                  <a:cxn ang="0">
                    <a:pos x="9" y="55"/>
                  </a:cxn>
                  <a:cxn ang="0">
                    <a:pos x="3" y="62"/>
                  </a:cxn>
                  <a:cxn ang="0">
                    <a:pos x="1" y="71"/>
                  </a:cxn>
                  <a:cxn ang="0">
                    <a:pos x="3" y="70"/>
                  </a:cxn>
                  <a:cxn ang="0">
                    <a:pos x="5" y="69"/>
                  </a:cxn>
                  <a:cxn ang="0">
                    <a:pos x="4" y="73"/>
                  </a:cxn>
                  <a:cxn ang="0">
                    <a:pos x="7" y="96"/>
                  </a:cxn>
                  <a:cxn ang="0">
                    <a:pos x="13" y="96"/>
                  </a:cxn>
                </a:cxnLst>
                <a:rect l="0" t="0" r="r" b="b"/>
                <a:pathLst>
                  <a:path w="212" h="161">
                    <a:moveTo>
                      <a:pt x="13" y="96"/>
                    </a:moveTo>
                    <a:cubicBezTo>
                      <a:pt x="16" y="97"/>
                      <a:pt x="18" y="98"/>
                      <a:pt x="18" y="100"/>
                    </a:cubicBezTo>
                    <a:cubicBezTo>
                      <a:pt x="18" y="101"/>
                      <a:pt x="21" y="102"/>
                      <a:pt x="26" y="101"/>
                    </a:cubicBezTo>
                    <a:cubicBezTo>
                      <a:pt x="30" y="101"/>
                      <a:pt x="34" y="100"/>
                      <a:pt x="34" y="100"/>
                    </a:cubicBezTo>
                    <a:cubicBezTo>
                      <a:pt x="84" y="161"/>
                      <a:pt x="84" y="161"/>
                      <a:pt x="84" y="161"/>
                    </a:cubicBezTo>
                    <a:cubicBezTo>
                      <a:pt x="198" y="74"/>
                      <a:pt x="198" y="74"/>
                      <a:pt x="198" y="74"/>
                    </a:cubicBezTo>
                    <a:cubicBezTo>
                      <a:pt x="212" y="43"/>
                      <a:pt x="212" y="43"/>
                      <a:pt x="212" y="43"/>
                    </a:cubicBezTo>
                    <a:cubicBezTo>
                      <a:pt x="212" y="41"/>
                      <a:pt x="208" y="4"/>
                      <a:pt x="208" y="4"/>
                    </a:cubicBezTo>
                    <a:cubicBezTo>
                      <a:pt x="206" y="4"/>
                      <a:pt x="205" y="4"/>
                      <a:pt x="204" y="4"/>
                    </a:cubicBezTo>
                    <a:cubicBezTo>
                      <a:pt x="201" y="3"/>
                      <a:pt x="197" y="3"/>
                      <a:pt x="195" y="3"/>
                    </a:cubicBezTo>
                    <a:cubicBezTo>
                      <a:pt x="193" y="3"/>
                      <a:pt x="190" y="3"/>
                      <a:pt x="188" y="3"/>
                    </a:cubicBezTo>
                    <a:cubicBezTo>
                      <a:pt x="186" y="3"/>
                      <a:pt x="183" y="2"/>
                      <a:pt x="182" y="2"/>
                    </a:cubicBezTo>
                    <a:cubicBezTo>
                      <a:pt x="180" y="1"/>
                      <a:pt x="178" y="1"/>
                      <a:pt x="176" y="1"/>
                    </a:cubicBezTo>
                    <a:cubicBezTo>
                      <a:pt x="175" y="2"/>
                      <a:pt x="171" y="2"/>
                      <a:pt x="168" y="1"/>
                    </a:cubicBezTo>
                    <a:cubicBezTo>
                      <a:pt x="165" y="0"/>
                      <a:pt x="160" y="1"/>
                      <a:pt x="157" y="2"/>
                    </a:cubicBezTo>
                    <a:cubicBezTo>
                      <a:pt x="155" y="3"/>
                      <a:pt x="150" y="4"/>
                      <a:pt x="148" y="4"/>
                    </a:cubicBezTo>
                    <a:cubicBezTo>
                      <a:pt x="145" y="3"/>
                      <a:pt x="140" y="4"/>
                      <a:pt x="137" y="5"/>
                    </a:cubicBezTo>
                    <a:cubicBezTo>
                      <a:pt x="133" y="6"/>
                      <a:pt x="129" y="8"/>
                      <a:pt x="127" y="10"/>
                    </a:cubicBezTo>
                    <a:cubicBezTo>
                      <a:pt x="125" y="12"/>
                      <a:pt x="122" y="15"/>
                      <a:pt x="120" y="16"/>
                    </a:cubicBezTo>
                    <a:cubicBezTo>
                      <a:pt x="118" y="17"/>
                      <a:pt x="112" y="19"/>
                      <a:pt x="108" y="20"/>
                    </a:cubicBezTo>
                    <a:cubicBezTo>
                      <a:pt x="103" y="21"/>
                      <a:pt x="97" y="22"/>
                      <a:pt x="95" y="23"/>
                    </a:cubicBezTo>
                    <a:cubicBezTo>
                      <a:pt x="93" y="24"/>
                      <a:pt x="89" y="25"/>
                      <a:pt x="86" y="26"/>
                    </a:cubicBezTo>
                    <a:cubicBezTo>
                      <a:pt x="84" y="26"/>
                      <a:pt x="79" y="27"/>
                      <a:pt x="76" y="27"/>
                    </a:cubicBezTo>
                    <a:cubicBezTo>
                      <a:pt x="72" y="28"/>
                      <a:pt x="68" y="29"/>
                      <a:pt x="65" y="30"/>
                    </a:cubicBezTo>
                    <a:cubicBezTo>
                      <a:pt x="62" y="31"/>
                      <a:pt x="58" y="32"/>
                      <a:pt x="54" y="33"/>
                    </a:cubicBezTo>
                    <a:cubicBezTo>
                      <a:pt x="51" y="33"/>
                      <a:pt x="46" y="34"/>
                      <a:pt x="43" y="35"/>
                    </a:cubicBezTo>
                    <a:cubicBezTo>
                      <a:pt x="41" y="36"/>
                      <a:pt x="36" y="38"/>
                      <a:pt x="34" y="40"/>
                    </a:cubicBezTo>
                    <a:cubicBezTo>
                      <a:pt x="31" y="41"/>
                      <a:pt x="27" y="43"/>
                      <a:pt x="25" y="44"/>
                    </a:cubicBezTo>
                    <a:cubicBezTo>
                      <a:pt x="23" y="45"/>
                      <a:pt x="20" y="47"/>
                      <a:pt x="18" y="49"/>
                    </a:cubicBezTo>
                    <a:cubicBezTo>
                      <a:pt x="16" y="50"/>
                      <a:pt x="12" y="53"/>
                      <a:pt x="9" y="55"/>
                    </a:cubicBezTo>
                    <a:cubicBezTo>
                      <a:pt x="7" y="56"/>
                      <a:pt x="4" y="60"/>
                      <a:pt x="3" y="62"/>
                    </a:cubicBezTo>
                    <a:cubicBezTo>
                      <a:pt x="2" y="64"/>
                      <a:pt x="1" y="68"/>
                      <a:pt x="1" y="71"/>
                    </a:cubicBezTo>
                    <a:cubicBezTo>
                      <a:pt x="0" y="73"/>
                      <a:pt x="1" y="73"/>
                      <a:pt x="3" y="70"/>
                    </a:cubicBezTo>
                    <a:cubicBezTo>
                      <a:pt x="5" y="68"/>
                      <a:pt x="6" y="67"/>
                      <a:pt x="5" y="69"/>
                    </a:cubicBezTo>
                    <a:cubicBezTo>
                      <a:pt x="5" y="72"/>
                      <a:pt x="4" y="73"/>
                      <a:pt x="4" y="73"/>
                    </a:cubicBezTo>
                    <a:cubicBezTo>
                      <a:pt x="7" y="96"/>
                      <a:pt x="7" y="96"/>
                      <a:pt x="7" y="96"/>
                    </a:cubicBezTo>
                    <a:cubicBezTo>
                      <a:pt x="7" y="96"/>
                      <a:pt x="10" y="96"/>
                      <a:pt x="13" y="96"/>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6" name="Freeform 47">
                <a:extLst>
                  <a:ext uri="{FF2B5EF4-FFF2-40B4-BE49-F238E27FC236}">
                    <a16:creationId xmlns:a16="http://schemas.microsoft.com/office/drawing/2014/main" id="{621A385D-CE8D-0747-A231-755AE1B93F9E}"/>
                  </a:ext>
                </a:extLst>
              </p:cNvPr>
              <p:cNvSpPr>
                <a:spLocks/>
              </p:cNvSpPr>
              <p:nvPr/>
            </p:nvSpPr>
            <p:spPr bwMode="auto">
              <a:xfrm>
                <a:off x="5578647" y="4495067"/>
                <a:ext cx="201269" cy="159770"/>
              </a:xfrm>
              <a:custGeom>
                <a:avLst/>
                <a:gdLst/>
                <a:ahLst/>
                <a:cxnLst>
                  <a:cxn ang="0">
                    <a:pos x="70" y="57"/>
                  </a:cxn>
                  <a:cxn ang="0">
                    <a:pos x="73" y="53"/>
                  </a:cxn>
                  <a:cxn ang="0">
                    <a:pos x="79" y="48"/>
                  </a:cxn>
                  <a:cxn ang="0">
                    <a:pos x="82" y="46"/>
                  </a:cxn>
                  <a:cxn ang="0">
                    <a:pos x="82" y="39"/>
                  </a:cxn>
                  <a:cxn ang="0">
                    <a:pos x="82" y="26"/>
                  </a:cxn>
                  <a:cxn ang="0">
                    <a:pos x="80" y="16"/>
                  </a:cxn>
                  <a:cxn ang="0">
                    <a:pos x="74" y="8"/>
                  </a:cxn>
                  <a:cxn ang="0">
                    <a:pos x="64" y="8"/>
                  </a:cxn>
                  <a:cxn ang="0">
                    <a:pos x="55" y="10"/>
                  </a:cxn>
                  <a:cxn ang="0">
                    <a:pos x="46" y="4"/>
                  </a:cxn>
                  <a:cxn ang="0">
                    <a:pos x="39" y="3"/>
                  </a:cxn>
                  <a:cxn ang="0">
                    <a:pos x="33" y="10"/>
                  </a:cxn>
                  <a:cxn ang="0">
                    <a:pos x="25" y="16"/>
                  </a:cxn>
                  <a:cxn ang="0">
                    <a:pos x="13" y="19"/>
                  </a:cxn>
                  <a:cxn ang="0">
                    <a:pos x="3" y="23"/>
                  </a:cxn>
                  <a:cxn ang="0">
                    <a:pos x="0" y="27"/>
                  </a:cxn>
                  <a:cxn ang="0">
                    <a:pos x="5" y="28"/>
                  </a:cxn>
                  <a:cxn ang="0">
                    <a:pos x="15" y="31"/>
                  </a:cxn>
                  <a:cxn ang="0">
                    <a:pos x="19" y="34"/>
                  </a:cxn>
                  <a:cxn ang="0">
                    <a:pos x="20" y="38"/>
                  </a:cxn>
                  <a:cxn ang="0">
                    <a:pos x="25" y="41"/>
                  </a:cxn>
                  <a:cxn ang="0">
                    <a:pos x="32" y="44"/>
                  </a:cxn>
                  <a:cxn ang="0">
                    <a:pos x="42" y="48"/>
                  </a:cxn>
                  <a:cxn ang="0">
                    <a:pos x="53" y="56"/>
                  </a:cxn>
                  <a:cxn ang="0">
                    <a:pos x="61" y="63"/>
                  </a:cxn>
                  <a:cxn ang="0">
                    <a:pos x="64" y="65"/>
                  </a:cxn>
                  <a:cxn ang="0">
                    <a:pos x="66" y="62"/>
                  </a:cxn>
                  <a:cxn ang="0">
                    <a:pos x="70" y="57"/>
                  </a:cxn>
                </a:cxnLst>
                <a:rect l="0" t="0" r="r" b="b"/>
                <a:pathLst>
                  <a:path w="82" h="65">
                    <a:moveTo>
                      <a:pt x="70" y="57"/>
                    </a:moveTo>
                    <a:cubicBezTo>
                      <a:pt x="71" y="57"/>
                      <a:pt x="72" y="54"/>
                      <a:pt x="73" y="53"/>
                    </a:cubicBezTo>
                    <a:cubicBezTo>
                      <a:pt x="74" y="51"/>
                      <a:pt x="77" y="49"/>
                      <a:pt x="79" y="48"/>
                    </a:cubicBezTo>
                    <a:cubicBezTo>
                      <a:pt x="81" y="47"/>
                      <a:pt x="82" y="46"/>
                      <a:pt x="82" y="46"/>
                    </a:cubicBezTo>
                    <a:cubicBezTo>
                      <a:pt x="82" y="46"/>
                      <a:pt x="82" y="43"/>
                      <a:pt x="82" y="39"/>
                    </a:cubicBezTo>
                    <a:cubicBezTo>
                      <a:pt x="81" y="35"/>
                      <a:pt x="81" y="29"/>
                      <a:pt x="82" y="26"/>
                    </a:cubicBezTo>
                    <a:cubicBezTo>
                      <a:pt x="82" y="23"/>
                      <a:pt x="81" y="18"/>
                      <a:pt x="80" y="16"/>
                    </a:cubicBezTo>
                    <a:cubicBezTo>
                      <a:pt x="79" y="14"/>
                      <a:pt x="77" y="11"/>
                      <a:pt x="74" y="8"/>
                    </a:cubicBezTo>
                    <a:cubicBezTo>
                      <a:pt x="72" y="5"/>
                      <a:pt x="68" y="5"/>
                      <a:pt x="64" y="8"/>
                    </a:cubicBezTo>
                    <a:cubicBezTo>
                      <a:pt x="61" y="10"/>
                      <a:pt x="57" y="11"/>
                      <a:pt x="55" y="10"/>
                    </a:cubicBezTo>
                    <a:cubicBezTo>
                      <a:pt x="53" y="9"/>
                      <a:pt x="49" y="6"/>
                      <a:pt x="46" y="4"/>
                    </a:cubicBezTo>
                    <a:cubicBezTo>
                      <a:pt x="44" y="1"/>
                      <a:pt x="40" y="0"/>
                      <a:pt x="39" y="3"/>
                    </a:cubicBezTo>
                    <a:cubicBezTo>
                      <a:pt x="37" y="5"/>
                      <a:pt x="34" y="8"/>
                      <a:pt x="33" y="10"/>
                    </a:cubicBezTo>
                    <a:cubicBezTo>
                      <a:pt x="32" y="12"/>
                      <a:pt x="28" y="15"/>
                      <a:pt x="25" y="16"/>
                    </a:cubicBezTo>
                    <a:cubicBezTo>
                      <a:pt x="23" y="18"/>
                      <a:pt x="17" y="19"/>
                      <a:pt x="13" y="19"/>
                    </a:cubicBezTo>
                    <a:cubicBezTo>
                      <a:pt x="8" y="20"/>
                      <a:pt x="4" y="21"/>
                      <a:pt x="3" y="23"/>
                    </a:cubicBezTo>
                    <a:cubicBezTo>
                      <a:pt x="1" y="25"/>
                      <a:pt x="0" y="27"/>
                      <a:pt x="0" y="27"/>
                    </a:cubicBezTo>
                    <a:cubicBezTo>
                      <a:pt x="0" y="27"/>
                      <a:pt x="2" y="27"/>
                      <a:pt x="5" y="28"/>
                    </a:cubicBezTo>
                    <a:cubicBezTo>
                      <a:pt x="7" y="29"/>
                      <a:pt x="12" y="30"/>
                      <a:pt x="15" y="31"/>
                    </a:cubicBezTo>
                    <a:cubicBezTo>
                      <a:pt x="18" y="32"/>
                      <a:pt x="20" y="33"/>
                      <a:pt x="19" y="34"/>
                    </a:cubicBezTo>
                    <a:cubicBezTo>
                      <a:pt x="19" y="36"/>
                      <a:pt x="19" y="37"/>
                      <a:pt x="20" y="38"/>
                    </a:cubicBezTo>
                    <a:cubicBezTo>
                      <a:pt x="21" y="39"/>
                      <a:pt x="24" y="40"/>
                      <a:pt x="25" y="41"/>
                    </a:cubicBezTo>
                    <a:cubicBezTo>
                      <a:pt x="26" y="42"/>
                      <a:pt x="30" y="43"/>
                      <a:pt x="32" y="44"/>
                    </a:cubicBezTo>
                    <a:cubicBezTo>
                      <a:pt x="35" y="44"/>
                      <a:pt x="39" y="46"/>
                      <a:pt x="42" y="48"/>
                    </a:cubicBezTo>
                    <a:cubicBezTo>
                      <a:pt x="45" y="49"/>
                      <a:pt x="50" y="53"/>
                      <a:pt x="53" y="56"/>
                    </a:cubicBezTo>
                    <a:cubicBezTo>
                      <a:pt x="55" y="58"/>
                      <a:pt x="59" y="62"/>
                      <a:pt x="61" y="63"/>
                    </a:cubicBezTo>
                    <a:cubicBezTo>
                      <a:pt x="62" y="64"/>
                      <a:pt x="64" y="65"/>
                      <a:pt x="64" y="65"/>
                    </a:cubicBezTo>
                    <a:cubicBezTo>
                      <a:pt x="64" y="65"/>
                      <a:pt x="65" y="64"/>
                      <a:pt x="66" y="62"/>
                    </a:cubicBezTo>
                    <a:cubicBezTo>
                      <a:pt x="67" y="60"/>
                      <a:pt x="69" y="58"/>
                      <a:pt x="70" y="57"/>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7" name="Freeform 56">
                <a:extLst>
                  <a:ext uri="{FF2B5EF4-FFF2-40B4-BE49-F238E27FC236}">
                    <a16:creationId xmlns:a16="http://schemas.microsoft.com/office/drawing/2014/main" id="{1321867A-CBBC-534B-A88F-4CF632971297}"/>
                  </a:ext>
                </a:extLst>
              </p:cNvPr>
              <p:cNvSpPr>
                <a:spLocks/>
              </p:cNvSpPr>
              <p:nvPr/>
            </p:nvSpPr>
            <p:spPr bwMode="auto">
              <a:xfrm>
                <a:off x="5735305" y="4335297"/>
                <a:ext cx="657756" cy="461674"/>
              </a:xfrm>
              <a:custGeom>
                <a:avLst/>
                <a:gdLst/>
                <a:ahLst/>
                <a:cxnLst>
                  <a:cxn ang="0">
                    <a:pos x="121" y="172"/>
                  </a:cxn>
                  <a:cxn ang="0">
                    <a:pos x="137" y="165"/>
                  </a:cxn>
                  <a:cxn ang="0">
                    <a:pos x="136" y="147"/>
                  </a:cxn>
                  <a:cxn ang="0">
                    <a:pos x="148" y="137"/>
                  </a:cxn>
                  <a:cxn ang="0">
                    <a:pos x="162" y="147"/>
                  </a:cxn>
                  <a:cxn ang="0">
                    <a:pos x="178" y="147"/>
                  </a:cxn>
                  <a:cxn ang="0">
                    <a:pos x="194" y="144"/>
                  </a:cxn>
                  <a:cxn ang="0">
                    <a:pos x="209" y="149"/>
                  </a:cxn>
                  <a:cxn ang="0">
                    <a:pos x="227" y="154"/>
                  </a:cxn>
                  <a:cxn ang="0">
                    <a:pos x="228" y="150"/>
                  </a:cxn>
                  <a:cxn ang="0">
                    <a:pos x="222" y="131"/>
                  </a:cxn>
                  <a:cxn ang="0">
                    <a:pos x="222" y="121"/>
                  </a:cxn>
                  <a:cxn ang="0">
                    <a:pos x="230" y="120"/>
                  </a:cxn>
                  <a:cxn ang="0">
                    <a:pos x="238" y="111"/>
                  </a:cxn>
                  <a:cxn ang="0">
                    <a:pos x="252" y="92"/>
                  </a:cxn>
                  <a:cxn ang="0">
                    <a:pos x="260" y="77"/>
                  </a:cxn>
                  <a:cxn ang="0">
                    <a:pos x="264" y="55"/>
                  </a:cxn>
                  <a:cxn ang="0">
                    <a:pos x="268" y="36"/>
                  </a:cxn>
                  <a:cxn ang="0">
                    <a:pos x="263" y="24"/>
                  </a:cxn>
                  <a:cxn ang="0">
                    <a:pos x="256" y="12"/>
                  </a:cxn>
                  <a:cxn ang="0">
                    <a:pos x="253" y="16"/>
                  </a:cxn>
                  <a:cxn ang="0">
                    <a:pos x="247" y="32"/>
                  </a:cxn>
                  <a:cxn ang="0">
                    <a:pos x="231" y="36"/>
                  </a:cxn>
                  <a:cxn ang="0">
                    <a:pos x="218" y="36"/>
                  </a:cxn>
                  <a:cxn ang="0">
                    <a:pos x="202" y="33"/>
                  </a:cxn>
                  <a:cxn ang="0">
                    <a:pos x="203" y="25"/>
                  </a:cxn>
                  <a:cxn ang="0">
                    <a:pos x="191" y="24"/>
                  </a:cxn>
                  <a:cxn ang="0">
                    <a:pos x="177" y="25"/>
                  </a:cxn>
                  <a:cxn ang="0">
                    <a:pos x="174" y="10"/>
                  </a:cxn>
                  <a:cxn ang="0">
                    <a:pos x="168" y="4"/>
                  </a:cxn>
                  <a:cxn ang="0">
                    <a:pos x="157" y="9"/>
                  </a:cxn>
                  <a:cxn ang="0">
                    <a:pos x="140" y="14"/>
                  </a:cxn>
                  <a:cxn ang="0">
                    <a:pos x="132" y="5"/>
                  </a:cxn>
                  <a:cxn ang="0">
                    <a:pos x="126" y="0"/>
                  </a:cxn>
                  <a:cxn ang="0">
                    <a:pos x="118" y="0"/>
                  </a:cxn>
                  <a:cxn ang="0">
                    <a:pos x="102" y="2"/>
                  </a:cxn>
                  <a:cxn ang="0">
                    <a:pos x="87" y="9"/>
                  </a:cxn>
                  <a:cxn ang="0">
                    <a:pos x="76" y="14"/>
                  </a:cxn>
                  <a:cxn ang="0">
                    <a:pos x="56" y="19"/>
                  </a:cxn>
                  <a:cxn ang="0">
                    <a:pos x="57" y="31"/>
                  </a:cxn>
                  <a:cxn ang="0">
                    <a:pos x="69" y="33"/>
                  </a:cxn>
                  <a:cxn ang="0">
                    <a:pos x="74" y="43"/>
                  </a:cxn>
                  <a:cxn ang="0">
                    <a:pos x="73" y="56"/>
                  </a:cxn>
                  <a:cxn ang="0">
                    <a:pos x="81" y="70"/>
                  </a:cxn>
                  <a:cxn ang="0">
                    <a:pos x="88" y="77"/>
                  </a:cxn>
                  <a:cxn ang="0">
                    <a:pos x="76" y="89"/>
                  </a:cxn>
                  <a:cxn ang="0">
                    <a:pos x="59" y="98"/>
                  </a:cxn>
                  <a:cxn ang="0">
                    <a:pos x="39" y="106"/>
                  </a:cxn>
                  <a:cxn ang="0">
                    <a:pos x="24" y="110"/>
                  </a:cxn>
                  <a:cxn ang="0">
                    <a:pos x="15" y="113"/>
                  </a:cxn>
                  <a:cxn ang="0">
                    <a:pos x="6" y="122"/>
                  </a:cxn>
                  <a:cxn ang="0">
                    <a:pos x="0" y="130"/>
                  </a:cxn>
                  <a:cxn ang="0">
                    <a:pos x="2" y="136"/>
                  </a:cxn>
                  <a:cxn ang="0">
                    <a:pos x="9" y="143"/>
                  </a:cxn>
                  <a:cxn ang="0">
                    <a:pos x="14" y="152"/>
                  </a:cxn>
                  <a:cxn ang="0">
                    <a:pos x="27" y="162"/>
                  </a:cxn>
                  <a:cxn ang="0">
                    <a:pos x="46" y="167"/>
                  </a:cxn>
                  <a:cxn ang="0">
                    <a:pos x="66" y="175"/>
                  </a:cxn>
                  <a:cxn ang="0">
                    <a:pos x="93" y="183"/>
                  </a:cxn>
                  <a:cxn ang="0">
                    <a:pos x="111" y="188"/>
                  </a:cxn>
                  <a:cxn ang="0">
                    <a:pos x="115" y="175"/>
                  </a:cxn>
                </a:cxnLst>
                <a:rect l="0" t="0" r="r" b="b"/>
                <a:pathLst>
                  <a:path w="268" h="188">
                    <a:moveTo>
                      <a:pt x="115" y="175"/>
                    </a:moveTo>
                    <a:cubicBezTo>
                      <a:pt x="116" y="174"/>
                      <a:pt x="119" y="172"/>
                      <a:pt x="121" y="172"/>
                    </a:cubicBezTo>
                    <a:cubicBezTo>
                      <a:pt x="124" y="171"/>
                      <a:pt x="128" y="170"/>
                      <a:pt x="130" y="170"/>
                    </a:cubicBezTo>
                    <a:cubicBezTo>
                      <a:pt x="133" y="170"/>
                      <a:pt x="135" y="168"/>
                      <a:pt x="137" y="165"/>
                    </a:cubicBezTo>
                    <a:cubicBezTo>
                      <a:pt x="138" y="162"/>
                      <a:pt x="139" y="158"/>
                      <a:pt x="138" y="156"/>
                    </a:cubicBezTo>
                    <a:cubicBezTo>
                      <a:pt x="137" y="154"/>
                      <a:pt x="137" y="150"/>
                      <a:pt x="136" y="147"/>
                    </a:cubicBezTo>
                    <a:cubicBezTo>
                      <a:pt x="135" y="144"/>
                      <a:pt x="137" y="141"/>
                      <a:pt x="140" y="139"/>
                    </a:cubicBezTo>
                    <a:cubicBezTo>
                      <a:pt x="143" y="138"/>
                      <a:pt x="147" y="136"/>
                      <a:pt x="148" y="137"/>
                    </a:cubicBezTo>
                    <a:cubicBezTo>
                      <a:pt x="150" y="137"/>
                      <a:pt x="153" y="139"/>
                      <a:pt x="155" y="141"/>
                    </a:cubicBezTo>
                    <a:cubicBezTo>
                      <a:pt x="157" y="143"/>
                      <a:pt x="161" y="145"/>
                      <a:pt x="162" y="147"/>
                    </a:cubicBezTo>
                    <a:cubicBezTo>
                      <a:pt x="164" y="148"/>
                      <a:pt x="168" y="149"/>
                      <a:pt x="170" y="149"/>
                    </a:cubicBezTo>
                    <a:cubicBezTo>
                      <a:pt x="172" y="149"/>
                      <a:pt x="176" y="148"/>
                      <a:pt x="178" y="147"/>
                    </a:cubicBezTo>
                    <a:cubicBezTo>
                      <a:pt x="181" y="145"/>
                      <a:pt x="184" y="144"/>
                      <a:pt x="186" y="144"/>
                    </a:cubicBezTo>
                    <a:cubicBezTo>
                      <a:pt x="188" y="144"/>
                      <a:pt x="191" y="144"/>
                      <a:pt x="194" y="144"/>
                    </a:cubicBezTo>
                    <a:cubicBezTo>
                      <a:pt x="197" y="144"/>
                      <a:pt x="201" y="146"/>
                      <a:pt x="203" y="148"/>
                    </a:cubicBezTo>
                    <a:cubicBezTo>
                      <a:pt x="205" y="150"/>
                      <a:pt x="208" y="151"/>
                      <a:pt x="209" y="149"/>
                    </a:cubicBezTo>
                    <a:cubicBezTo>
                      <a:pt x="210" y="148"/>
                      <a:pt x="214" y="148"/>
                      <a:pt x="217" y="149"/>
                    </a:cubicBezTo>
                    <a:cubicBezTo>
                      <a:pt x="219" y="151"/>
                      <a:pt x="224" y="153"/>
                      <a:pt x="227" y="154"/>
                    </a:cubicBezTo>
                    <a:cubicBezTo>
                      <a:pt x="229" y="156"/>
                      <a:pt x="232" y="157"/>
                      <a:pt x="232" y="157"/>
                    </a:cubicBezTo>
                    <a:cubicBezTo>
                      <a:pt x="232" y="157"/>
                      <a:pt x="230" y="154"/>
                      <a:pt x="228" y="150"/>
                    </a:cubicBezTo>
                    <a:cubicBezTo>
                      <a:pt x="227" y="146"/>
                      <a:pt x="224" y="141"/>
                      <a:pt x="223" y="138"/>
                    </a:cubicBezTo>
                    <a:cubicBezTo>
                      <a:pt x="222" y="136"/>
                      <a:pt x="221" y="133"/>
                      <a:pt x="222" y="131"/>
                    </a:cubicBezTo>
                    <a:cubicBezTo>
                      <a:pt x="222" y="130"/>
                      <a:pt x="222" y="128"/>
                      <a:pt x="222" y="126"/>
                    </a:cubicBezTo>
                    <a:cubicBezTo>
                      <a:pt x="221" y="125"/>
                      <a:pt x="222" y="122"/>
                      <a:pt x="222" y="121"/>
                    </a:cubicBezTo>
                    <a:cubicBezTo>
                      <a:pt x="223" y="120"/>
                      <a:pt x="225" y="119"/>
                      <a:pt x="226" y="121"/>
                    </a:cubicBezTo>
                    <a:cubicBezTo>
                      <a:pt x="227" y="122"/>
                      <a:pt x="229" y="122"/>
                      <a:pt x="230" y="120"/>
                    </a:cubicBezTo>
                    <a:cubicBezTo>
                      <a:pt x="231" y="119"/>
                      <a:pt x="232" y="118"/>
                      <a:pt x="232" y="118"/>
                    </a:cubicBezTo>
                    <a:cubicBezTo>
                      <a:pt x="232" y="118"/>
                      <a:pt x="235" y="115"/>
                      <a:pt x="238" y="111"/>
                    </a:cubicBezTo>
                    <a:cubicBezTo>
                      <a:pt x="241" y="107"/>
                      <a:pt x="245" y="102"/>
                      <a:pt x="247" y="100"/>
                    </a:cubicBezTo>
                    <a:cubicBezTo>
                      <a:pt x="249" y="97"/>
                      <a:pt x="251" y="93"/>
                      <a:pt x="252" y="92"/>
                    </a:cubicBezTo>
                    <a:cubicBezTo>
                      <a:pt x="253" y="90"/>
                      <a:pt x="254" y="87"/>
                      <a:pt x="254" y="84"/>
                    </a:cubicBezTo>
                    <a:cubicBezTo>
                      <a:pt x="254" y="82"/>
                      <a:pt x="257" y="79"/>
                      <a:pt x="260" y="77"/>
                    </a:cubicBezTo>
                    <a:cubicBezTo>
                      <a:pt x="264" y="75"/>
                      <a:pt x="266" y="71"/>
                      <a:pt x="265" y="68"/>
                    </a:cubicBezTo>
                    <a:cubicBezTo>
                      <a:pt x="263" y="65"/>
                      <a:pt x="263" y="59"/>
                      <a:pt x="264" y="55"/>
                    </a:cubicBezTo>
                    <a:cubicBezTo>
                      <a:pt x="265" y="50"/>
                      <a:pt x="266" y="44"/>
                      <a:pt x="267" y="41"/>
                    </a:cubicBezTo>
                    <a:cubicBezTo>
                      <a:pt x="268" y="38"/>
                      <a:pt x="268" y="36"/>
                      <a:pt x="268" y="36"/>
                    </a:cubicBezTo>
                    <a:cubicBezTo>
                      <a:pt x="268" y="36"/>
                      <a:pt x="267" y="34"/>
                      <a:pt x="266" y="32"/>
                    </a:cubicBezTo>
                    <a:cubicBezTo>
                      <a:pt x="264" y="30"/>
                      <a:pt x="263" y="27"/>
                      <a:pt x="263" y="24"/>
                    </a:cubicBezTo>
                    <a:cubicBezTo>
                      <a:pt x="262" y="22"/>
                      <a:pt x="261" y="18"/>
                      <a:pt x="260" y="16"/>
                    </a:cubicBezTo>
                    <a:cubicBezTo>
                      <a:pt x="259" y="14"/>
                      <a:pt x="257" y="12"/>
                      <a:pt x="256" y="12"/>
                    </a:cubicBezTo>
                    <a:cubicBezTo>
                      <a:pt x="255" y="12"/>
                      <a:pt x="254" y="12"/>
                      <a:pt x="254" y="12"/>
                    </a:cubicBezTo>
                    <a:cubicBezTo>
                      <a:pt x="254" y="12"/>
                      <a:pt x="253" y="14"/>
                      <a:pt x="253" y="16"/>
                    </a:cubicBezTo>
                    <a:cubicBezTo>
                      <a:pt x="252" y="18"/>
                      <a:pt x="251" y="23"/>
                      <a:pt x="250" y="25"/>
                    </a:cubicBezTo>
                    <a:cubicBezTo>
                      <a:pt x="250" y="28"/>
                      <a:pt x="248" y="31"/>
                      <a:pt x="247" y="32"/>
                    </a:cubicBezTo>
                    <a:cubicBezTo>
                      <a:pt x="245" y="33"/>
                      <a:pt x="243" y="34"/>
                      <a:pt x="241" y="35"/>
                    </a:cubicBezTo>
                    <a:cubicBezTo>
                      <a:pt x="239" y="35"/>
                      <a:pt x="234" y="36"/>
                      <a:pt x="231" y="36"/>
                    </a:cubicBezTo>
                    <a:cubicBezTo>
                      <a:pt x="228" y="36"/>
                      <a:pt x="224" y="36"/>
                      <a:pt x="223" y="37"/>
                    </a:cubicBezTo>
                    <a:cubicBezTo>
                      <a:pt x="222" y="37"/>
                      <a:pt x="219" y="37"/>
                      <a:pt x="218" y="36"/>
                    </a:cubicBezTo>
                    <a:cubicBezTo>
                      <a:pt x="217" y="35"/>
                      <a:pt x="214" y="34"/>
                      <a:pt x="210" y="34"/>
                    </a:cubicBezTo>
                    <a:cubicBezTo>
                      <a:pt x="207" y="35"/>
                      <a:pt x="203" y="34"/>
                      <a:pt x="202" y="33"/>
                    </a:cubicBezTo>
                    <a:cubicBezTo>
                      <a:pt x="201" y="32"/>
                      <a:pt x="201" y="30"/>
                      <a:pt x="202" y="29"/>
                    </a:cubicBezTo>
                    <a:cubicBezTo>
                      <a:pt x="203" y="28"/>
                      <a:pt x="204" y="26"/>
                      <a:pt x="203" y="25"/>
                    </a:cubicBezTo>
                    <a:cubicBezTo>
                      <a:pt x="203" y="24"/>
                      <a:pt x="201" y="22"/>
                      <a:pt x="198" y="22"/>
                    </a:cubicBezTo>
                    <a:cubicBezTo>
                      <a:pt x="195" y="22"/>
                      <a:pt x="192" y="23"/>
                      <a:pt x="191" y="24"/>
                    </a:cubicBezTo>
                    <a:cubicBezTo>
                      <a:pt x="190" y="25"/>
                      <a:pt x="187" y="27"/>
                      <a:pt x="185" y="27"/>
                    </a:cubicBezTo>
                    <a:cubicBezTo>
                      <a:pt x="183" y="27"/>
                      <a:pt x="179" y="26"/>
                      <a:pt x="177" y="25"/>
                    </a:cubicBezTo>
                    <a:cubicBezTo>
                      <a:pt x="175" y="23"/>
                      <a:pt x="173" y="20"/>
                      <a:pt x="173" y="17"/>
                    </a:cubicBezTo>
                    <a:cubicBezTo>
                      <a:pt x="173" y="14"/>
                      <a:pt x="173" y="11"/>
                      <a:pt x="174" y="10"/>
                    </a:cubicBezTo>
                    <a:cubicBezTo>
                      <a:pt x="174" y="9"/>
                      <a:pt x="173" y="7"/>
                      <a:pt x="171" y="6"/>
                    </a:cubicBezTo>
                    <a:cubicBezTo>
                      <a:pt x="169" y="5"/>
                      <a:pt x="168" y="4"/>
                      <a:pt x="168" y="4"/>
                    </a:cubicBezTo>
                    <a:cubicBezTo>
                      <a:pt x="168" y="4"/>
                      <a:pt x="166" y="5"/>
                      <a:pt x="163" y="5"/>
                    </a:cubicBezTo>
                    <a:cubicBezTo>
                      <a:pt x="160" y="5"/>
                      <a:pt x="158" y="7"/>
                      <a:pt x="157" y="9"/>
                    </a:cubicBezTo>
                    <a:cubicBezTo>
                      <a:pt x="156" y="11"/>
                      <a:pt x="153" y="13"/>
                      <a:pt x="150" y="13"/>
                    </a:cubicBezTo>
                    <a:cubicBezTo>
                      <a:pt x="147" y="13"/>
                      <a:pt x="143" y="13"/>
                      <a:pt x="140" y="14"/>
                    </a:cubicBezTo>
                    <a:cubicBezTo>
                      <a:pt x="137" y="14"/>
                      <a:pt x="135" y="13"/>
                      <a:pt x="135" y="10"/>
                    </a:cubicBezTo>
                    <a:cubicBezTo>
                      <a:pt x="135" y="8"/>
                      <a:pt x="134" y="6"/>
                      <a:pt x="132" y="5"/>
                    </a:cubicBezTo>
                    <a:cubicBezTo>
                      <a:pt x="131" y="4"/>
                      <a:pt x="129" y="2"/>
                      <a:pt x="128" y="2"/>
                    </a:cubicBezTo>
                    <a:cubicBezTo>
                      <a:pt x="127" y="1"/>
                      <a:pt x="126" y="0"/>
                      <a:pt x="126" y="0"/>
                    </a:cubicBezTo>
                    <a:cubicBezTo>
                      <a:pt x="126" y="0"/>
                      <a:pt x="125" y="0"/>
                      <a:pt x="124" y="0"/>
                    </a:cubicBezTo>
                    <a:cubicBezTo>
                      <a:pt x="123" y="0"/>
                      <a:pt x="120" y="0"/>
                      <a:pt x="118" y="0"/>
                    </a:cubicBezTo>
                    <a:cubicBezTo>
                      <a:pt x="117" y="1"/>
                      <a:pt x="113" y="1"/>
                      <a:pt x="111" y="1"/>
                    </a:cubicBezTo>
                    <a:cubicBezTo>
                      <a:pt x="108" y="2"/>
                      <a:pt x="104" y="2"/>
                      <a:pt x="102" y="2"/>
                    </a:cubicBezTo>
                    <a:cubicBezTo>
                      <a:pt x="100" y="2"/>
                      <a:pt x="96" y="3"/>
                      <a:pt x="94" y="4"/>
                    </a:cubicBezTo>
                    <a:cubicBezTo>
                      <a:pt x="91" y="5"/>
                      <a:pt x="88" y="8"/>
                      <a:pt x="87" y="9"/>
                    </a:cubicBezTo>
                    <a:cubicBezTo>
                      <a:pt x="85" y="10"/>
                      <a:pt x="82" y="12"/>
                      <a:pt x="80" y="13"/>
                    </a:cubicBezTo>
                    <a:cubicBezTo>
                      <a:pt x="77" y="13"/>
                      <a:pt x="76" y="14"/>
                      <a:pt x="76" y="14"/>
                    </a:cubicBezTo>
                    <a:cubicBezTo>
                      <a:pt x="76" y="14"/>
                      <a:pt x="73" y="14"/>
                      <a:pt x="69" y="15"/>
                    </a:cubicBezTo>
                    <a:cubicBezTo>
                      <a:pt x="66" y="16"/>
                      <a:pt x="60" y="17"/>
                      <a:pt x="56" y="19"/>
                    </a:cubicBezTo>
                    <a:cubicBezTo>
                      <a:pt x="53" y="20"/>
                      <a:pt x="51" y="23"/>
                      <a:pt x="52" y="26"/>
                    </a:cubicBezTo>
                    <a:cubicBezTo>
                      <a:pt x="53" y="29"/>
                      <a:pt x="55" y="31"/>
                      <a:pt x="57" y="31"/>
                    </a:cubicBezTo>
                    <a:cubicBezTo>
                      <a:pt x="59" y="30"/>
                      <a:pt x="62" y="31"/>
                      <a:pt x="64" y="31"/>
                    </a:cubicBezTo>
                    <a:cubicBezTo>
                      <a:pt x="65" y="31"/>
                      <a:pt x="68" y="32"/>
                      <a:pt x="69" y="33"/>
                    </a:cubicBezTo>
                    <a:cubicBezTo>
                      <a:pt x="71" y="34"/>
                      <a:pt x="74" y="36"/>
                      <a:pt x="75" y="38"/>
                    </a:cubicBezTo>
                    <a:cubicBezTo>
                      <a:pt x="76" y="41"/>
                      <a:pt x="76" y="43"/>
                      <a:pt x="74" y="43"/>
                    </a:cubicBezTo>
                    <a:cubicBezTo>
                      <a:pt x="71" y="44"/>
                      <a:pt x="70" y="46"/>
                      <a:pt x="70" y="48"/>
                    </a:cubicBezTo>
                    <a:cubicBezTo>
                      <a:pt x="70" y="51"/>
                      <a:pt x="71" y="54"/>
                      <a:pt x="73" y="56"/>
                    </a:cubicBezTo>
                    <a:cubicBezTo>
                      <a:pt x="74" y="58"/>
                      <a:pt x="76" y="62"/>
                      <a:pt x="76" y="65"/>
                    </a:cubicBezTo>
                    <a:cubicBezTo>
                      <a:pt x="77" y="67"/>
                      <a:pt x="79" y="70"/>
                      <a:pt x="81" y="70"/>
                    </a:cubicBezTo>
                    <a:cubicBezTo>
                      <a:pt x="83" y="70"/>
                      <a:pt x="86" y="71"/>
                      <a:pt x="87" y="73"/>
                    </a:cubicBezTo>
                    <a:cubicBezTo>
                      <a:pt x="88" y="74"/>
                      <a:pt x="89" y="76"/>
                      <a:pt x="88" y="77"/>
                    </a:cubicBezTo>
                    <a:cubicBezTo>
                      <a:pt x="87" y="78"/>
                      <a:pt x="86" y="82"/>
                      <a:pt x="84" y="85"/>
                    </a:cubicBezTo>
                    <a:cubicBezTo>
                      <a:pt x="82" y="88"/>
                      <a:pt x="78" y="90"/>
                      <a:pt x="76" y="89"/>
                    </a:cubicBezTo>
                    <a:cubicBezTo>
                      <a:pt x="74" y="88"/>
                      <a:pt x="70" y="89"/>
                      <a:pt x="67" y="91"/>
                    </a:cubicBezTo>
                    <a:cubicBezTo>
                      <a:pt x="64" y="92"/>
                      <a:pt x="61" y="95"/>
                      <a:pt x="59" y="98"/>
                    </a:cubicBezTo>
                    <a:cubicBezTo>
                      <a:pt x="57" y="100"/>
                      <a:pt x="53" y="103"/>
                      <a:pt x="50" y="106"/>
                    </a:cubicBezTo>
                    <a:cubicBezTo>
                      <a:pt x="47" y="108"/>
                      <a:pt x="42" y="108"/>
                      <a:pt x="39" y="106"/>
                    </a:cubicBezTo>
                    <a:cubicBezTo>
                      <a:pt x="37" y="103"/>
                      <a:pt x="33" y="103"/>
                      <a:pt x="32" y="106"/>
                    </a:cubicBezTo>
                    <a:cubicBezTo>
                      <a:pt x="31" y="108"/>
                      <a:pt x="27" y="110"/>
                      <a:pt x="24" y="110"/>
                    </a:cubicBezTo>
                    <a:cubicBezTo>
                      <a:pt x="21" y="111"/>
                      <a:pt x="18" y="111"/>
                      <a:pt x="18" y="111"/>
                    </a:cubicBezTo>
                    <a:cubicBezTo>
                      <a:pt x="18" y="111"/>
                      <a:pt x="17" y="112"/>
                      <a:pt x="15" y="113"/>
                    </a:cubicBezTo>
                    <a:cubicBezTo>
                      <a:pt x="13" y="114"/>
                      <a:pt x="10" y="116"/>
                      <a:pt x="9" y="118"/>
                    </a:cubicBezTo>
                    <a:cubicBezTo>
                      <a:pt x="8" y="119"/>
                      <a:pt x="7" y="122"/>
                      <a:pt x="6" y="122"/>
                    </a:cubicBezTo>
                    <a:cubicBezTo>
                      <a:pt x="5" y="123"/>
                      <a:pt x="3" y="125"/>
                      <a:pt x="2" y="127"/>
                    </a:cubicBezTo>
                    <a:cubicBezTo>
                      <a:pt x="1" y="129"/>
                      <a:pt x="0" y="130"/>
                      <a:pt x="0" y="130"/>
                    </a:cubicBezTo>
                    <a:cubicBezTo>
                      <a:pt x="0" y="130"/>
                      <a:pt x="0" y="131"/>
                      <a:pt x="1" y="132"/>
                    </a:cubicBezTo>
                    <a:cubicBezTo>
                      <a:pt x="1" y="133"/>
                      <a:pt x="2" y="135"/>
                      <a:pt x="2" y="136"/>
                    </a:cubicBezTo>
                    <a:cubicBezTo>
                      <a:pt x="2" y="137"/>
                      <a:pt x="3" y="139"/>
                      <a:pt x="5" y="140"/>
                    </a:cubicBezTo>
                    <a:cubicBezTo>
                      <a:pt x="6" y="140"/>
                      <a:pt x="8" y="142"/>
                      <a:pt x="9" y="143"/>
                    </a:cubicBezTo>
                    <a:cubicBezTo>
                      <a:pt x="10" y="144"/>
                      <a:pt x="11" y="146"/>
                      <a:pt x="11" y="147"/>
                    </a:cubicBezTo>
                    <a:cubicBezTo>
                      <a:pt x="12" y="148"/>
                      <a:pt x="13" y="150"/>
                      <a:pt x="14" y="152"/>
                    </a:cubicBezTo>
                    <a:cubicBezTo>
                      <a:pt x="15" y="154"/>
                      <a:pt x="18" y="156"/>
                      <a:pt x="20" y="158"/>
                    </a:cubicBezTo>
                    <a:cubicBezTo>
                      <a:pt x="22" y="160"/>
                      <a:pt x="26" y="161"/>
                      <a:pt x="27" y="162"/>
                    </a:cubicBezTo>
                    <a:cubicBezTo>
                      <a:pt x="29" y="162"/>
                      <a:pt x="33" y="163"/>
                      <a:pt x="37" y="164"/>
                    </a:cubicBezTo>
                    <a:cubicBezTo>
                      <a:pt x="40" y="165"/>
                      <a:pt x="45" y="167"/>
                      <a:pt x="46" y="167"/>
                    </a:cubicBezTo>
                    <a:cubicBezTo>
                      <a:pt x="48" y="167"/>
                      <a:pt x="52" y="169"/>
                      <a:pt x="54" y="170"/>
                    </a:cubicBezTo>
                    <a:cubicBezTo>
                      <a:pt x="56" y="171"/>
                      <a:pt x="62" y="173"/>
                      <a:pt x="66" y="175"/>
                    </a:cubicBezTo>
                    <a:cubicBezTo>
                      <a:pt x="71" y="177"/>
                      <a:pt x="77" y="179"/>
                      <a:pt x="81" y="180"/>
                    </a:cubicBezTo>
                    <a:cubicBezTo>
                      <a:pt x="84" y="180"/>
                      <a:pt x="90" y="182"/>
                      <a:pt x="93" y="183"/>
                    </a:cubicBezTo>
                    <a:cubicBezTo>
                      <a:pt x="96" y="184"/>
                      <a:pt x="102" y="185"/>
                      <a:pt x="105" y="186"/>
                    </a:cubicBezTo>
                    <a:cubicBezTo>
                      <a:pt x="108" y="187"/>
                      <a:pt x="111" y="188"/>
                      <a:pt x="111" y="188"/>
                    </a:cubicBezTo>
                    <a:cubicBezTo>
                      <a:pt x="111" y="188"/>
                      <a:pt x="112" y="186"/>
                      <a:pt x="113" y="183"/>
                    </a:cubicBezTo>
                    <a:cubicBezTo>
                      <a:pt x="114" y="180"/>
                      <a:pt x="115" y="176"/>
                      <a:pt x="115" y="175"/>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8" name="Freeform 57">
                <a:extLst>
                  <a:ext uri="{FF2B5EF4-FFF2-40B4-BE49-F238E27FC236}">
                    <a16:creationId xmlns:a16="http://schemas.microsoft.com/office/drawing/2014/main" id="{6008D442-E79F-A446-B625-5D624A46E809}"/>
                  </a:ext>
                </a:extLst>
              </p:cNvPr>
              <p:cNvSpPr>
                <a:spLocks/>
              </p:cNvSpPr>
              <p:nvPr/>
            </p:nvSpPr>
            <p:spPr bwMode="auto">
              <a:xfrm>
                <a:off x="7485517" y="4606076"/>
                <a:ext cx="598621" cy="259367"/>
              </a:xfrm>
              <a:custGeom>
                <a:avLst/>
                <a:gdLst/>
                <a:ahLst/>
                <a:cxnLst>
                  <a:cxn ang="0">
                    <a:pos x="224" y="48"/>
                  </a:cxn>
                  <a:cxn ang="0">
                    <a:pos x="213" y="44"/>
                  </a:cxn>
                  <a:cxn ang="0">
                    <a:pos x="199" y="42"/>
                  </a:cxn>
                  <a:cxn ang="0">
                    <a:pos x="193" y="52"/>
                  </a:cxn>
                  <a:cxn ang="0">
                    <a:pos x="176" y="53"/>
                  </a:cxn>
                  <a:cxn ang="0">
                    <a:pos x="161" y="44"/>
                  </a:cxn>
                  <a:cxn ang="0">
                    <a:pos x="152" y="23"/>
                  </a:cxn>
                  <a:cxn ang="0">
                    <a:pos x="142" y="17"/>
                  </a:cxn>
                  <a:cxn ang="0">
                    <a:pos x="134" y="15"/>
                  </a:cxn>
                  <a:cxn ang="0">
                    <a:pos x="126" y="3"/>
                  </a:cxn>
                  <a:cxn ang="0">
                    <a:pos x="121" y="2"/>
                  </a:cxn>
                  <a:cxn ang="0">
                    <a:pos x="110" y="7"/>
                  </a:cxn>
                  <a:cxn ang="0">
                    <a:pos x="101" y="16"/>
                  </a:cxn>
                  <a:cxn ang="0">
                    <a:pos x="84" y="20"/>
                  </a:cxn>
                  <a:cxn ang="0">
                    <a:pos x="78" y="25"/>
                  </a:cxn>
                  <a:cxn ang="0">
                    <a:pos x="71" y="21"/>
                  </a:cxn>
                  <a:cxn ang="0">
                    <a:pos x="51" y="23"/>
                  </a:cxn>
                  <a:cxn ang="0">
                    <a:pos x="31" y="33"/>
                  </a:cxn>
                  <a:cxn ang="0">
                    <a:pos x="42" y="32"/>
                  </a:cxn>
                  <a:cxn ang="0">
                    <a:pos x="25" y="39"/>
                  </a:cxn>
                  <a:cxn ang="0">
                    <a:pos x="21" y="36"/>
                  </a:cxn>
                  <a:cxn ang="0">
                    <a:pos x="0" y="44"/>
                  </a:cxn>
                  <a:cxn ang="0">
                    <a:pos x="11" y="55"/>
                  </a:cxn>
                  <a:cxn ang="0">
                    <a:pos x="13" y="67"/>
                  </a:cxn>
                  <a:cxn ang="0">
                    <a:pos x="23" y="78"/>
                  </a:cxn>
                  <a:cxn ang="0">
                    <a:pos x="41" y="87"/>
                  </a:cxn>
                  <a:cxn ang="0">
                    <a:pos x="51" y="98"/>
                  </a:cxn>
                  <a:cxn ang="0">
                    <a:pos x="54" y="95"/>
                  </a:cxn>
                  <a:cxn ang="0">
                    <a:pos x="60" y="85"/>
                  </a:cxn>
                  <a:cxn ang="0">
                    <a:pos x="61" y="79"/>
                  </a:cxn>
                  <a:cxn ang="0">
                    <a:pos x="62" y="71"/>
                  </a:cxn>
                  <a:cxn ang="0">
                    <a:pos x="68" y="60"/>
                  </a:cxn>
                  <a:cxn ang="0">
                    <a:pos x="82" y="60"/>
                  </a:cxn>
                  <a:cxn ang="0">
                    <a:pos x="91" y="61"/>
                  </a:cxn>
                  <a:cxn ang="0">
                    <a:pos x="92" y="72"/>
                  </a:cxn>
                  <a:cxn ang="0">
                    <a:pos x="98" y="93"/>
                  </a:cxn>
                  <a:cxn ang="0">
                    <a:pos x="123" y="97"/>
                  </a:cxn>
                  <a:cxn ang="0">
                    <a:pos x="136" y="87"/>
                  </a:cxn>
                  <a:cxn ang="0">
                    <a:pos x="146" y="75"/>
                  </a:cxn>
                  <a:cxn ang="0">
                    <a:pos x="163" y="68"/>
                  </a:cxn>
                  <a:cxn ang="0">
                    <a:pos x="167" y="60"/>
                  </a:cxn>
                  <a:cxn ang="0">
                    <a:pos x="170" y="61"/>
                  </a:cxn>
                  <a:cxn ang="0">
                    <a:pos x="179" y="61"/>
                  </a:cxn>
                  <a:cxn ang="0">
                    <a:pos x="185" y="69"/>
                  </a:cxn>
                  <a:cxn ang="0">
                    <a:pos x="194" y="76"/>
                  </a:cxn>
                  <a:cxn ang="0">
                    <a:pos x="201" y="89"/>
                  </a:cxn>
                  <a:cxn ang="0">
                    <a:pos x="207" y="91"/>
                  </a:cxn>
                  <a:cxn ang="0">
                    <a:pos x="211" y="97"/>
                  </a:cxn>
                  <a:cxn ang="0">
                    <a:pos x="215" y="106"/>
                  </a:cxn>
                  <a:cxn ang="0">
                    <a:pos x="244" y="60"/>
                  </a:cxn>
                  <a:cxn ang="0">
                    <a:pos x="235" y="49"/>
                  </a:cxn>
                </a:cxnLst>
                <a:rect l="0" t="0" r="r" b="b"/>
                <a:pathLst>
                  <a:path w="244" h="106">
                    <a:moveTo>
                      <a:pt x="235" y="49"/>
                    </a:moveTo>
                    <a:cubicBezTo>
                      <a:pt x="231" y="49"/>
                      <a:pt x="226" y="49"/>
                      <a:pt x="224" y="48"/>
                    </a:cubicBezTo>
                    <a:cubicBezTo>
                      <a:pt x="221" y="48"/>
                      <a:pt x="219" y="47"/>
                      <a:pt x="218" y="46"/>
                    </a:cubicBezTo>
                    <a:cubicBezTo>
                      <a:pt x="217" y="45"/>
                      <a:pt x="215" y="44"/>
                      <a:pt x="213" y="44"/>
                    </a:cubicBezTo>
                    <a:cubicBezTo>
                      <a:pt x="211" y="44"/>
                      <a:pt x="208" y="43"/>
                      <a:pt x="206" y="42"/>
                    </a:cubicBezTo>
                    <a:cubicBezTo>
                      <a:pt x="204" y="41"/>
                      <a:pt x="201" y="41"/>
                      <a:pt x="199" y="42"/>
                    </a:cubicBezTo>
                    <a:cubicBezTo>
                      <a:pt x="198" y="43"/>
                      <a:pt x="197" y="48"/>
                      <a:pt x="197" y="52"/>
                    </a:cubicBezTo>
                    <a:cubicBezTo>
                      <a:pt x="197" y="52"/>
                      <a:pt x="197" y="52"/>
                      <a:pt x="193" y="52"/>
                    </a:cubicBezTo>
                    <a:cubicBezTo>
                      <a:pt x="189" y="52"/>
                      <a:pt x="189" y="52"/>
                      <a:pt x="189" y="52"/>
                    </a:cubicBezTo>
                    <a:cubicBezTo>
                      <a:pt x="185" y="54"/>
                      <a:pt x="179" y="54"/>
                      <a:pt x="176" y="53"/>
                    </a:cubicBezTo>
                    <a:cubicBezTo>
                      <a:pt x="173" y="52"/>
                      <a:pt x="170" y="50"/>
                      <a:pt x="168" y="50"/>
                    </a:cubicBezTo>
                    <a:cubicBezTo>
                      <a:pt x="167" y="49"/>
                      <a:pt x="164" y="47"/>
                      <a:pt x="161" y="44"/>
                    </a:cubicBezTo>
                    <a:cubicBezTo>
                      <a:pt x="158" y="42"/>
                      <a:pt x="155" y="38"/>
                      <a:pt x="154" y="34"/>
                    </a:cubicBezTo>
                    <a:cubicBezTo>
                      <a:pt x="153" y="31"/>
                      <a:pt x="152" y="26"/>
                      <a:pt x="152" y="23"/>
                    </a:cubicBezTo>
                    <a:cubicBezTo>
                      <a:pt x="152" y="20"/>
                      <a:pt x="150" y="17"/>
                      <a:pt x="147" y="17"/>
                    </a:cubicBezTo>
                    <a:cubicBezTo>
                      <a:pt x="144" y="17"/>
                      <a:pt x="142" y="17"/>
                      <a:pt x="142" y="17"/>
                    </a:cubicBezTo>
                    <a:cubicBezTo>
                      <a:pt x="142" y="17"/>
                      <a:pt x="141" y="17"/>
                      <a:pt x="139" y="17"/>
                    </a:cubicBezTo>
                    <a:cubicBezTo>
                      <a:pt x="137" y="17"/>
                      <a:pt x="135" y="16"/>
                      <a:pt x="134" y="15"/>
                    </a:cubicBezTo>
                    <a:cubicBezTo>
                      <a:pt x="133" y="13"/>
                      <a:pt x="132" y="11"/>
                      <a:pt x="130" y="9"/>
                    </a:cubicBezTo>
                    <a:cubicBezTo>
                      <a:pt x="129" y="7"/>
                      <a:pt x="127" y="4"/>
                      <a:pt x="126" y="3"/>
                    </a:cubicBezTo>
                    <a:cubicBezTo>
                      <a:pt x="125" y="2"/>
                      <a:pt x="124" y="0"/>
                      <a:pt x="124" y="0"/>
                    </a:cubicBezTo>
                    <a:cubicBezTo>
                      <a:pt x="124" y="0"/>
                      <a:pt x="123" y="1"/>
                      <a:pt x="121" y="2"/>
                    </a:cubicBezTo>
                    <a:cubicBezTo>
                      <a:pt x="120" y="3"/>
                      <a:pt x="117" y="4"/>
                      <a:pt x="114" y="5"/>
                    </a:cubicBezTo>
                    <a:cubicBezTo>
                      <a:pt x="112" y="6"/>
                      <a:pt x="110" y="7"/>
                      <a:pt x="110" y="7"/>
                    </a:cubicBezTo>
                    <a:cubicBezTo>
                      <a:pt x="110" y="7"/>
                      <a:pt x="109" y="9"/>
                      <a:pt x="107" y="11"/>
                    </a:cubicBezTo>
                    <a:cubicBezTo>
                      <a:pt x="105" y="13"/>
                      <a:pt x="103" y="15"/>
                      <a:pt x="101" y="16"/>
                    </a:cubicBezTo>
                    <a:cubicBezTo>
                      <a:pt x="99" y="16"/>
                      <a:pt x="96" y="18"/>
                      <a:pt x="93" y="18"/>
                    </a:cubicBezTo>
                    <a:cubicBezTo>
                      <a:pt x="91" y="19"/>
                      <a:pt x="87" y="20"/>
                      <a:pt x="84" y="20"/>
                    </a:cubicBezTo>
                    <a:cubicBezTo>
                      <a:pt x="82" y="20"/>
                      <a:pt x="80" y="21"/>
                      <a:pt x="80" y="23"/>
                    </a:cubicBezTo>
                    <a:cubicBezTo>
                      <a:pt x="80" y="24"/>
                      <a:pt x="79" y="25"/>
                      <a:pt x="78" y="25"/>
                    </a:cubicBezTo>
                    <a:cubicBezTo>
                      <a:pt x="76" y="25"/>
                      <a:pt x="75" y="24"/>
                      <a:pt x="75" y="23"/>
                    </a:cubicBezTo>
                    <a:cubicBezTo>
                      <a:pt x="75" y="22"/>
                      <a:pt x="73" y="21"/>
                      <a:pt x="71" y="21"/>
                    </a:cubicBezTo>
                    <a:cubicBezTo>
                      <a:pt x="70" y="21"/>
                      <a:pt x="65" y="21"/>
                      <a:pt x="62" y="21"/>
                    </a:cubicBezTo>
                    <a:cubicBezTo>
                      <a:pt x="58" y="22"/>
                      <a:pt x="54" y="22"/>
                      <a:pt x="51" y="23"/>
                    </a:cubicBezTo>
                    <a:cubicBezTo>
                      <a:pt x="49" y="24"/>
                      <a:pt x="43" y="27"/>
                      <a:pt x="37" y="29"/>
                    </a:cubicBezTo>
                    <a:cubicBezTo>
                      <a:pt x="31" y="32"/>
                      <a:pt x="28" y="34"/>
                      <a:pt x="31" y="33"/>
                    </a:cubicBezTo>
                    <a:cubicBezTo>
                      <a:pt x="34" y="32"/>
                      <a:pt x="39" y="31"/>
                      <a:pt x="42" y="31"/>
                    </a:cubicBezTo>
                    <a:cubicBezTo>
                      <a:pt x="44" y="30"/>
                      <a:pt x="45" y="31"/>
                      <a:pt x="42" y="32"/>
                    </a:cubicBezTo>
                    <a:cubicBezTo>
                      <a:pt x="39" y="33"/>
                      <a:pt x="35" y="35"/>
                      <a:pt x="33" y="36"/>
                    </a:cubicBezTo>
                    <a:cubicBezTo>
                      <a:pt x="30" y="37"/>
                      <a:pt x="27" y="38"/>
                      <a:pt x="25" y="39"/>
                    </a:cubicBezTo>
                    <a:cubicBezTo>
                      <a:pt x="23" y="39"/>
                      <a:pt x="22" y="38"/>
                      <a:pt x="22" y="37"/>
                    </a:cubicBezTo>
                    <a:cubicBezTo>
                      <a:pt x="22" y="36"/>
                      <a:pt x="21" y="36"/>
                      <a:pt x="21" y="36"/>
                    </a:cubicBezTo>
                    <a:cubicBezTo>
                      <a:pt x="20" y="36"/>
                      <a:pt x="16" y="37"/>
                      <a:pt x="13" y="39"/>
                    </a:cubicBezTo>
                    <a:cubicBezTo>
                      <a:pt x="10" y="40"/>
                      <a:pt x="4" y="43"/>
                      <a:pt x="0" y="44"/>
                    </a:cubicBezTo>
                    <a:cubicBezTo>
                      <a:pt x="0" y="44"/>
                      <a:pt x="2" y="45"/>
                      <a:pt x="5" y="47"/>
                    </a:cubicBezTo>
                    <a:cubicBezTo>
                      <a:pt x="8" y="49"/>
                      <a:pt x="11" y="53"/>
                      <a:pt x="11" y="55"/>
                    </a:cubicBezTo>
                    <a:cubicBezTo>
                      <a:pt x="12" y="57"/>
                      <a:pt x="12" y="59"/>
                      <a:pt x="13" y="61"/>
                    </a:cubicBezTo>
                    <a:cubicBezTo>
                      <a:pt x="13" y="62"/>
                      <a:pt x="13" y="65"/>
                      <a:pt x="13" y="67"/>
                    </a:cubicBezTo>
                    <a:cubicBezTo>
                      <a:pt x="12" y="69"/>
                      <a:pt x="14" y="71"/>
                      <a:pt x="16" y="72"/>
                    </a:cubicBezTo>
                    <a:cubicBezTo>
                      <a:pt x="18" y="73"/>
                      <a:pt x="21" y="76"/>
                      <a:pt x="23" y="78"/>
                    </a:cubicBezTo>
                    <a:cubicBezTo>
                      <a:pt x="24" y="80"/>
                      <a:pt x="28" y="82"/>
                      <a:pt x="30" y="83"/>
                    </a:cubicBezTo>
                    <a:cubicBezTo>
                      <a:pt x="33" y="84"/>
                      <a:pt x="38" y="86"/>
                      <a:pt x="41" y="87"/>
                    </a:cubicBezTo>
                    <a:cubicBezTo>
                      <a:pt x="44" y="89"/>
                      <a:pt x="47" y="92"/>
                      <a:pt x="47" y="94"/>
                    </a:cubicBezTo>
                    <a:cubicBezTo>
                      <a:pt x="48" y="96"/>
                      <a:pt x="50" y="98"/>
                      <a:pt x="51" y="98"/>
                    </a:cubicBezTo>
                    <a:cubicBezTo>
                      <a:pt x="53" y="99"/>
                      <a:pt x="55" y="99"/>
                      <a:pt x="55" y="99"/>
                    </a:cubicBezTo>
                    <a:cubicBezTo>
                      <a:pt x="55" y="99"/>
                      <a:pt x="55" y="97"/>
                      <a:pt x="54" y="95"/>
                    </a:cubicBezTo>
                    <a:cubicBezTo>
                      <a:pt x="54" y="93"/>
                      <a:pt x="55" y="90"/>
                      <a:pt x="56" y="89"/>
                    </a:cubicBezTo>
                    <a:cubicBezTo>
                      <a:pt x="58" y="88"/>
                      <a:pt x="59" y="86"/>
                      <a:pt x="60" y="85"/>
                    </a:cubicBezTo>
                    <a:cubicBezTo>
                      <a:pt x="61" y="84"/>
                      <a:pt x="61" y="83"/>
                      <a:pt x="61" y="82"/>
                    </a:cubicBezTo>
                    <a:cubicBezTo>
                      <a:pt x="61" y="81"/>
                      <a:pt x="61" y="80"/>
                      <a:pt x="61" y="79"/>
                    </a:cubicBezTo>
                    <a:cubicBezTo>
                      <a:pt x="61" y="78"/>
                      <a:pt x="61" y="76"/>
                      <a:pt x="60" y="75"/>
                    </a:cubicBezTo>
                    <a:cubicBezTo>
                      <a:pt x="60" y="74"/>
                      <a:pt x="61" y="73"/>
                      <a:pt x="62" y="71"/>
                    </a:cubicBezTo>
                    <a:cubicBezTo>
                      <a:pt x="63" y="70"/>
                      <a:pt x="64" y="67"/>
                      <a:pt x="64" y="65"/>
                    </a:cubicBezTo>
                    <a:cubicBezTo>
                      <a:pt x="64" y="63"/>
                      <a:pt x="66" y="61"/>
                      <a:pt x="68" y="60"/>
                    </a:cubicBezTo>
                    <a:cubicBezTo>
                      <a:pt x="70" y="59"/>
                      <a:pt x="74" y="58"/>
                      <a:pt x="76" y="58"/>
                    </a:cubicBezTo>
                    <a:cubicBezTo>
                      <a:pt x="78" y="57"/>
                      <a:pt x="81" y="58"/>
                      <a:pt x="82" y="60"/>
                    </a:cubicBezTo>
                    <a:cubicBezTo>
                      <a:pt x="83" y="62"/>
                      <a:pt x="86" y="63"/>
                      <a:pt x="88" y="62"/>
                    </a:cubicBezTo>
                    <a:cubicBezTo>
                      <a:pt x="89" y="62"/>
                      <a:pt x="91" y="61"/>
                      <a:pt x="91" y="61"/>
                    </a:cubicBezTo>
                    <a:cubicBezTo>
                      <a:pt x="91" y="61"/>
                      <a:pt x="91" y="63"/>
                      <a:pt x="92" y="65"/>
                    </a:cubicBezTo>
                    <a:cubicBezTo>
                      <a:pt x="92" y="67"/>
                      <a:pt x="93" y="70"/>
                      <a:pt x="92" y="72"/>
                    </a:cubicBezTo>
                    <a:cubicBezTo>
                      <a:pt x="92" y="74"/>
                      <a:pt x="93" y="79"/>
                      <a:pt x="94" y="83"/>
                    </a:cubicBezTo>
                    <a:cubicBezTo>
                      <a:pt x="95" y="87"/>
                      <a:pt x="97" y="92"/>
                      <a:pt x="98" y="93"/>
                    </a:cubicBezTo>
                    <a:cubicBezTo>
                      <a:pt x="99" y="94"/>
                      <a:pt x="105" y="97"/>
                      <a:pt x="109" y="100"/>
                    </a:cubicBezTo>
                    <a:cubicBezTo>
                      <a:pt x="114" y="102"/>
                      <a:pt x="120" y="101"/>
                      <a:pt x="123" y="97"/>
                    </a:cubicBezTo>
                    <a:cubicBezTo>
                      <a:pt x="126" y="94"/>
                      <a:pt x="130" y="90"/>
                      <a:pt x="131" y="89"/>
                    </a:cubicBezTo>
                    <a:cubicBezTo>
                      <a:pt x="133" y="88"/>
                      <a:pt x="135" y="87"/>
                      <a:pt x="136" y="87"/>
                    </a:cubicBezTo>
                    <a:cubicBezTo>
                      <a:pt x="138" y="87"/>
                      <a:pt x="140" y="85"/>
                      <a:pt x="141" y="82"/>
                    </a:cubicBezTo>
                    <a:cubicBezTo>
                      <a:pt x="142" y="79"/>
                      <a:pt x="144" y="76"/>
                      <a:pt x="146" y="75"/>
                    </a:cubicBezTo>
                    <a:cubicBezTo>
                      <a:pt x="148" y="74"/>
                      <a:pt x="153" y="72"/>
                      <a:pt x="157" y="72"/>
                    </a:cubicBezTo>
                    <a:cubicBezTo>
                      <a:pt x="160" y="71"/>
                      <a:pt x="163" y="69"/>
                      <a:pt x="163" y="68"/>
                    </a:cubicBezTo>
                    <a:cubicBezTo>
                      <a:pt x="163" y="67"/>
                      <a:pt x="163" y="65"/>
                      <a:pt x="164" y="64"/>
                    </a:cubicBezTo>
                    <a:cubicBezTo>
                      <a:pt x="165" y="63"/>
                      <a:pt x="167" y="61"/>
                      <a:pt x="167" y="60"/>
                    </a:cubicBezTo>
                    <a:cubicBezTo>
                      <a:pt x="168" y="60"/>
                      <a:pt x="169" y="59"/>
                      <a:pt x="169" y="59"/>
                    </a:cubicBezTo>
                    <a:cubicBezTo>
                      <a:pt x="169" y="59"/>
                      <a:pt x="169" y="60"/>
                      <a:pt x="170" y="61"/>
                    </a:cubicBezTo>
                    <a:cubicBezTo>
                      <a:pt x="170" y="62"/>
                      <a:pt x="172" y="62"/>
                      <a:pt x="173" y="62"/>
                    </a:cubicBezTo>
                    <a:cubicBezTo>
                      <a:pt x="174" y="61"/>
                      <a:pt x="177" y="61"/>
                      <a:pt x="179" y="61"/>
                    </a:cubicBezTo>
                    <a:cubicBezTo>
                      <a:pt x="181" y="61"/>
                      <a:pt x="183" y="63"/>
                      <a:pt x="184" y="65"/>
                    </a:cubicBezTo>
                    <a:cubicBezTo>
                      <a:pt x="185" y="67"/>
                      <a:pt x="185" y="69"/>
                      <a:pt x="185" y="69"/>
                    </a:cubicBezTo>
                    <a:cubicBezTo>
                      <a:pt x="185" y="69"/>
                      <a:pt x="187" y="70"/>
                      <a:pt x="189" y="71"/>
                    </a:cubicBezTo>
                    <a:cubicBezTo>
                      <a:pt x="191" y="73"/>
                      <a:pt x="193" y="75"/>
                      <a:pt x="194" y="76"/>
                    </a:cubicBezTo>
                    <a:cubicBezTo>
                      <a:pt x="195" y="78"/>
                      <a:pt x="195" y="81"/>
                      <a:pt x="196" y="84"/>
                    </a:cubicBezTo>
                    <a:cubicBezTo>
                      <a:pt x="196" y="86"/>
                      <a:pt x="198" y="89"/>
                      <a:pt x="201" y="89"/>
                    </a:cubicBezTo>
                    <a:cubicBezTo>
                      <a:pt x="204" y="89"/>
                      <a:pt x="206" y="90"/>
                      <a:pt x="206" y="90"/>
                    </a:cubicBezTo>
                    <a:cubicBezTo>
                      <a:pt x="206" y="90"/>
                      <a:pt x="207" y="90"/>
                      <a:pt x="207" y="91"/>
                    </a:cubicBezTo>
                    <a:cubicBezTo>
                      <a:pt x="208" y="91"/>
                      <a:pt x="209" y="93"/>
                      <a:pt x="209" y="94"/>
                    </a:cubicBezTo>
                    <a:cubicBezTo>
                      <a:pt x="209" y="95"/>
                      <a:pt x="210" y="96"/>
                      <a:pt x="211" y="97"/>
                    </a:cubicBezTo>
                    <a:cubicBezTo>
                      <a:pt x="213" y="97"/>
                      <a:pt x="214" y="99"/>
                      <a:pt x="214" y="102"/>
                    </a:cubicBezTo>
                    <a:cubicBezTo>
                      <a:pt x="215" y="104"/>
                      <a:pt x="215" y="106"/>
                      <a:pt x="215" y="106"/>
                    </a:cubicBezTo>
                    <a:cubicBezTo>
                      <a:pt x="243" y="104"/>
                      <a:pt x="243" y="104"/>
                      <a:pt x="243" y="104"/>
                    </a:cubicBezTo>
                    <a:cubicBezTo>
                      <a:pt x="244" y="60"/>
                      <a:pt x="244" y="60"/>
                      <a:pt x="244" y="60"/>
                    </a:cubicBezTo>
                    <a:cubicBezTo>
                      <a:pt x="244" y="60"/>
                      <a:pt x="244" y="57"/>
                      <a:pt x="243" y="55"/>
                    </a:cubicBezTo>
                    <a:cubicBezTo>
                      <a:pt x="243" y="52"/>
                      <a:pt x="239" y="50"/>
                      <a:pt x="235" y="4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59" name="Freeform 58">
                <a:extLst>
                  <a:ext uri="{FF2B5EF4-FFF2-40B4-BE49-F238E27FC236}">
                    <a16:creationId xmlns:a16="http://schemas.microsoft.com/office/drawing/2014/main" id="{CBB54BE5-8EE3-B244-8B32-9C1C388DF220}"/>
                  </a:ext>
                </a:extLst>
              </p:cNvPr>
              <p:cNvSpPr>
                <a:spLocks/>
              </p:cNvSpPr>
              <p:nvPr/>
            </p:nvSpPr>
            <p:spPr bwMode="auto">
              <a:xfrm>
                <a:off x="7524941" y="4745097"/>
                <a:ext cx="681618" cy="651531"/>
              </a:xfrm>
              <a:custGeom>
                <a:avLst/>
                <a:gdLst/>
                <a:ahLst/>
                <a:cxnLst>
                  <a:cxn ang="0">
                    <a:pos x="193" y="37"/>
                  </a:cxn>
                  <a:cxn ang="0">
                    <a:pos x="190" y="33"/>
                  </a:cxn>
                  <a:cxn ang="0">
                    <a:pos x="180" y="27"/>
                  </a:cxn>
                  <a:cxn ang="0">
                    <a:pos x="173" y="14"/>
                  </a:cxn>
                  <a:cxn ang="0">
                    <a:pos x="168" y="8"/>
                  </a:cxn>
                  <a:cxn ang="0">
                    <a:pos x="157" y="5"/>
                  </a:cxn>
                  <a:cxn ang="0">
                    <a:pos x="153" y="2"/>
                  </a:cxn>
                  <a:cxn ang="0">
                    <a:pos x="148" y="7"/>
                  </a:cxn>
                  <a:cxn ang="0">
                    <a:pos x="141" y="15"/>
                  </a:cxn>
                  <a:cxn ang="0">
                    <a:pos x="125" y="25"/>
                  </a:cxn>
                  <a:cxn ang="0">
                    <a:pos x="115" y="32"/>
                  </a:cxn>
                  <a:cxn ang="0">
                    <a:pos x="93" y="43"/>
                  </a:cxn>
                  <a:cxn ang="0">
                    <a:pos x="78" y="26"/>
                  </a:cxn>
                  <a:cxn ang="0">
                    <a:pos x="76" y="8"/>
                  </a:cxn>
                  <a:cxn ang="0">
                    <a:pos x="72" y="5"/>
                  </a:cxn>
                  <a:cxn ang="0">
                    <a:pos x="60" y="1"/>
                  </a:cxn>
                  <a:cxn ang="0">
                    <a:pos x="48" y="8"/>
                  </a:cxn>
                  <a:cxn ang="0">
                    <a:pos x="44" y="18"/>
                  </a:cxn>
                  <a:cxn ang="0">
                    <a:pos x="45" y="25"/>
                  </a:cxn>
                  <a:cxn ang="0">
                    <a:pos x="40" y="32"/>
                  </a:cxn>
                  <a:cxn ang="0">
                    <a:pos x="39" y="42"/>
                  </a:cxn>
                  <a:cxn ang="0">
                    <a:pos x="45" y="49"/>
                  </a:cxn>
                  <a:cxn ang="0">
                    <a:pos x="37" y="51"/>
                  </a:cxn>
                  <a:cxn ang="0">
                    <a:pos x="36" y="61"/>
                  </a:cxn>
                  <a:cxn ang="0">
                    <a:pos x="29" y="63"/>
                  </a:cxn>
                  <a:cxn ang="0">
                    <a:pos x="17" y="68"/>
                  </a:cxn>
                  <a:cxn ang="0">
                    <a:pos x="15" y="74"/>
                  </a:cxn>
                  <a:cxn ang="0">
                    <a:pos x="13" y="87"/>
                  </a:cxn>
                  <a:cxn ang="0">
                    <a:pos x="4" y="101"/>
                  </a:cxn>
                  <a:cxn ang="0">
                    <a:pos x="1" y="115"/>
                  </a:cxn>
                  <a:cxn ang="0">
                    <a:pos x="5" y="137"/>
                  </a:cxn>
                  <a:cxn ang="0">
                    <a:pos x="4" y="149"/>
                  </a:cxn>
                  <a:cxn ang="0">
                    <a:pos x="13" y="150"/>
                  </a:cxn>
                  <a:cxn ang="0">
                    <a:pos x="17" y="157"/>
                  </a:cxn>
                  <a:cxn ang="0">
                    <a:pos x="34" y="169"/>
                  </a:cxn>
                  <a:cxn ang="0">
                    <a:pos x="55" y="184"/>
                  </a:cxn>
                  <a:cxn ang="0">
                    <a:pos x="75" y="200"/>
                  </a:cxn>
                  <a:cxn ang="0">
                    <a:pos x="93" y="213"/>
                  </a:cxn>
                  <a:cxn ang="0">
                    <a:pos x="108" y="220"/>
                  </a:cxn>
                  <a:cxn ang="0">
                    <a:pos x="105" y="224"/>
                  </a:cxn>
                  <a:cxn ang="0">
                    <a:pos x="126" y="244"/>
                  </a:cxn>
                  <a:cxn ang="0">
                    <a:pos x="148" y="263"/>
                  </a:cxn>
                  <a:cxn ang="0">
                    <a:pos x="153" y="261"/>
                  </a:cxn>
                  <a:cxn ang="0">
                    <a:pos x="154" y="240"/>
                  </a:cxn>
                  <a:cxn ang="0">
                    <a:pos x="157" y="227"/>
                  </a:cxn>
                  <a:cxn ang="0">
                    <a:pos x="149" y="208"/>
                  </a:cxn>
                  <a:cxn ang="0">
                    <a:pos x="261" y="137"/>
                  </a:cxn>
                  <a:cxn ang="0">
                    <a:pos x="275" y="135"/>
                  </a:cxn>
                  <a:cxn ang="0">
                    <a:pos x="277" y="119"/>
                  </a:cxn>
                  <a:cxn ang="0">
                    <a:pos x="276" y="108"/>
                  </a:cxn>
                  <a:cxn ang="0">
                    <a:pos x="264" y="103"/>
                  </a:cxn>
                  <a:cxn ang="0">
                    <a:pos x="253" y="89"/>
                  </a:cxn>
                  <a:cxn ang="0">
                    <a:pos x="236" y="76"/>
                  </a:cxn>
                  <a:cxn ang="0">
                    <a:pos x="225" y="66"/>
                  </a:cxn>
                  <a:cxn ang="0">
                    <a:pos x="218" y="66"/>
                  </a:cxn>
                  <a:cxn ang="0">
                    <a:pos x="202" y="52"/>
                  </a:cxn>
                  <a:cxn ang="0">
                    <a:pos x="198" y="45"/>
                  </a:cxn>
                </a:cxnLst>
                <a:rect l="0" t="0" r="r" b="b"/>
                <a:pathLst>
                  <a:path w="278" h="265">
                    <a:moveTo>
                      <a:pt x="195" y="40"/>
                    </a:moveTo>
                    <a:cubicBezTo>
                      <a:pt x="194" y="39"/>
                      <a:pt x="193" y="38"/>
                      <a:pt x="193" y="37"/>
                    </a:cubicBezTo>
                    <a:cubicBezTo>
                      <a:pt x="193" y="36"/>
                      <a:pt x="192" y="34"/>
                      <a:pt x="191" y="34"/>
                    </a:cubicBezTo>
                    <a:cubicBezTo>
                      <a:pt x="191" y="33"/>
                      <a:pt x="190" y="33"/>
                      <a:pt x="190" y="33"/>
                    </a:cubicBezTo>
                    <a:cubicBezTo>
                      <a:pt x="190" y="33"/>
                      <a:pt x="188" y="32"/>
                      <a:pt x="185" y="32"/>
                    </a:cubicBezTo>
                    <a:cubicBezTo>
                      <a:pt x="182" y="32"/>
                      <a:pt x="180" y="29"/>
                      <a:pt x="180" y="27"/>
                    </a:cubicBezTo>
                    <a:cubicBezTo>
                      <a:pt x="179" y="24"/>
                      <a:pt x="179" y="21"/>
                      <a:pt x="178" y="19"/>
                    </a:cubicBezTo>
                    <a:cubicBezTo>
                      <a:pt x="177" y="18"/>
                      <a:pt x="175" y="16"/>
                      <a:pt x="173" y="14"/>
                    </a:cubicBezTo>
                    <a:cubicBezTo>
                      <a:pt x="171" y="13"/>
                      <a:pt x="169" y="12"/>
                      <a:pt x="169" y="12"/>
                    </a:cubicBezTo>
                    <a:cubicBezTo>
                      <a:pt x="169" y="12"/>
                      <a:pt x="169" y="10"/>
                      <a:pt x="168" y="8"/>
                    </a:cubicBezTo>
                    <a:cubicBezTo>
                      <a:pt x="167" y="6"/>
                      <a:pt x="165" y="4"/>
                      <a:pt x="163" y="4"/>
                    </a:cubicBezTo>
                    <a:cubicBezTo>
                      <a:pt x="161" y="4"/>
                      <a:pt x="158" y="4"/>
                      <a:pt x="157" y="5"/>
                    </a:cubicBezTo>
                    <a:cubicBezTo>
                      <a:pt x="156" y="5"/>
                      <a:pt x="154" y="5"/>
                      <a:pt x="154" y="4"/>
                    </a:cubicBezTo>
                    <a:cubicBezTo>
                      <a:pt x="153" y="3"/>
                      <a:pt x="153" y="2"/>
                      <a:pt x="153" y="2"/>
                    </a:cubicBezTo>
                    <a:cubicBezTo>
                      <a:pt x="153" y="2"/>
                      <a:pt x="152" y="3"/>
                      <a:pt x="151" y="3"/>
                    </a:cubicBezTo>
                    <a:cubicBezTo>
                      <a:pt x="151" y="4"/>
                      <a:pt x="149" y="6"/>
                      <a:pt x="148" y="7"/>
                    </a:cubicBezTo>
                    <a:cubicBezTo>
                      <a:pt x="147" y="8"/>
                      <a:pt x="147" y="10"/>
                      <a:pt x="147" y="11"/>
                    </a:cubicBezTo>
                    <a:cubicBezTo>
                      <a:pt x="147" y="12"/>
                      <a:pt x="144" y="14"/>
                      <a:pt x="141" y="15"/>
                    </a:cubicBezTo>
                    <a:cubicBezTo>
                      <a:pt x="137" y="15"/>
                      <a:pt x="132" y="17"/>
                      <a:pt x="130" y="18"/>
                    </a:cubicBezTo>
                    <a:cubicBezTo>
                      <a:pt x="128" y="19"/>
                      <a:pt x="126" y="22"/>
                      <a:pt x="125" y="25"/>
                    </a:cubicBezTo>
                    <a:cubicBezTo>
                      <a:pt x="124" y="28"/>
                      <a:pt x="122" y="30"/>
                      <a:pt x="120" y="30"/>
                    </a:cubicBezTo>
                    <a:cubicBezTo>
                      <a:pt x="119" y="30"/>
                      <a:pt x="117" y="31"/>
                      <a:pt x="115" y="32"/>
                    </a:cubicBezTo>
                    <a:cubicBezTo>
                      <a:pt x="114" y="33"/>
                      <a:pt x="110" y="37"/>
                      <a:pt x="107" y="40"/>
                    </a:cubicBezTo>
                    <a:cubicBezTo>
                      <a:pt x="104" y="44"/>
                      <a:pt x="98" y="45"/>
                      <a:pt x="93" y="43"/>
                    </a:cubicBezTo>
                    <a:cubicBezTo>
                      <a:pt x="89" y="40"/>
                      <a:pt x="83" y="37"/>
                      <a:pt x="82" y="36"/>
                    </a:cubicBezTo>
                    <a:cubicBezTo>
                      <a:pt x="81" y="35"/>
                      <a:pt x="79" y="30"/>
                      <a:pt x="78" y="26"/>
                    </a:cubicBezTo>
                    <a:cubicBezTo>
                      <a:pt x="77" y="22"/>
                      <a:pt x="76" y="17"/>
                      <a:pt x="76" y="15"/>
                    </a:cubicBezTo>
                    <a:cubicBezTo>
                      <a:pt x="77" y="13"/>
                      <a:pt x="76" y="10"/>
                      <a:pt x="76" y="8"/>
                    </a:cubicBezTo>
                    <a:cubicBezTo>
                      <a:pt x="75" y="6"/>
                      <a:pt x="75" y="4"/>
                      <a:pt x="75" y="4"/>
                    </a:cubicBezTo>
                    <a:cubicBezTo>
                      <a:pt x="75" y="4"/>
                      <a:pt x="73" y="5"/>
                      <a:pt x="72" y="5"/>
                    </a:cubicBezTo>
                    <a:cubicBezTo>
                      <a:pt x="70" y="6"/>
                      <a:pt x="67" y="5"/>
                      <a:pt x="66" y="3"/>
                    </a:cubicBezTo>
                    <a:cubicBezTo>
                      <a:pt x="65" y="1"/>
                      <a:pt x="62" y="0"/>
                      <a:pt x="60" y="1"/>
                    </a:cubicBezTo>
                    <a:cubicBezTo>
                      <a:pt x="58" y="1"/>
                      <a:pt x="54" y="2"/>
                      <a:pt x="52" y="3"/>
                    </a:cubicBezTo>
                    <a:cubicBezTo>
                      <a:pt x="50" y="4"/>
                      <a:pt x="48" y="6"/>
                      <a:pt x="48" y="8"/>
                    </a:cubicBezTo>
                    <a:cubicBezTo>
                      <a:pt x="48" y="10"/>
                      <a:pt x="47" y="13"/>
                      <a:pt x="46" y="14"/>
                    </a:cubicBezTo>
                    <a:cubicBezTo>
                      <a:pt x="45" y="16"/>
                      <a:pt x="44" y="17"/>
                      <a:pt x="44" y="18"/>
                    </a:cubicBezTo>
                    <a:cubicBezTo>
                      <a:pt x="45" y="19"/>
                      <a:pt x="45" y="21"/>
                      <a:pt x="45" y="22"/>
                    </a:cubicBezTo>
                    <a:cubicBezTo>
                      <a:pt x="45" y="23"/>
                      <a:pt x="45" y="24"/>
                      <a:pt x="45" y="25"/>
                    </a:cubicBezTo>
                    <a:cubicBezTo>
                      <a:pt x="45" y="26"/>
                      <a:pt x="45" y="27"/>
                      <a:pt x="44" y="28"/>
                    </a:cubicBezTo>
                    <a:cubicBezTo>
                      <a:pt x="43" y="29"/>
                      <a:pt x="42" y="31"/>
                      <a:pt x="40" y="32"/>
                    </a:cubicBezTo>
                    <a:cubicBezTo>
                      <a:pt x="39" y="33"/>
                      <a:pt x="38" y="36"/>
                      <a:pt x="38" y="38"/>
                    </a:cubicBezTo>
                    <a:cubicBezTo>
                      <a:pt x="39" y="40"/>
                      <a:pt x="39" y="42"/>
                      <a:pt x="39" y="42"/>
                    </a:cubicBezTo>
                    <a:cubicBezTo>
                      <a:pt x="39" y="42"/>
                      <a:pt x="40" y="43"/>
                      <a:pt x="42" y="44"/>
                    </a:cubicBezTo>
                    <a:cubicBezTo>
                      <a:pt x="44" y="46"/>
                      <a:pt x="45" y="48"/>
                      <a:pt x="45" y="49"/>
                    </a:cubicBezTo>
                    <a:cubicBezTo>
                      <a:pt x="45" y="50"/>
                      <a:pt x="44" y="50"/>
                      <a:pt x="42" y="50"/>
                    </a:cubicBezTo>
                    <a:cubicBezTo>
                      <a:pt x="40" y="49"/>
                      <a:pt x="38" y="50"/>
                      <a:pt x="37" y="51"/>
                    </a:cubicBezTo>
                    <a:cubicBezTo>
                      <a:pt x="36" y="52"/>
                      <a:pt x="36" y="54"/>
                      <a:pt x="37" y="56"/>
                    </a:cubicBezTo>
                    <a:cubicBezTo>
                      <a:pt x="38" y="57"/>
                      <a:pt x="37" y="60"/>
                      <a:pt x="36" y="61"/>
                    </a:cubicBezTo>
                    <a:cubicBezTo>
                      <a:pt x="35" y="63"/>
                      <a:pt x="33" y="64"/>
                      <a:pt x="33" y="64"/>
                    </a:cubicBezTo>
                    <a:cubicBezTo>
                      <a:pt x="33" y="64"/>
                      <a:pt x="31" y="64"/>
                      <a:pt x="29" y="63"/>
                    </a:cubicBezTo>
                    <a:cubicBezTo>
                      <a:pt x="26" y="63"/>
                      <a:pt x="23" y="64"/>
                      <a:pt x="22" y="65"/>
                    </a:cubicBezTo>
                    <a:cubicBezTo>
                      <a:pt x="20" y="66"/>
                      <a:pt x="18" y="67"/>
                      <a:pt x="17" y="68"/>
                    </a:cubicBezTo>
                    <a:cubicBezTo>
                      <a:pt x="16" y="69"/>
                      <a:pt x="15" y="70"/>
                      <a:pt x="15" y="70"/>
                    </a:cubicBezTo>
                    <a:cubicBezTo>
                      <a:pt x="15" y="70"/>
                      <a:pt x="15" y="72"/>
                      <a:pt x="15" y="74"/>
                    </a:cubicBezTo>
                    <a:cubicBezTo>
                      <a:pt x="15" y="76"/>
                      <a:pt x="14" y="79"/>
                      <a:pt x="13" y="81"/>
                    </a:cubicBezTo>
                    <a:cubicBezTo>
                      <a:pt x="13" y="82"/>
                      <a:pt x="12" y="85"/>
                      <a:pt x="13" y="87"/>
                    </a:cubicBezTo>
                    <a:cubicBezTo>
                      <a:pt x="13" y="90"/>
                      <a:pt x="11" y="93"/>
                      <a:pt x="9" y="94"/>
                    </a:cubicBezTo>
                    <a:cubicBezTo>
                      <a:pt x="6" y="95"/>
                      <a:pt x="4" y="98"/>
                      <a:pt x="4" y="101"/>
                    </a:cubicBezTo>
                    <a:cubicBezTo>
                      <a:pt x="5" y="103"/>
                      <a:pt x="4" y="106"/>
                      <a:pt x="4" y="107"/>
                    </a:cubicBezTo>
                    <a:cubicBezTo>
                      <a:pt x="3" y="108"/>
                      <a:pt x="2" y="112"/>
                      <a:pt x="1" y="115"/>
                    </a:cubicBezTo>
                    <a:cubicBezTo>
                      <a:pt x="0" y="119"/>
                      <a:pt x="0" y="124"/>
                      <a:pt x="1" y="127"/>
                    </a:cubicBezTo>
                    <a:cubicBezTo>
                      <a:pt x="2" y="131"/>
                      <a:pt x="4" y="135"/>
                      <a:pt x="5" y="137"/>
                    </a:cubicBezTo>
                    <a:cubicBezTo>
                      <a:pt x="5" y="138"/>
                      <a:pt x="6" y="142"/>
                      <a:pt x="5" y="145"/>
                    </a:cubicBezTo>
                    <a:cubicBezTo>
                      <a:pt x="4" y="147"/>
                      <a:pt x="4" y="149"/>
                      <a:pt x="4" y="149"/>
                    </a:cubicBezTo>
                    <a:cubicBezTo>
                      <a:pt x="4" y="149"/>
                      <a:pt x="5" y="150"/>
                      <a:pt x="7" y="150"/>
                    </a:cubicBezTo>
                    <a:cubicBezTo>
                      <a:pt x="9" y="150"/>
                      <a:pt x="11" y="151"/>
                      <a:pt x="13" y="150"/>
                    </a:cubicBezTo>
                    <a:cubicBezTo>
                      <a:pt x="15" y="150"/>
                      <a:pt x="17" y="151"/>
                      <a:pt x="17" y="152"/>
                    </a:cubicBezTo>
                    <a:cubicBezTo>
                      <a:pt x="18" y="153"/>
                      <a:pt x="18" y="155"/>
                      <a:pt x="17" y="157"/>
                    </a:cubicBezTo>
                    <a:cubicBezTo>
                      <a:pt x="17" y="158"/>
                      <a:pt x="19" y="161"/>
                      <a:pt x="22" y="163"/>
                    </a:cubicBezTo>
                    <a:cubicBezTo>
                      <a:pt x="26" y="164"/>
                      <a:pt x="31" y="167"/>
                      <a:pt x="34" y="169"/>
                    </a:cubicBezTo>
                    <a:cubicBezTo>
                      <a:pt x="37" y="171"/>
                      <a:pt x="41" y="174"/>
                      <a:pt x="44" y="176"/>
                    </a:cubicBezTo>
                    <a:cubicBezTo>
                      <a:pt x="47" y="178"/>
                      <a:pt x="51" y="182"/>
                      <a:pt x="55" y="184"/>
                    </a:cubicBezTo>
                    <a:cubicBezTo>
                      <a:pt x="58" y="186"/>
                      <a:pt x="63" y="189"/>
                      <a:pt x="65" y="191"/>
                    </a:cubicBezTo>
                    <a:cubicBezTo>
                      <a:pt x="67" y="194"/>
                      <a:pt x="72" y="197"/>
                      <a:pt x="75" y="200"/>
                    </a:cubicBezTo>
                    <a:cubicBezTo>
                      <a:pt x="78" y="203"/>
                      <a:pt x="82" y="206"/>
                      <a:pt x="84" y="207"/>
                    </a:cubicBezTo>
                    <a:cubicBezTo>
                      <a:pt x="86" y="209"/>
                      <a:pt x="90" y="211"/>
                      <a:pt x="93" y="213"/>
                    </a:cubicBezTo>
                    <a:cubicBezTo>
                      <a:pt x="96" y="214"/>
                      <a:pt x="100" y="216"/>
                      <a:pt x="102" y="217"/>
                    </a:cubicBezTo>
                    <a:cubicBezTo>
                      <a:pt x="105" y="217"/>
                      <a:pt x="107" y="219"/>
                      <a:pt x="108" y="220"/>
                    </a:cubicBezTo>
                    <a:cubicBezTo>
                      <a:pt x="108" y="221"/>
                      <a:pt x="107" y="221"/>
                      <a:pt x="105" y="221"/>
                    </a:cubicBezTo>
                    <a:cubicBezTo>
                      <a:pt x="102" y="220"/>
                      <a:pt x="102" y="221"/>
                      <a:pt x="105" y="224"/>
                    </a:cubicBezTo>
                    <a:cubicBezTo>
                      <a:pt x="107" y="226"/>
                      <a:pt x="112" y="231"/>
                      <a:pt x="115" y="234"/>
                    </a:cubicBezTo>
                    <a:cubicBezTo>
                      <a:pt x="118" y="237"/>
                      <a:pt x="123" y="242"/>
                      <a:pt x="126" y="244"/>
                    </a:cubicBezTo>
                    <a:cubicBezTo>
                      <a:pt x="129" y="246"/>
                      <a:pt x="134" y="251"/>
                      <a:pt x="138" y="254"/>
                    </a:cubicBezTo>
                    <a:cubicBezTo>
                      <a:pt x="142" y="258"/>
                      <a:pt x="147" y="262"/>
                      <a:pt x="148" y="263"/>
                    </a:cubicBezTo>
                    <a:cubicBezTo>
                      <a:pt x="149" y="264"/>
                      <a:pt x="151" y="265"/>
                      <a:pt x="151" y="265"/>
                    </a:cubicBezTo>
                    <a:cubicBezTo>
                      <a:pt x="151" y="265"/>
                      <a:pt x="152" y="263"/>
                      <a:pt x="153" y="261"/>
                    </a:cubicBezTo>
                    <a:cubicBezTo>
                      <a:pt x="154" y="258"/>
                      <a:pt x="154" y="253"/>
                      <a:pt x="154" y="249"/>
                    </a:cubicBezTo>
                    <a:cubicBezTo>
                      <a:pt x="153" y="246"/>
                      <a:pt x="153" y="242"/>
                      <a:pt x="154" y="240"/>
                    </a:cubicBezTo>
                    <a:cubicBezTo>
                      <a:pt x="154" y="239"/>
                      <a:pt x="155" y="236"/>
                      <a:pt x="154" y="234"/>
                    </a:cubicBezTo>
                    <a:cubicBezTo>
                      <a:pt x="154" y="232"/>
                      <a:pt x="155" y="228"/>
                      <a:pt x="157" y="227"/>
                    </a:cubicBezTo>
                    <a:cubicBezTo>
                      <a:pt x="158" y="225"/>
                      <a:pt x="157" y="220"/>
                      <a:pt x="154" y="216"/>
                    </a:cubicBezTo>
                    <a:cubicBezTo>
                      <a:pt x="151" y="211"/>
                      <a:pt x="149" y="208"/>
                      <a:pt x="149" y="208"/>
                    </a:cubicBezTo>
                    <a:cubicBezTo>
                      <a:pt x="180" y="143"/>
                      <a:pt x="180" y="143"/>
                      <a:pt x="180" y="143"/>
                    </a:cubicBezTo>
                    <a:cubicBezTo>
                      <a:pt x="261" y="137"/>
                      <a:pt x="261" y="137"/>
                      <a:pt x="261" y="137"/>
                    </a:cubicBezTo>
                    <a:cubicBezTo>
                      <a:pt x="261" y="137"/>
                      <a:pt x="263" y="137"/>
                      <a:pt x="267" y="137"/>
                    </a:cubicBezTo>
                    <a:cubicBezTo>
                      <a:pt x="270" y="137"/>
                      <a:pt x="274" y="136"/>
                      <a:pt x="275" y="135"/>
                    </a:cubicBezTo>
                    <a:cubicBezTo>
                      <a:pt x="276" y="135"/>
                      <a:pt x="277" y="132"/>
                      <a:pt x="277" y="129"/>
                    </a:cubicBezTo>
                    <a:cubicBezTo>
                      <a:pt x="276" y="126"/>
                      <a:pt x="276" y="122"/>
                      <a:pt x="277" y="119"/>
                    </a:cubicBezTo>
                    <a:cubicBezTo>
                      <a:pt x="277" y="117"/>
                      <a:pt x="277" y="114"/>
                      <a:pt x="278" y="112"/>
                    </a:cubicBezTo>
                    <a:cubicBezTo>
                      <a:pt x="278" y="111"/>
                      <a:pt x="277" y="109"/>
                      <a:pt x="276" y="108"/>
                    </a:cubicBezTo>
                    <a:cubicBezTo>
                      <a:pt x="274" y="107"/>
                      <a:pt x="272" y="106"/>
                      <a:pt x="270" y="105"/>
                    </a:cubicBezTo>
                    <a:cubicBezTo>
                      <a:pt x="269" y="104"/>
                      <a:pt x="266" y="103"/>
                      <a:pt x="264" y="103"/>
                    </a:cubicBezTo>
                    <a:cubicBezTo>
                      <a:pt x="262" y="103"/>
                      <a:pt x="260" y="101"/>
                      <a:pt x="259" y="98"/>
                    </a:cubicBezTo>
                    <a:cubicBezTo>
                      <a:pt x="258" y="95"/>
                      <a:pt x="255" y="91"/>
                      <a:pt x="253" y="89"/>
                    </a:cubicBezTo>
                    <a:cubicBezTo>
                      <a:pt x="251" y="86"/>
                      <a:pt x="246" y="83"/>
                      <a:pt x="243" y="82"/>
                    </a:cubicBezTo>
                    <a:cubicBezTo>
                      <a:pt x="240" y="81"/>
                      <a:pt x="237" y="78"/>
                      <a:pt x="236" y="76"/>
                    </a:cubicBezTo>
                    <a:cubicBezTo>
                      <a:pt x="234" y="74"/>
                      <a:pt x="232" y="73"/>
                      <a:pt x="230" y="74"/>
                    </a:cubicBezTo>
                    <a:cubicBezTo>
                      <a:pt x="228" y="74"/>
                      <a:pt x="225" y="71"/>
                      <a:pt x="225" y="66"/>
                    </a:cubicBezTo>
                    <a:cubicBezTo>
                      <a:pt x="225" y="66"/>
                      <a:pt x="225" y="66"/>
                      <a:pt x="221" y="66"/>
                    </a:cubicBezTo>
                    <a:cubicBezTo>
                      <a:pt x="218" y="66"/>
                      <a:pt x="218" y="66"/>
                      <a:pt x="218" y="66"/>
                    </a:cubicBezTo>
                    <a:cubicBezTo>
                      <a:pt x="213" y="63"/>
                      <a:pt x="208" y="59"/>
                      <a:pt x="207" y="57"/>
                    </a:cubicBezTo>
                    <a:cubicBezTo>
                      <a:pt x="206" y="56"/>
                      <a:pt x="203" y="53"/>
                      <a:pt x="202" y="52"/>
                    </a:cubicBezTo>
                    <a:cubicBezTo>
                      <a:pt x="200" y="50"/>
                      <a:pt x="199" y="49"/>
                      <a:pt x="199" y="49"/>
                    </a:cubicBezTo>
                    <a:cubicBezTo>
                      <a:pt x="199" y="49"/>
                      <a:pt x="199" y="47"/>
                      <a:pt x="198" y="45"/>
                    </a:cubicBezTo>
                    <a:cubicBezTo>
                      <a:pt x="198" y="42"/>
                      <a:pt x="197" y="40"/>
                      <a:pt x="195" y="4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60" name="Freeform 28">
                <a:extLst>
                  <a:ext uri="{FF2B5EF4-FFF2-40B4-BE49-F238E27FC236}">
                    <a16:creationId xmlns:a16="http://schemas.microsoft.com/office/drawing/2014/main" id="{79B7D6E2-62D2-4A4C-B981-D8999F09EBD1}"/>
                  </a:ext>
                </a:extLst>
              </p:cNvPr>
              <p:cNvSpPr>
                <a:spLocks/>
              </p:cNvSpPr>
              <p:nvPr/>
            </p:nvSpPr>
            <p:spPr bwMode="auto">
              <a:xfrm>
                <a:off x="3578405" y="1860931"/>
                <a:ext cx="645305" cy="939948"/>
              </a:xfrm>
              <a:custGeom>
                <a:avLst/>
                <a:gdLst/>
                <a:ahLst/>
                <a:cxnLst>
                  <a:cxn ang="0">
                    <a:pos x="140" y="40"/>
                  </a:cxn>
                  <a:cxn ang="0">
                    <a:pos x="143" y="29"/>
                  </a:cxn>
                  <a:cxn ang="0">
                    <a:pos x="155" y="18"/>
                  </a:cxn>
                  <a:cxn ang="0">
                    <a:pos x="162" y="3"/>
                  </a:cxn>
                  <a:cxn ang="0">
                    <a:pos x="0" y="5"/>
                  </a:cxn>
                  <a:cxn ang="0">
                    <a:pos x="9" y="23"/>
                  </a:cxn>
                  <a:cxn ang="0">
                    <a:pos x="16" y="45"/>
                  </a:cxn>
                  <a:cxn ang="0">
                    <a:pos x="27" y="60"/>
                  </a:cxn>
                  <a:cxn ang="0">
                    <a:pos x="22" y="68"/>
                  </a:cxn>
                  <a:cxn ang="0">
                    <a:pos x="24" y="81"/>
                  </a:cxn>
                  <a:cxn ang="0">
                    <a:pos x="41" y="112"/>
                  </a:cxn>
                  <a:cxn ang="0">
                    <a:pos x="44" y="129"/>
                  </a:cxn>
                  <a:cxn ang="0">
                    <a:pos x="57" y="152"/>
                  </a:cxn>
                  <a:cxn ang="0">
                    <a:pos x="55" y="171"/>
                  </a:cxn>
                  <a:cxn ang="0">
                    <a:pos x="60" y="171"/>
                  </a:cxn>
                  <a:cxn ang="0">
                    <a:pos x="69" y="190"/>
                  </a:cxn>
                  <a:cxn ang="0">
                    <a:pos x="70" y="211"/>
                  </a:cxn>
                  <a:cxn ang="0">
                    <a:pos x="77" y="230"/>
                  </a:cxn>
                  <a:cxn ang="0">
                    <a:pos x="88" y="241"/>
                  </a:cxn>
                  <a:cxn ang="0">
                    <a:pos x="110" y="257"/>
                  </a:cxn>
                  <a:cxn ang="0">
                    <a:pos x="128" y="274"/>
                  </a:cxn>
                  <a:cxn ang="0">
                    <a:pos x="142" y="291"/>
                  </a:cxn>
                  <a:cxn ang="0">
                    <a:pos x="157" y="313"/>
                  </a:cxn>
                  <a:cxn ang="0">
                    <a:pos x="169" y="327"/>
                  </a:cxn>
                  <a:cxn ang="0">
                    <a:pos x="172" y="348"/>
                  </a:cxn>
                  <a:cxn ang="0">
                    <a:pos x="167" y="367"/>
                  </a:cxn>
                  <a:cxn ang="0">
                    <a:pos x="180" y="376"/>
                  </a:cxn>
                  <a:cxn ang="0">
                    <a:pos x="262" y="379"/>
                  </a:cxn>
                  <a:cxn ang="0">
                    <a:pos x="257" y="357"/>
                  </a:cxn>
                  <a:cxn ang="0">
                    <a:pos x="246" y="340"/>
                  </a:cxn>
                  <a:cxn ang="0">
                    <a:pos x="235" y="315"/>
                  </a:cxn>
                  <a:cxn ang="0">
                    <a:pos x="227" y="311"/>
                  </a:cxn>
                  <a:cxn ang="0">
                    <a:pos x="217" y="305"/>
                  </a:cxn>
                  <a:cxn ang="0">
                    <a:pos x="212" y="287"/>
                  </a:cxn>
                  <a:cxn ang="0">
                    <a:pos x="198" y="263"/>
                  </a:cxn>
                  <a:cxn ang="0">
                    <a:pos x="170" y="236"/>
                  </a:cxn>
                  <a:cxn ang="0">
                    <a:pos x="159" y="220"/>
                  </a:cxn>
                  <a:cxn ang="0">
                    <a:pos x="149" y="204"/>
                  </a:cxn>
                  <a:cxn ang="0">
                    <a:pos x="149" y="170"/>
                  </a:cxn>
                  <a:cxn ang="0">
                    <a:pos x="148" y="145"/>
                  </a:cxn>
                  <a:cxn ang="0">
                    <a:pos x="140" y="127"/>
                  </a:cxn>
                  <a:cxn ang="0">
                    <a:pos x="143" y="93"/>
                  </a:cxn>
                  <a:cxn ang="0">
                    <a:pos x="143" y="72"/>
                  </a:cxn>
                  <a:cxn ang="0">
                    <a:pos x="138" y="60"/>
                  </a:cxn>
                </a:cxnLst>
                <a:rect l="0" t="0" r="r" b="b"/>
                <a:pathLst>
                  <a:path w="263" h="383">
                    <a:moveTo>
                      <a:pt x="143" y="55"/>
                    </a:moveTo>
                    <a:cubicBezTo>
                      <a:pt x="144" y="53"/>
                      <a:pt x="145" y="50"/>
                      <a:pt x="144" y="48"/>
                    </a:cubicBezTo>
                    <a:cubicBezTo>
                      <a:pt x="143" y="46"/>
                      <a:pt x="141" y="43"/>
                      <a:pt x="140" y="40"/>
                    </a:cubicBezTo>
                    <a:cubicBezTo>
                      <a:pt x="138" y="38"/>
                      <a:pt x="137" y="36"/>
                      <a:pt x="137" y="36"/>
                    </a:cubicBezTo>
                    <a:cubicBezTo>
                      <a:pt x="137" y="36"/>
                      <a:pt x="138" y="35"/>
                      <a:pt x="140" y="33"/>
                    </a:cubicBezTo>
                    <a:cubicBezTo>
                      <a:pt x="141" y="32"/>
                      <a:pt x="142" y="30"/>
                      <a:pt x="143" y="29"/>
                    </a:cubicBezTo>
                    <a:cubicBezTo>
                      <a:pt x="144" y="28"/>
                      <a:pt x="145" y="26"/>
                      <a:pt x="145" y="24"/>
                    </a:cubicBezTo>
                    <a:cubicBezTo>
                      <a:pt x="146" y="22"/>
                      <a:pt x="148" y="20"/>
                      <a:pt x="151" y="20"/>
                    </a:cubicBezTo>
                    <a:cubicBezTo>
                      <a:pt x="153" y="19"/>
                      <a:pt x="155" y="18"/>
                      <a:pt x="155" y="18"/>
                    </a:cubicBezTo>
                    <a:cubicBezTo>
                      <a:pt x="155" y="18"/>
                      <a:pt x="155" y="17"/>
                      <a:pt x="155" y="15"/>
                    </a:cubicBezTo>
                    <a:cubicBezTo>
                      <a:pt x="155" y="13"/>
                      <a:pt x="156" y="10"/>
                      <a:pt x="157" y="8"/>
                    </a:cubicBezTo>
                    <a:cubicBezTo>
                      <a:pt x="158" y="7"/>
                      <a:pt x="161" y="5"/>
                      <a:pt x="162" y="3"/>
                    </a:cubicBezTo>
                    <a:cubicBezTo>
                      <a:pt x="164" y="2"/>
                      <a:pt x="165" y="1"/>
                      <a:pt x="165" y="1"/>
                    </a:cubicBezTo>
                    <a:cubicBezTo>
                      <a:pt x="0" y="0"/>
                      <a:pt x="0" y="0"/>
                      <a:pt x="0" y="0"/>
                    </a:cubicBezTo>
                    <a:cubicBezTo>
                      <a:pt x="0" y="0"/>
                      <a:pt x="0" y="3"/>
                      <a:pt x="0" y="5"/>
                    </a:cubicBezTo>
                    <a:cubicBezTo>
                      <a:pt x="1" y="8"/>
                      <a:pt x="1" y="12"/>
                      <a:pt x="2" y="14"/>
                    </a:cubicBezTo>
                    <a:cubicBezTo>
                      <a:pt x="3" y="15"/>
                      <a:pt x="4" y="18"/>
                      <a:pt x="5" y="19"/>
                    </a:cubicBezTo>
                    <a:cubicBezTo>
                      <a:pt x="6" y="20"/>
                      <a:pt x="8" y="22"/>
                      <a:pt x="9" y="23"/>
                    </a:cubicBezTo>
                    <a:cubicBezTo>
                      <a:pt x="10" y="24"/>
                      <a:pt x="11" y="27"/>
                      <a:pt x="11" y="29"/>
                    </a:cubicBezTo>
                    <a:cubicBezTo>
                      <a:pt x="11" y="32"/>
                      <a:pt x="12" y="36"/>
                      <a:pt x="12" y="38"/>
                    </a:cubicBezTo>
                    <a:cubicBezTo>
                      <a:pt x="12" y="40"/>
                      <a:pt x="14" y="44"/>
                      <a:pt x="16" y="45"/>
                    </a:cubicBezTo>
                    <a:cubicBezTo>
                      <a:pt x="18" y="47"/>
                      <a:pt x="21" y="50"/>
                      <a:pt x="22" y="51"/>
                    </a:cubicBezTo>
                    <a:cubicBezTo>
                      <a:pt x="23" y="52"/>
                      <a:pt x="25" y="55"/>
                      <a:pt x="26" y="56"/>
                    </a:cubicBezTo>
                    <a:cubicBezTo>
                      <a:pt x="26" y="57"/>
                      <a:pt x="27" y="59"/>
                      <a:pt x="27" y="60"/>
                    </a:cubicBezTo>
                    <a:cubicBezTo>
                      <a:pt x="27" y="61"/>
                      <a:pt x="26" y="63"/>
                      <a:pt x="25" y="63"/>
                    </a:cubicBezTo>
                    <a:cubicBezTo>
                      <a:pt x="25" y="64"/>
                      <a:pt x="23" y="64"/>
                      <a:pt x="22" y="64"/>
                    </a:cubicBezTo>
                    <a:cubicBezTo>
                      <a:pt x="21" y="64"/>
                      <a:pt x="21" y="66"/>
                      <a:pt x="22" y="68"/>
                    </a:cubicBezTo>
                    <a:cubicBezTo>
                      <a:pt x="23" y="69"/>
                      <a:pt x="24" y="72"/>
                      <a:pt x="24" y="74"/>
                    </a:cubicBezTo>
                    <a:cubicBezTo>
                      <a:pt x="24" y="75"/>
                      <a:pt x="23" y="76"/>
                      <a:pt x="23" y="76"/>
                    </a:cubicBezTo>
                    <a:cubicBezTo>
                      <a:pt x="22" y="76"/>
                      <a:pt x="22" y="78"/>
                      <a:pt x="24" y="81"/>
                    </a:cubicBezTo>
                    <a:cubicBezTo>
                      <a:pt x="25" y="84"/>
                      <a:pt x="27" y="87"/>
                      <a:pt x="29" y="88"/>
                    </a:cubicBezTo>
                    <a:cubicBezTo>
                      <a:pt x="30" y="89"/>
                      <a:pt x="33" y="93"/>
                      <a:pt x="36" y="98"/>
                    </a:cubicBezTo>
                    <a:cubicBezTo>
                      <a:pt x="38" y="103"/>
                      <a:pt x="41" y="109"/>
                      <a:pt x="41" y="112"/>
                    </a:cubicBezTo>
                    <a:cubicBezTo>
                      <a:pt x="42" y="115"/>
                      <a:pt x="42" y="119"/>
                      <a:pt x="42" y="120"/>
                    </a:cubicBezTo>
                    <a:cubicBezTo>
                      <a:pt x="41" y="122"/>
                      <a:pt x="41" y="124"/>
                      <a:pt x="41" y="125"/>
                    </a:cubicBezTo>
                    <a:cubicBezTo>
                      <a:pt x="42" y="127"/>
                      <a:pt x="43" y="128"/>
                      <a:pt x="44" y="129"/>
                    </a:cubicBezTo>
                    <a:cubicBezTo>
                      <a:pt x="45" y="130"/>
                      <a:pt x="47" y="133"/>
                      <a:pt x="49" y="135"/>
                    </a:cubicBezTo>
                    <a:cubicBezTo>
                      <a:pt x="51" y="137"/>
                      <a:pt x="53" y="140"/>
                      <a:pt x="54" y="142"/>
                    </a:cubicBezTo>
                    <a:cubicBezTo>
                      <a:pt x="56" y="143"/>
                      <a:pt x="57" y="148"/>
                      <a:pt x="57" y="152"/>
                    </a:cubicBezTo>
                    <a:cubicBezTo>
                      <a:pt x="57" y="156"/>
                      <a:pt x="57" y="160"/>
                      <a:pt x="56" y="161"/>
                    </a:cubicBezTo>
                    <a:cubicBezTo>
                      <a:pt x="56" y="162"/>
                      <a:pt x="56" y="164"/>
                      <a:pt x="55" y="165"/>
                    </a:cubicBezTo>
                    <a:cubicBezTo>
                      <a:pt x="54" y="166"/>
                      <a:pt x="54" y="169"/>
                      <a:pt x="55" y="171"/>
                    </a:cubicBezTo>
                    <a:cubicBezTo>
                      <a:pt x="55" y="174"/>
                      <a:pt x="56" y="175"/>
                      <a:pt x="56" y="173"/>
                    </a:cubicBezTo>
                    <a:cubicBezTo>
                      <a:pt x="57" y="172"/>
                      <a:pt x="58" y="170"/>
                      <a:pt x="59" y="169"/>
                    </a:cubicBezTo>
                    <a:cubicBezTo>
                      <a:pt x="60" y="169"/>
                      <a:pt x="61" y="170"/>
                      <a:pt x="60" y="171"/>
                    </a:cubicBezTo>
                    <a:cubicBezTo>
                      <a:pt x="60" y="173"/>
                      <a:pt x="61" y="175"/>
                      <a:pt x="63" y="175"/>
                    </a:cubicBezTo>
                    <a:cubicBezTo>
                      <a:pt x="65" y="176"/>
                      <a:pt x="67" y="178"/>
                      <a:pt x="68" y="181"/>
                    </a:cubicBezTo>
                    <a:cubicBezTo>
                      <a:pt x="69" y="184"/>
                      <a:pt x="69" y="188"/>
                      <a:pt x="69" y="190"/>
                    </a:cubicBezTo>
                    <a:cubicBezTo>
                      <a:pt x="69" y="192"/>
                      <a:pt x="69" y="196"/>
                      <a:pt x="69" y="198"/>
                    </a:cubicBezTo>
                    <a:cubicBezTo>
                      <a:pt x="69" y="200"/>
                      <a:pt x="69" y="203"/>
                      <a:pt x="68" y="204"/>
                    </a:cubicBezTo>
                    <a:cubicBezTo>
                      <a:pt x="68" y="205"/>
                      <a:pt x="69" y="208"/>
                      <a:pt x="70" y="211"/>
                    </a:cubicBezTo>
                    <a:cubicBezTo>
                      <a:pt x="72" y="214"/>
                      <a:pt x="73" y="217"/>
                      <a:pt x="73" y="220"/>
                    </a:cubicBezTo>
                    <a:cubicBezTo>
                      <a:pt x="73" y="222"/>
                      <a:pt x="74" y="225"/>
                      <a:pt x="75" y="227"/>
                    </a:cubicBezTo>
                    <a:cubicBezTo>
                      <a:pt x="75" y="228"/>
                      <a:pt x="77" y="230"/>
                      <a:pt x="77" y="230"/>
                    </a:cubicBezTo>
                    <a:cubicBezTo>
                      <a:pt x="78" y="230"/>
                      <a:pt x="80" y="231"/>
                      <a:pt x="81" y="233"/>
                    </a:cubicBezTo>
                    <a:cubicBezTo>
                      <a:pt x="82" y="235"/>
                      <a:pt x="83" y="237"/>
                      <a:pt x="84" y="238"/>
                    </a:cubicBezTo>
                    <a:cubicBezTo>
                      <a:pt x="85" y="238"/>
                      <a:pt x="87" y="240"/>
                      <a:pt x="88" y="241"/>
                    </a:cubicBezTo>
                    <a:cubicBezTo>
                      <a:pt x="90" y="242"/>
                      <a:pt x="93" y="245"/>
                      <a:pt x="96" y="247"/>
                    </a:cubicBezTo>
                    <a:cubicBezTo>
                      <a:pt x="98" y="248"/>
                      <a:pt x="102" y="251"/>
                      <a:pt x="103" y="253"/>
                    </a:cubicBezTo>
                    <a:cubicBezTo>
                      <a:pt x="104" y="255"/>
                      <a:pt x="107" y="257"/>
                      <a:pt x="110" y="257"/>
                    </a:cubicBezTo>
                    <a:cubicBezTo>
                      <a:pt x="113" y="258"/>
                      <a:pt x="116" y="259"/>
                      <a:pt x="118" y="259"/>
                    </a:cubicBezTo>
                    <a:cubicBezTo>
                      <a:pt x="120" y="260"/>
                      <a:pt x="123" y="263"/>
                      <a:pt x="124" y="265"/>
                    </a:cubicBezTo>
                    <a:cubicBezTo>
                      <a:pt x="125" y="268"/>
                      <a:pt x="127" y="272"/>
                      <a:pt x="128" y="274"/>
                    </a:cubicBezTo>
                    <a:cubicBezTo>
                      <a:pt x="129" y="275"/>
                      <a:pt x="131" y="278"/>
                      <a:pt x="132" y="279"/>
                    </a:cubicBezTo>
                    <a:cubicBezTo>
                      <a:pt x="134" y="281"/>
                      <a:pt x="136" y="283"/>
                      <a:pt x="138" y="284"/>
                    </a:cubicBezTo>
                    <a:cubicBezTo>
                      <a:pt x="139" y="286"/>
                      <a:pt x="141" y="289"/>
                      <a:pt x="142" y="291"/>
                    </a:cubicBezTo>
                    <a:cubicBezTo>
                      <a:pt x="143" y="293"/>
                      <a:pt x="145" y="296"/>
                      <a:pt x="148" y="298"/>
                    </a:cubicBezTo>
                    <a:cubicBezTo>
                      <a:pt x="150" y="300"/>
                      <a:pt x="153" y="303"/>
                      <a:pt x="154" y="305"/>
                    </a:cubicBezTo>
                    <a:cubicBezTo>
                      <a:pt x="156" y="308"/>
                      <a:pt x="157" y="311"/>
                      <a:pt x="157" y="313"/>
                    </a:cubicBezTo>
                    <a:cubicBezTo>
                      <a:pt x="157" y="314"/>
                      <a:pt x="158" y="317"/>
                      <a:pt x="160" y="318"/>
                    </a:cubicBezTo>
                    <a:cubicBezTo>
                      <a:pt x="162" y="319"/>
                      <a:pt x="165" y="321"/>
                      <a:pt x="167" y="322"/>
                    </a:cubicBezTo>
                    <a:cubicBezTo>
                      <a:pt x="168" y="324"/>
                      <a:pt x="169" y="326"/>
                      <a:pt x="169" y="327"/>
                    </a:cubicBezTo>
                    <a:cubicBezTo>
                      <a:pt x="169" y="329"/>
                      <a:pt x="170" y="331"/>
                      <a:pt x="172" y="333"/>
                    </a:cubicBezTo>
                    <a:cubicBezTo>
                      <a:pt x="173" y="335"/>
                      <a:pt x="175" y="338"/>
                      <a:pt x="174" y="340"/>
                    </a:cubicBezTo>
                    <a:cubicBezTo>
                      <a:pt x="174" y="341"/>
                      <a:pt x="173" y="345"/>
                      <a:pt x="172" y="348"/>
                    </a:cubicBezTo>
                    <a:cubicBezTo>
                      <a:pt x="170" y="351"/>
                      <a:pt x="170" y="354"/>
                      <a:pt x="171" y="355"/>
                    </a:cubicBezTo>
                    <a:cubicBezTo>
                      <a:pt x="172" y="356"/>
                      <a:pt x="172" y="359"/>
                      <a:pt x="171" y="361"/>
                    </a:cubicBezTo>
                    <a:cubicBezTo>
                      <a:pt x="170" y="363"/>
                      <a:pt x="168" y="366"/>
                      <a:pt x="167" y="367"/>
                    </a:cubicBezTo>
                    <a:cubicBezTo>
                      <a:pt x="166" y="369"/>
                      <a:pt x="164" y="371"/>
                      <a:pt x="163" y="372"/>
                    </a:cubicBezTo>
                    <a:cubicBezTo>
                      <a:pt x="162" y="374"/>
                      <a:pt x="161" y="375"/>
                      <a:pt x="161" y="375"/>
                    </a:cubicBezTo>
                    <a:cubicBezTo>
                      <a:pt x="161" y="375"/>
                      <a:pt x="169" y="375"/>
                      <a:pt x="180" y="376"/>
                    </a:cubicBezTo>
                    <a:cubicBezTo>
                      <a:pt x="190" y="377"/>
                      <a:pt x="213" y="378"/>
                      <a:pt x="231" y="380"/>
                    </a:cubicBezTo>
                    <a:cubicBezTo>
                      <a:pt x="248" y="382"/>
                      <a:pt x="263" y="383"/>
                      <a:pt x="263" y="383"/>
                    </a:cubicBezTo>
                    <a:cubicBezTo>
                      <a:pt x="263" y="383"/>
                      <a:pt x="262" y="381"/>
                      <a:pt x="262" y="379"/>
                    </a:cubicBezTo>
                    <a:cubicBezTo>
                      <a:pt x="261" y="377"/>
                      <a:pt x="261" y="373"/>
                      <a:pt x="261" y="371"/>
                    </a:cubicBezTo>
                    <a:cubicBezTo>
                      <a:pt x="262" y="369"/>
                      <a:pt x="261" y="366"/>
                      <a:pt x="259" y="364"/>
                    </a:cubicBezTo>
                    <a:cubicBezTo>
                      <a:pt x="258" y="362"/>
                      <a:pt x="257" y="359"/>
                      <a:pt x="257" y="357"/>
                    </a:cubicBezTo>
                    <a:cubicBezTo>
                      <a:pt x="257" y="355"/>
                      <a:pt x="257" y="352"/>
                      <a:pt x="258" y="349"/>
                    </a:cubicBezTo>
                    <a:cubicBezTo>
                      <a:pt x="258" y="347"/>
                      <a:pt x="256" y="344"/>
                      <a:pt x="254" y="343"/>
                    </a:cubicBezTo>
                    <a:cubicBezTo>
                      <a:pt x="251" y="342"/>
                      <a:pt x="248" y="341"/>
                      <a:pt x="246" y="340"/>
                    </a:cubicBezTo>
                    <a:cubicBezTo>
                      <a:pt x="244" y="339"/>
                      <a:pt x="242" y="335"/>
                      <a:pt x="241" y="332"/>
                    </a:cubicBezTo>
                    <a:cubicBezTo>
                      <a:pt x="240" y="328"/>
                      <a:pt x="238" y="324"/>
                      <a:pt x="238" y="321"/>
                    </a:cubicBezTo>
                    <a:cubicBezTo>
                      <a:pt x="238" y="318"/>
                      <a:pt x="236" y="316"/>
                      <a:pt x="235" y="315"/>
                    </a:cubicBezTo>
                    <a:cubicBezTo>
                      <a:pt x="234" y="314"/>
                      <a:pt x="232" y="314"/>
                      <a:pt x="231" y="315"/>
                    </a:cubicBezTo>
                    <a:cubicBezTo>
                      <a:pt x="229" y="315"/>
                      <a:pt x="228" y="315"/>
                      <a:pt x="227" y="315"/>
                    </a:cubicBezTo>
                    <a:cubicBezTo>
                      <a:pt x="226" y="315"/>
                      <a:pt x="226" y="313"/>
                      <a:pt x="227" y="311"/>
                    </a:cubicBezTo>
                    <a:cubicBezTo>
                      <a:pt x="228" y="309"/>
                      <a:pt x="227" y="306"/>
                      <a:pt x="225" y="305"/>
                    </a:cubicBezTo>
                    <a:cubicBezTo>
                      <a:pt x="223" y="304"/>
                      <a:pt x="221" y="303"/>
                      <a:pt x="220" y="304"/>
                    </a:cubicBezTo>
                    <a:cubicBezTo>
                      <a:pt x="219" y="305"/>
                      <a:pt x="217" y="306"/>
                      <a:pt x="217" y="305"/>
                    </a:cubicBezTo>
                    <a:cubicBezTo>
                      <a:pt x="216" y="304"/>
                      <a:pt x="215" y="303"/>
                      <a:pt x="215" y="301"/>
                    </a:cubicBezTo>
                    <a:cubicBezTo>
                      <a:pt x="215" y="300"/>
                      <a:pt x="215" y="297"/>
                      <a:pt x="215" y="295"/>
                    </a:cubicBezTo>
                    <a:cubicBezTo>
                      <a:pt x="215" y="293"/>
                      <a:pt x="214" y="290"/>
                      <a:pt x="212" y="287"/>
                    </a:cubicBezTo>
                    <a:cubicBezTo>
                      <a:pt x="211" y="284"/>
                      <a:pt x="209" y="281"/>
                      <a:pt x="209" y="280"/>
                    </a:cubicBezTo>
                    <a:cubicBezTo>
                      <a:pt x="209" y="279"/>
                      <a:pt x="208" y="276"/>
                      <a:pt x="206" y="272"/>
                    </a:cubicBezTo>
                    <a:cubicBezTo>
                      <a:pt x="204" y="269"/>
                      <a:pt x="200" y="265"/>
                      <a:pt x="198" y="263"/>
                    </a:cubicBezTo>
                    <a:cubicBezTo>
                      <a:pt x="196" y="261"/>
                      <a:pt x="191" y="257"/>
                      <a:pt x="188" y="254"/>
                    </a:cubicBezTo>
                    <a:cubicBezTo>
                      <a:pt x="185" y="251"/>
                      <a:pt x="181" y="246"/>
                      <a:pt x="178" y="242"/>
                    </a:cubicBezTo>
                    <a:cubicBezTo>
                      <a:pt x="175" y="239"/>
                      <a:pt x="172" y="236"/>
                      <a:pt x="170" y="236"/>
                    </a:cubicBezTo>
                    <a:cubicBezTo>
                      <a:pt x="169" y="235"/>
                      <a:pt x="166" y="234"/>
                      <a:pt x="165" y="232"/>
                    </a:cubicBezTo>
                    <a:cubicBezTo>
                      <a:pt x="163" y="231"/>
                      <a:pt x="162" y="228"/>
                      <a:pt x="162" y="227"/>
                    </a:cubicBezTo>
                    <a:cubicBezTo>
                      <a:pt x="161" y="225"/>
                      <a:pt x="160" y="222"/>
                      <a:pt x="159" y="220"/>
                    </a:cubicBezTo>
                    <a:cubicBezTo>
                      <a:pt x="158" y="218"/>
                      <a:pt x="155" y="216"/>
                      <a:pt x="154" y="215"/>
                    </a:cubicBezTo>
                    <a:cubicBezTo>
                      <a:pt x="153" y="214"/>
                      <a:pt x="151" y="212"/>
                      <a:pt x="151" y="211"/>
                    </a:cubicBezTo>
                    <a:cubicBezTo>
                      <a:pt x="151" y="209"/>
                      <a:pt x="150" y="206"/>
                      <a:pt x="149" y="204"/>
                    </a:cubicBezTo>
                    <a:cubicBezTo>
                      <a:pt x="148" y="201"/>
                      <a:pt x="148" y="197"/>
                      <a:pt x="148" y="194"/>
                    </a:cubicBezTo>
                    <a:cubicBezTo>
                      <a:pt x="148" y="192"/>
                      <a:pt x="149" y="187"/>
                      <a:pt x="149" y="183"/>
                    </a:cubicBezTo>
                    <a:cubicBezTo>
                      <a:pt x="150" y="179"/>
                      <a:pt x="149" y="174"/>
                      <a:pt x="149" y="170"/>
                    </a:cubicBezTo>
                    <a:cubicBezTo>
                      <a:pt x="148" y="167"/>
                      <a:pt x="147" y="163"/>
                      <a:pt x="147" y="161"/>
                    </a:cubicBezTo>
                    <a:cubicBezTo>
                      <a:pt x="147" y="159"/>
                      <a:pt x="147" y="155"/>
                      <a:pt x="148" y="154"/>
                    </a:cubicBezTo>
                    <a:cubicBezTo>
                      <a:pt x="148" y="152"/>
                      <a:pt x="148" y="148"/>
                      <a:pt x="148" y="145"/>
                    </a:cubicBezTo>
                    <a:cubicBezTo>
                      <a:pt x="148" y="142"/>
                      <a:pt x="146" y="138"/>
                      <a:pt x="144" y="137"/>
                    </a:cubicBezTo>
                    <a:cubicBezTo>
                      <a:pt x="141" y="136"/>
                      <a:pt x="140" y="134"/>
                      <a:pt x="140" y="133"/>
                    </a:cubicBezTo>
                    <a:cubicBezTo>
                      <a:pt x="141" y="131"/>
                      <a:pt x="141" y="129"/>
                      <a:pt x="140" y="127"/>
                    </a:cubicBezTo>
                    <a:cubicBezTo>
                      <a:pt x="139" y="125"/>
                      <a:pt x="139" y="120"/>
                      <a:pt x="140" y="115"/>
                    </a:cubicBezTo>
                    <a:cubicBezTo>
                      <a:pt x="140" y="111"/>
                      <a:pt x="141" y="104"/>
                      <a:pt x="142" y="101"/>
                    </a:cubicBezTo>
                    <a:cubicBezTo>
                      <a:pt x="142" y="98"/>
                      <a:pt x="143" y="94"/>
                      <a:pt x="143" y="93"/>
                    </a:cubicBezTo>
                    <a:cubicBezTo>
                      <a:pt x="144" y="91"/>
                      <a:pt x="145" y="89"/>
                      <a:pt x="146" y="87"/>
                    </a:cubicBezTo>
                    <a:cubicBezTo>
                      <a:pt x="147" y="86"/>
                      <a:pt x="147" y="83"/>
                      <a:pt x="146" y="80"/>
                    </a:cubicBezTo>
                    <a:cubicBezTo>
                      <a:pt x="146" y="77"/>
                      <a:pt x="144" y="73"/>
                      <a:pt x="143" y="72"/>
                    </a:cubicBezTo>
                    <a:cubicBezTo>
                      <a:pt x="142" y="71"/>
                      <a:pt x="140" y="68"/>
                      <a:pt x="139" y="66"/>
                    </a:cubicBezTo>
                    <a:cubicBezTo>
                      <a:pt x="137" y="63"/>
                      <a:pt x="136" y="62"/>
                      <a:pt x="136" y="62"/>
                    </a:cubicBezTo>
                    <a:cubicBezTo>
                      <a:pt x="136" y="62"/>
                      <a:pt x="137" y="61"/>
                      <a:pt x="138" y="60"/>
                    </a:cubicBezTo>
                    <a:cubicBezTo>
                      <a:pt x="139" y="59"/>
                      <a:pt x="141" y="57"/>
                      <a:pt x="143" y="55"/>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61" name="Freeform 32">
                <a:extLst>
                  <a:ext uri="{FF2B5EF4-FFF2-40B4-BE49-F238E27FC236}">
                    <a16:creationId xmlns:a16="http://schemas.microsoft.com/office/drawing/2014/main" id="{BC6B2E21-6484-4A44-8B31-BEC4A961E5C4}"/>
                  </a:ext>
                </a:extLst>
              </p:cNvPr>
              <p:cNvSpPr>
                <a:spLocks/>
              </p:cNvSpPr>
              <p:nvPr/>
            </p:nvSpPr>
            <p:spPr bwMode="auto">
              <a:xfrm>
                <a:off x="3912470" y="1904505"/>
                <a:ext cx="1047845" cy="1255338"/>
              </a:xfrm>
              <a:custGeom>
                <a:avLst/>
                <a:gdLst/>
                <a:ahLst/>
                <a:cxnLst>
                  <a:cxn ang="0">
                    <a:pos x="419" y="470"/>
                  </a:cxn>
                  <a:cxn ang="0">
                    <a:pos x="410" y="453"/>
                  </a:cxn>
                  <a:cxn ang="0">
                    <a:pos x="410" y="425"/>
                  </a:cxn>
                  <a:cxn ang="0">
                    <a:pos x="392" y="394"/>
                  </a:cxn>
                  <a:cxn ang="0">
                    <a:pos x="389" y="361"/>
                  </a:cxn>
                  <a:cxn ang="0">
                    <a:pos x="418" y="362"/>
                  </a:cxn>
                  <a:cxn ang="0">
                    <a:pos x="417" y="331"/>
                  </a:cxn>
                  <a:cxn ang="0">
                    <a:pos x="416" y="282"/>
                  </a:cxn>
                  <a:cxn ang="0">
                    <a:pos x="427" y="225"/>
                  </a:cxn>
                  <a:cxn ang="0">
                    <a:pos x="417" y="179"/>
                  </a:cxn>
                  <a:cxn ang="0">
                    <a:pos x="401" y="140"/>
                  </a:cxn>
                  <a:cxn ang="0">
                    <a:pos x="19" y="0"/>
                  </a:cxn>
                  <a:cxn ang="0">
                    <a:pos x="7" y="11"/>
                  </a:cxn>
                  <a:cxn ang="0">
                    <a:pos x="4" y="22"/>
                  </a:cxn>
                  <a:cxn ang="0">
                    <a:pos x="2" y="42"/>
                  </a:cxn>
                  <a:cxn ang="0">
                    <a:pos x="11" y="51"/>
                  </a:cxn>
                  <a:cxn ang="0">
                    <a:pos x="30" y="63"/>
                  </a:cxn>
                  <a:cxn ang="0">
                    <a:pos x="53" y="82"/>
                  </a:cxn>
                  <a:cxn ang="0">
                    <a:pos x="67" y="77"/>
                  </a:cxn>
                  <a:cxn ang="0">
                    <a:pos x="89" y="92"/>
                  </a:cxn>
                  <a:cxn ang="0">
                    <a:pos x="116" y="109"/>
                  </a:cxn>
                  <a:cxn ang="0">
                    <a:pos x="127" y="120"/>
                  </a:cxn>
                  <a:cxn ang="0">
                    <a:pos x="123" y="134"/>
                  </a:cxn>
                  <a:cxn ang="0">
                    <a:pos x="126" y="160"/>
                  </a:cxn>
                  <a:cxn ang="0">
                    <a:pos x="135" y="182"/>
                  </a:cxn>
                  <a:cxn ang="0">
                    <a:pos x="140" y="198"/>
                  </a:cxn>
                  <a:cxn ang="0">
                    <a:pos x="144" y="216"/>
                  </a:cxn>
                  <a:cxn ang="0">
                    <a:pos x="157" y="242"/>
                  </a:cxn>
                  <a:cxn ang="0">
                    <a:pos x="159" y="258"/>
                  </a:cxn>
                  <a:cxn ang="0">
                    <a:pos x="169" y="263"/>
                  </a:cxn>
                  <a:cxn ang="0">
                    <a:pos x="172" y="275"/>
                  </a:cxn>
                  <a:cxn ang="0">
                    <a:pos x="177" y="294"/>
                  </a:cxn>
                  <a:cxn ang="0">
                    <a:pos x="190" y="309"/>
                  </a:cxn>
                  <a:cxn ang="0">
                    <a:pos x="200" y="325"/>
                  </a:cxn>
                  <a:cxn ang="0">
                    <a:pos x="216" y="339"/>
                  </a:cxn>
                  <a:cxn ang="0">
                    <a:pos x="226" y="357"/>
                  </a:cxn>
                  <a:cxn ang="0">
                    <a:pos x="245" y="376"/>
                  </a:cxn>
                  <a:cxn ang="0">
                    <a:pos x="258" y="386"/>
                  </a:cxn>
                  <a:cxn ang="0">
                    <a:pos x="272" y="384"/>
                  </a:cxn>
                  <a:cxn ang="0">
                    <a:pos x="275" y="391"/>
                  </a:cxn>
                  <a:cxn ang="0">
                    <a:pos x="271" y="402"/>
                  </a:cxn>
                  <a:cxn ang="0">
                    <a:pos x="277" y="421"/>
                  </a:cxn>
                  <a:cxn ang="0">
                    <a:pos x="291" y="438"/>
                  </a:cxn>
                  <a:cxn ang="0">
                    <a:pos x="316" y="449"/>
                  </a:cxn>
                  <a:cxn ang="0">
                    <a:pos x="325" y="475"/>
                  </a:cxn>
                  <a:cxn ang="0">
                    <a:pos x="339" y="480"/>
                  </a:cxn>
                  <a:cxn ang="0">
                    <a:pos x="345" y="476"/>
                  </a:cxn>
                  <a:cxn ang="0">
                    <a:pos x="358" y="490"/>
                  </a:cxn>
                  <a:cxn ang="0">
                    <a:pos x="366" y="505"/>
                  </a:cxn>
                  <a:cxn ang="0">
                    <a:pos x="377" y="507"/>
                  </a:cxn>
                </a:cxnLst>
                <a:rect l="0" t="0" r="r" b="b"/>
                <a:pathLst>
                  <a:path w="427" h="511">
                    <a:moveTo>
                      <a:pt x="388" y="500"/>
                    </a:moveTo>
                    <a:cubicBezTo>
                      <a:pt x="390" y="498"/>
                      <a:pt x="398" y="492"/>
                      <a:pt x="405" y="487"/>
                    </a:cubicBezTo>
                    <a:cubicBezTo>
                      <a:pt x="412" y="482"/>
                      <a:pt x="418" y="474"/>
                      <a:pt x="419" y="470"/>
                    </a:cubicBezTo>
                    <a:cubicBezTo>
                      <a:pt x="420" y="465"/>
                      <a:pt x="421" y="461"/>
                      <a:pt x="421" y="461"/>
                    </a:cubicBezTo>
                    <a:cubicBezTo>
                      <a:pt x="421" y="461"/>
                      <a:pt x="419" y="461"/>
                      <a:pt x="418" y="460"/>
                    </a:cubicBezTo>
                    <a:cubicBezTo>
                      <a:pt x="416" y="459"/>
                      <a:pt x="413" y="456"/>
                      <a:pt x="410" y="453"/>
                    </a:cubicBezTo>
                    <a:cubicBezTo>
                      <a:pt x="407" y="450"/>
                      <a:pt x="407" y="445"/>
                      <a:pt x="408" y="442"/>
                    </a:cubicBezTo>
                    <a:cubicBezTo>
                      <a:pt x="410" y="439"/>
                      <a:pt x="411" y="435"/>
                      <a:pt x="410" y="433"/>
                    </a:cubicBezTo>
                    <a:cubicBezTo>
                      <a:pt x="410" y="431"/>
                      <a:pt x="409" y="427"/>
                      <a:pt x="410" y="425"/>
                    </a:cubicBezTo>
                    <a:cubicBezTo>
                      <a:pt x="410" y="422"/>
                      <a:pt x="408" y="418"/>
                      <a:pt x="405" y="415"/>
                    </a:cubicBezTo>
                    <a:cubicBezTo>
                      <a:pt x="402" y="412"/>
                      <a:pt x="399" y="407"/>
                      <a:pt x="399" y="403"/>
                    </a:cubicBezTo>
                    <a:cubicBezTo>
                      <a:pt x="398" y="399"/>
                      <a:pt x="395" y="395"/>
                      <a:pt x="392" y="394"/>
                    </a:cubicBezTo>
                    <a:cubicBezTo>
                      <a:pt x="389" y="392"/>
                      <a:pt x="384" y="386"/>
                      <a:pt x="382" y="379"/>
                    </a:cubicBezTo>
                    <a:cubicBezTo>
                      <a:pt x="380" y="372"/>
                      <a:pt x="380" y="366"/>
                      <a:pt x="382" y="364"/>
                    </a:cubicBezTo>
                    <a:cubicBezTo>
                      <a:pt x="384" y="363"/>
                      <a:pt x="387" y="361"/>
                      <a:pt x="389" y="361"/>
                    </a:cubicBezTo>
                    <a:cubicBezTo>
                      <a:pt x="392" y="360"/>
                      <a:pt x="396" y="360"/>
                      <a:pt x="399" y="360"/>
                    </a:cubicBezTo>
                    <a:cubicBezTo>
                      <a:pt x="402" y="361"/>
                      <a:pt x="406" y="362"/>
                      <a:pt x="409" y="364"/>
                    </a:cubicBezTo>
                    <a:cubicBezTo>
                      <a:pt x="412" y="365"/>
                      <a:pt x="416" y="364"/>
                      <a:pt x="418" y="362"/>
                    </a:cubicBezTo>
                    <a:cubicBezTo>
                      <a:pt x="420" y="359"/>
                      <a:pt x="421" y="355"/>
                      <a:pt x="420" y="352"/>
                    </a:cubicBezTo>
                    <a:cubicBezTo>
                      <a:pt x="419" y="349"/>
                      <a:pt x="418" y="345"/>
                      <a:pt x="418" y="342"/>
                    </a:cubicBezTo>
                    <a:cubicBezTo>
                      <a:pt x="417" y="339"/>
                      <a:pt x="417" y="334"/>
                      <a:pt x="417" y="331"/>
                    </a:cubicBezTo>
                    <a:cubicBezTo>
                      <a:pt x="417" y="327"/>
                      <a:pt x="417" y="318"/>
                      <a:pt x="416" y="311"/>
                    </a:cubicBezTo>
                    <a:cubicBezTo>
                      <a:pt x="416" y="304"/>
                      <a:pt x="416" y="296"/>
                      <a:pt x="415" y="293"/>
                    </a:cubicBezTo>
                    <a:cubicBezTo>
                      <a:pt x="415" y="290"/>
                      <a:pt x="415" y="285"/>
                      <a:pt x="416" y="282"/>
                    </a:cubicBezTo>
                    <a:cubicBezTo>
                      <a:pt x="417" y="279"/>
                      <a:pt x="418" y="274"/>
                      <a:pt x="419" y="271"/>
                    </a:cubicBezTo>
                    <a:cubicBezTo>
                      <a:pt x="420" y="268"/>
                      <a:pt x="422" y="258"/>
                      <a:pt x="424" y="250"/>
                    </a:cubicBezTo>
                    <a:cubicBezTo>
                      <a:pt x="425" y="242"/>
                      <a:pt x="426" y="230"/>
                      <a:pt x="427" y="225"/>
                    </a:cubicBezTo>
                    <a:cubicBezTo>
                      <a:pt x="427" y="219"/>
                      <a:pt x="427" y="209"/>
                      <a:pt x="427" y="202"/>
                    </a:cubicBezTo>
                    <a:cubicBezTo>
                      <a:pt x="427" y="195"/>
                      <a:pt x="426" y="187"/>
                      <a:pt x="425" y="185"/>
                    </a:cubicBezTo>
                    <a:cubicBezTo>
                      <a:pt x="423" y="183"/>
                      <a:pt x="420" y="180"/>
                      <a:pt x="417" y="179"/>
                    </a:cubicBezTo>
                    <a:cubicBezTo>
                      <a:pt x="415" y="178"/>
                      <a:pt x="411" y="176"/>
                      <a:pt x="409" y="173"/>
                    </a:cubicBezTo>
                    <a:cubicBezTo>
                      <a:pt x="406" y="170"/>
                      <a:pt x="403" y="166"/>
                      <a:pt x="401" y="164"/>
                    </a:cubicBezTo>
                    <a:cubicBezTo>
                      <a:pt x="399" y="162"/>
                      <a:pt x="399" y="151"/>
                      <a:pt x="401" y="140"/>
                    </a:cubicBezTo>
                    <a:cubicBezTo>
                      <a:pt x="404" y="129"/>
                      <a:pt x="405" y="121"/>
                      <a:pt x="405" y="121"/>
                    </a:cubicBezTo>
                    <a:cubicBezTo>
                      <a:pt x="265" y="112"/>
                      <a:pt x="265" y="112"/>
                      <a:pt x="265" y="112"/>
                    </a:cubicBezTo>
                    <a:cubicBezTo>
                      <a:pt x="19" y="0"/>
                      <a:pt x="19" y="0"/>
                      <a:pt x="19" y="0"/>
                    </a:cubicBezTo>
                    <a:cubicBezTo>
                      <a:pt x="19" y="0"/>
                      <a:pt x="17" y="1"/>
                      <a:pt x="15" y="2"/>
                    </a:cubicBezTo>
                    <a:cubicBezTo>
                      <a:pt x="12" y="2"/>
                      <a:pt x="10" y="4"/>
                      <a:pt x="9" y="6"/>
                    </a:cubicBezTo>
                    <a:cubicBezTo>
                      <a:pt x="9" y="8"/>
                      <a:pt x="8" y="10"/>
                      <a:pt x="7" y="11"/>
                    </a:cubicBezTo>
                    <a:cubicBezTo>
                      <a:pt x="6" y="12"/>
                      <a:pt x="5" y="14"/>
                      <a:pt x="4" y="15"/>
                    </a:cubicBezTo>
                    <a:cubicBezTo>
                      <a:pt x="2" y="17"/>
                      <a:pt x="1" y="18"/>
                      <a:pt x="1" y="18"/>
                    </a:cubicBezTo>
                    <a:cubicBezTo>
                      <a:pt x="1" y="18"/>
                      <a:pt x="2" y="20"/>
                      <a:pt x="4" y="22"/>
                    </a:cubicBezTo>
                    <a:cubicBezTo>
                      <a:pt x="5" y="25"/>
                      <a:pt x="7" y="28"/>
                      <a:pt x="8" y="30"/>
                    </a:cubicBezTo>
                    <a:cubicBezTo>
                      <a:pt x="9" y="32"/>
                      <a:pt x="8" y="35"/>
                      <a:pt x="7" y="37"/>
                    </a:cubicBezTo>
                    <a:cubicBezTo>
                      <a:pt x="5" y="39"/>
                      <a:pt x="3" y="41"/>
                      <a:pt x="2" y="42"/>
                    </a:cubicBezTo>
                    <a:cubicBezTo>
                      <a:pt x="1" y="43"/>
                      <a:pt x="0" y="44"/>
                      <a:pt x="0" y="44"/>
                    </a:cubicBezTo>
                    <a:cubicBezTo>
                      <a:pt x="0" y="44"/>
                      <a:pt x="2" y="45"/>
                      <a:pt x="4" y="46"/>
                    </a:cubicBezTo>
                    <a:cubicBezTo>
                      <a:pt x="7" y="47"/>
                      <a:pt x="10" y="50"/>
                      <a:pt x="11" y="51"/>
                    </a:cubicBezTo>
                    <a:cubicBezTo>
                      <a:pt x="13" y="53"/>
                      <a:pt x="16" y="55"/>
                      <a:pt x="17" y="56"/>
                    </a:cubicBezTo>
                    <a:cubicBezTo>
                      <a:pt x="19" y="57"/>
                      <a:pt x="22" y="58"/>
                      <a:pt x="24" y="58"/>
                    </a:cubicBezTo>
                    <a:cubicBezTo>
                      <a:pt x="25" y="58"/>
                      <a:pt x="28" y="61"/>
                      <a:pt x="30" y="63"/>
                    </a:cubicBezTo>
                    <a:cubicBezTo>
                      <a:pt x="32" y="66"/>
                      <a:pt x="36" y="69"/>
                      <a:pt x="38" y="71"/>
                    </a:cubicBezTo>
                    <a:cubicBezTo>
                      <a:pt x="41" y="72"/>
                      <a:pt x="44" y="74"/>
                      <a:pt x="45" y="76"/>
                    </a:cubicBezTo>
                    <a:cubicBezTo>
                      <a:pt x="47" y="78"/>
                      <a:pt x="50" y="81"/>
                      <a:pt x="53" y="82"/>
                    </a:cubicBezTo>
                    <a:cubicBezTo>
                      <a:pt x="55" y="83"/>
                      <a:pt x="58" y="84"/>
                      <a:pt x="60" y="83"/>
                    </a:cubicBezTo>
                    <a:cubicBezTo>
                      <a:pt x="61" y="83"/>
                      <a:pt x="63" y="82"/>
                      <a:pt x="64" y="82"/>
                    </a:cubicBezTo>
                    <a:cubicBezTo>
                      <a:pt x="66" y="81"/>
                      <a:pt x="67" y="79"/>
                      <a:pt x="67" y="77"/>
                    </a:cubicBezTo>
                    <a:cubicBezTo>
                      <a:pt x="68" y="76"/>
                      <a:pt x="71" y="76"/>
                      <a:pt x="74" y="78"/>
                    </a:cubicBezTo>
                    <a:cubicBezTo>
                      <a:pt x="78" y="79"/>
                      <a:pt x="82" y="82"/>
                      <a:pt x="85" y="84"/>
                    </a:cubicBezTo>
                    <a:cubicBezTo>
                      <a:pt x="87" y="86"/>
                      <a:pt x="89" y="89"/>
                      <a:pt x="89" y="92"/>
                    </a:cubicBezTo>
                    <a:cubicBezTo>
                      <a:pt x="89" y="95"/>
                      <a:pt x="91" y="98"/>
                      <a:pt x="93" y="99"/>
                    </a:cubicBezTo>
                    <a:cubicBezTo>
                      <a:pt x="95" y="101"/>
                      <a:pt x="100" y="103"/>
                      <a:pt x="105" y="105"/>
                    </a:cubicBezTo>
                    <a:cubicBezTo>
                      <a:pt x="109" y="106"/>
                      <a:pt x="114" y="108"/>
                      <a:pt x="116" y="109"/>
                    </a:cubicBezTo>
                    <a:cubicBezTo>
                      <a:pt x="118" y="110"/>
                      <a:pt x="122" y="110"/>
                      <a:pt x="123" y="110"/>
                    </a:cubicBezTo>
                    <a:cubicBezTo>
                      <a:pt x="125" y="110"/>
                      <a:pt x="127" y="112"/>
                      <a:pt x="127" y="114"/>
                    </a:cubicBezTo>
                    <a:cubicBezTo>
                      <a:pt x="128" y="115"/>
                      <a:pt x="127" y="118"/>
                      <a:pt x="127" y="120"/>
                    </a:cubicBezTo>
                    <a:cubicBezTo>
                      <a:pt x="126" y="122"/>
                      <a:pt x="125" y="124"/>
                      <a:pt x="124" y="123"/>
                    </a:cubicBezTo>
                    <a:cubicBezTo>
                      <a:pt x="123" y="123"/>
                      <a:pt x="122" y="125"/>
                      <a:pt x="122" y="127"/>
                    </a:cubicBezTo>
                    <a:cubicBezTo>
                      <a:pt x="123" y="130"/>
                      <a:pt x="123" y="133"/>
                      <a:pt x="123" y="134"/>
                    </a:cubicBezTo>
                    <a:cubicBezTo>
                      <a:pt x="123" y="135"/>
                      <a:pt x="122" y="138"/>
                      <a:pt x="121" y="140"/>
                    </a:cubicBezTo>
                    <a:cubicBezTo>
                      <a:pt x="120" y="142"/>
                      <a:pt x="119" y="146"/>
                      <a:pt x="120" y="149"/>
                    </a:cubicBezTo>
                    <a:cubicBezTo>
                      <a:pt x="121" y="151"/>
                      <a:pt x="124" y="157"/>
                      <a:pt x="126" y="160"/>
                    </a:cubicBezTo>
                    <a:cubicBezTo>
                      <a:pt x="129" y="164"/>
                      <a:pt x="132" y="169"/>
                      <a:pt x="133" y="171"/>
                    </a:cubicBezTo>
                    <a:cubicBezTo>
                      <a:pt x="134" y="173"/>
                      <a:pt x="135" y="176"/>
                      <a:pt x="135" y="177"/>
                    </a:cubicBezTo>
                    <a:cubicBezTo>
                      <a:pt x="135" y="178"/>
                      <a:pt x="135" y="180"/>
                      <a:pt x="135" y="182"/>
                    </a:cubicBezTo>
                    <a:cubicBezTo>
                      <a:pt x="134" y="184"/>
                      <a:pt x="135" y="186"/>
                      <a:pt x="137" y="187"/>
                    </a:cubicBezTo>
                    <a:cubicBezTo>
                      <a:pt x="139" y="188"/>
                      <a:pt x="140" y="191"/>
                      <a:pt x="140" y="193"/>
                    </a:cubicBezTo>
                    <a:cubicBezTo>
                      <a:pt x="141" y="195"/>
                      <a:pt x="140" y="197"/>
                      <a:pt x="140" y="198"/>
                    </a:cubicBezTo>
                    <a:cubicBezTo>
                      <a:pt x="140" y="199"/>
                      <a:pt x="139" y="202"/>
                      <a:pt x="140" y="204"/>
                    </a:cubicBezTo>
                    <a:cubicBezTo>
                      <a:pt x="140" y="206"/>
                      <a:pt x="140" y="209"/>
                      <a:pt x="141" y="211"/>
                    </a:cubicBezTo>
                    <a:cubicBezTo>
                      <a:pt x="142" y="213"/>
                      <a:pt x="143" y="215"/>
                      <a:pt x="144" y="216"/>
                    </a:cubicBezTo>
                    <a:cubicBezTo>
                      <a:pt x="145" y="216"/>
                      <a:pt x="146" y="220"/>
                      <a:pt x="148" y="223"/>
                    </a:cubicBezTo>
                    <a:cubicBezTo>
                      <a:pt x="149" y="227"/>
                      <a:pt x="151" y="231"/>
                      <a:pt x="152" y="234"/>
                    </a:cubicBezTo>
                    <a:cubicBezTo>
                      <a:pt x="153" y="236"/>
                      <a:pt x="155" y="240"/>
                      <a:pt x="157" y="242"/>
                    </a:cubicBezTo>
                    <a:cubicBezTo>
                      <a:pt x="158" y="245"/>
                      <a:pt x="160" y="248"/>
                      <a:pt x="161" y="249"/>
                    </a:cubicBezTo>
                    <a:cubicBezTo>
                      <a:pt x="162" y="250"/>
                      <a:pt x="162" y="252"/>
                      <a:pt x="161" y="253"/>
                    </a:cubicBezTo>
                    <a:cubicBezTo>
                      <a:pt x="160" y="255"/>
                      <a:pt x="159" y="257"/>
                      <a:pt x="159" y="258"/>
                    </a:cubicBezTo>
                    <a:cubicBezTo>
                      <a:pt x="159" y="259"/>
                      <a:pt x="160" y="261"/>
                      <a:pt x="161" y="261"/>
                    </a:cubicBezTo>
                    <a:cubicBezTo>
                      <a:pt x="161" y="262"/>
                      <a:pt x="163" y="262"/>
                      <a:pt x="165" y="262"/>
                    </a:cubicBezTo>
                    <a:cubicBezTo>
                      <a:pt x="166" y="262"/>
                      <a:pt x="168" y="263"/>
                      <a:pt x="169" y="263"/>
                    </a:cubicBezTo>
                    <a:cubicBezTo>
                      <a:pt x="170" y="263"/>
                      <a:pt x="171" y="264"/>
                      <a:pt x="172" y="265"/>
                    </a:cubicBezTo>
                    <a:cubicBezTo>
                      <a:pt x="172" y="266"/>
                      <a:pt x="172" y="268"/>
                      <a:pt x="172" y="270"/>
                    </a:cubicBezTo>
                    <a:cubicBezTo>
                      <a:pt x="172" y="272"/>
                      <a:pt x="172" y="274"/>
                      <a:pt x="172" y="275"/>
                    </a:cubicBezTo>
                    <a:cubicBezTo>
                      <a:pt x="173" y="277"/>
                      <a:pt x="173" y="279"/>
                      <a:pt x="173" y="281"/>
                    </a:cubicBezTo>
                    <a:cubicBezTo>
                      <a:pt x="173" y="283"/>
                      <a:pt x="174" y="286"/>
                      <a:pt x="174" y="288"/>
                    </a:cubicBezTo>
                    <a:cubicBezTo>
                      <a:pt x="174" y="289"/>
                      <a:pt x="176" y="292"/>
                      <a:pt x="177" y="294"/>
                    </a:cubicBezTo>
                    <a:cubicBezTo>
                      <a:pt x="179" y="295"/>
                      <a:pt x="182" y="298"/>
                      <a:pt x="184" y="300"/>
                    </a:cubicBezTo>
                    <a:cubicBezTo>
                      <a:pt x="186" y="301"/>
                      <a:pt x="189" y="304"/>
                      <a:pt x="190" y="305"/>
                    </a:cubicBezTo>
                    <a:cubicBezTo>
                      <a:pt x="191" y="307"/>
                      <a:pt x="191" y="308"/>
                      <a:pt x="190" y="309"/>
                    </a:cubicBezTo>
                    <a:cubicBezTo>
                      <a:pt x="189" y="309"/>
                      <a:pt x="188" y="310"/>
                      <a:pt x="189" y="311"/>
                    </a:cubicBezTo>
                    <a:cubicBezTo>
                      <a:pt x="190" y="312"/>
                      <a:pt x="193" y="315"/>
                      <a:pt x="195" y="317"/>
                    </a:cubicBezTo>
                    <a:cubicBezTo>
                      <a:pt x="197" y="319"/>
                      <a:pt x="199" y="323"/>
                      <a:pt x="200" y="325"/>
                    </a:cubicBezTo>
                    <a:cubicBezTo>
                      <a:pt x="201" y="327"/>
                      <a:pt x="202" y="330"/>
                      <a:pt x="202" y="331"/>
                    </a:cubicBezTo>
                    <a:cubicBezTo>
                      <a:pt x="203" y="333"/>
                      <a:pt x="205" y="335"/>
                      <a:pt x="208" y="336"/>
                    </a:cubicBezTo>
                    <a:cubicBezTo>
                      <a:pt x="211" y="337"/>
                      <a:pt x="214" y="338"/>
                      <a:pt x="216" y="339"/>
                    </a:cubicBezTo>
                    <a:cubicBezTo>
                      <a:pt x="218" y="340"/>
                      <a:pt x="219" y="342"/>
                      <a:pt x="219" y="343"/>
                    </a:cubicBezTo>
                    <a:cubicBezTo>
                      <a:pt x="218" y="345"/>
                      <a:pt x="219" y="347"/>
                      <a:pt x="220" y="349"/>
                    </a:cubicBezTo>
                    <a:cubicBezTo>
                      <a:pt x="222" y="350"/>
                      <a:pt x="224" y="354"/>
                      <a:pt x="226" y="357"/>
                    </a:cubicBezTo>
                    <a:cubicBezTo>
                      <a:pt x="228" y="360"/>
                      <a:pt x="231" y="365"/>
                      <a:pt x="233" y="368"/>
                    </a:cubicBezTo>
                    <a:cubicBezTo>
                      <a:pt x="236" y="370"/>
                      <a:pt x="238" y="373"/>
                      <a:pt x="239" y="374"/>
                    </a:cubicBezTo>
                    <a:cubicBezTo>
                      <a:pt x="240" y="375"/>
                      <a:pt x="243" y="376"/>
                      <a:pt x="245" y="376"/>
                    </a:cubicBezTo>
                    <a:cubicBezTo>
                      <a:pt x="247" y="376"/>
                      <a:pt x="249" y="377"/>
                      <a:pt x="249" y="378"/>
                    </a:cubicBezTo>
                    <a:cubicBezTo>
                      <a:pt x="250" y="380"/>
                      <a:pt x="252" y="382"/>
                      <a:pt x="253" y="384"/>
                    </a:cubicBezTo>
                    <a:cubicBezTo>
                      <a:pt x="255" y="385"/>
                      <a:pt x="257" y="386"/>
                      <a:pt x="258" y="386"/>
                    </a:cubicBezTo>
                    <a:cubicBezTo>
                      <a:pt x="260" y="385"/>
                      <a:pt x="261" y="384"/>
                      <a:pt x="261" y="383"/>
                    </a:cubicBezTo>
                    <a:cubicBezTo>
                      <a:pt x="261" y="381"/>
                      <a:pt x="262" y="381"/>
                      <a:pt x="265" y="382"/>
                    </a:cubicBezTo>
                    <a:cubicBezTo>
                      <a:pt x="267" y="382"/>
                      <a:pt x="270" y="383"/>
                      <a:pt x="272" y="384"/>
                    </a:cubicBezTo>
                    <a:cubicBezTo>
                      <a:pt x="273" y="384"/>
                      <a:pt x="276" y="385"/>
                      <a:pt x="278" y="386"/>
                    </a:cubicBezTo>
                    <a:cubicBezTo>
                      <a:pt x="279" y="386"/>
                      <a:pt x="279" y="387"/>
                      <a:pt x="278" y="388"/>
                    </a:cubicBezTo>
                    <a:cubicBezTo>
                      <a:pt x="276" y="388"/>
                      <a:pt x="275" y="389"/>
                      <a:pt x="275" y="391"/>
                    </a:cubicBezTo>
                    <a:cubicBezTo>
                      <a:pt x="275" y="392"/>
                      <a:pt x="275" y="394"/>
                      <a:pt x="276" y="395"/>
                    </a:cubicBezTo>
                    <a:cubicBezTo>
                      <a:pt x="276" y="396"/>
                      <a:pt x="275" y="398"/>
                      <a:pt x="274" y="399"/>
                    </a:cubicBezTo>
                    <a:cubicBezTo>
                      <a:pt x="273" y="400"/>
                      <a:pt x="271" y="402"/>
                      <a:pt x="271" y="402"/>
                    </a:cubicBezTo>
                    <a:cubicBezTo>
                      <a:pt x="271" y="402"/>
                      <a:pt x="272" y="404"/>
                      <a:pt x="273" y="406"/>
                    </a:cubicBezTo>
                    <a:cubicBezTo>
                      <a:pt x="273" y="409"/>
                      <a:pt x="274" y="413"/>
                      <a:pt x="274" y="415"/>
                    </a:cubicBezTo>
                    <a:cubicBezTo>
                      <a:pt x="274" y="417"/>
                      <a:pt x="275" y="419"/>
                      <a:pt x="277" y="421"/>
                    </a:cubicBezTo>
                    <a:cubicBezTo>
                      <a:pt x="279" y="422"/>
                      <a:pt x="279" y="424"/>
                      <a:pt x="279" y="426"/>
                    </a:cubicBezTo>
                    <a:cubicBezTo>
                      <a:pt x="278" y="427"/>
                      <a:pt x="279" y="430"/>
                      <a:pt x="282" y="431"/>
                    </a:cubicBezTo>
                    <a:cubicBezTo>
                      <a:pt x="284" y="433"/>
                      <a:pt x="288" y="436"/>
                      <a:pt x="291" y="438"/>
                    </a:cubicBezTo>
                    <a:cubicBezTo>
                      <a:pt x="294" y="441"/>
                      <a:pt x="299" y="443"/>
                      <a:pt x="302" y="444"/>
                    </a:cubicBezTo>
                    <a:cubicBezTo>
                      <a:pt x="304" y="445"/>
                      <a:pt x="308" y="446"/>
                      <a:pt x="310" y="446"/>
                    </a:cubicBezTo>
                    <a:cubicBezTo>
                      <a:pt x="312" y="447"/>
                      <a:pt x="315" y="448"/>
                      <a:pt x="316" y="449"/>
                    </a:cubicBezTo>
                    <a:cubicBezTo>
                      <a:pt x="317" y="450"/>
                      <a:pt x="317" y="452"/>
                      <a:pt x="317" y="454"/>
                    </a:cubicBezTo>
                    <a:cubicBezTo>
                      <a:pt x="317" y="456"/>
                      <a:pt x="318" y="460"/>
                      <a:pt x="319" y="464"/>
                    </a:cubicBezTo>
                    <a:cubicBezTo>
                      <a:pt x="320" y="467"/>
                      <a:pt x="323" y="472"/>
                      <a:pt x="325" y="475"/>
                    </a:cubicBezTo>
                    <a:cubicBezTo>
                      <a:pt x="328" y="477"/>
                      <a:pt x="330" y="480"/>
                      <a:pt x="331" y="481"/>
                    </a:cubicBezTo>
                    <a:cubicBezTo>
                      <a:pt x="332" y="481"/>
                      <a:pt x="334" y="481"/>
                      <a:pt x="335" y="481"/>
                    </a:cubicBezTo>
                    <a:cubicBezTo>
                      <a:pt x="336" y="480"/>
                      <a:pt x="338" y="480"/>
                      <a:pt x="339" y="480"/>
                    </a:cubicBezTo>
                    <a:cubicBezTo>
                      <a:pt x="340" y="480"/>
                      <a:pt x="342" y="480"/>
                      <a:pt x="342" y="480"/>
                    </a:cubicBezTo>
                    <a:cubicBezTo>
                      <a:pt x="343" y="480"/>
                      <a:pt x="343" y="479"/>
                      <a:pt x="343" y="477"/>
                    </a:cubicBezTo>
                    <a:cubicBezTo>
                      <a:pt x="343" y="476"/>
                      <a:pt x="344" y="475"/>
                      <a:pt x="345" y="476"/>
                    </a:cubicBezTo>
                    <a:cubicBezTo>
                      <a:pt x="346" y="477"/>
                      <a:pt x="348" y="478"/>
                      <a:pt x="348" y="479"/>
                    </a:cubicBezTo>
                    <a:cubicBezTo>
                      <a:pt x="348" y="480"/>
                      <a:pt x="350" y="482"/>
                      <a:pt x="351" y="483"/>
                    </a:cubicBezTo>
                    <a:cubicBezTo>
                      <a:pt x="353" y="484"/>
                      <a:pt x="356" y="487"/>
                      <a:pt x="358" y="490"/>
                    </a:cubicBezTo>
                    <a:cubicBezTo>
                      <a:pt x="361" y="493"/>
                      <a:pt x="363" y="497"/>
                      <a:pt x="363" y="499"/>
                    </a:cubicBezTo>
                    <a:cubicBezTo>
                      <a:pt x="363" y="501"/>
                      <a:pt x="363" y="503"/>
                      <a:pt x="363" y="504"/>
                    </a:cubicBezTo>
                    <a:cubicBezTo>
                      <a:pt x="363" y="505"/>
                      <a:pt x="365" y="506"/>
                      <a:pt x="366" y="505"/>
                    </a:cubicBezTo>
                    <a:cubicBezTo>
                      <a:pt x="367" y="505"/>
                      <a:pt x="369" y="506"/>
                      <a:pt x="369" y="508"/>
                    </a:cubicBezTo>
                    <a:cubicBezTo>
                      <a:pt x="370" y="508"/>
                      <a:pt x="370" y="510"/>
                      <a:pt x="370" y="511"/>
                    </a:cubicBezTo>
                    <a:cubicBezTo>
                      <a:pt x="370" y="511"/>
                      <a:pt x="373" y="509"/>
                      <a:pt x="377" y="507"/>
                    </a:cubicBezTo>
                    <a:cubicBezTo>
                      <a:pt x="380" y="505"/>
                      <a:pt x="385" y="502"/>
                      <a:pt x="388" y="50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grpSp>
            <p:nvGrpSpPr>
              <p:cNvPr id="62" name="Group 251">
                <a:extLst>
                  <a:ext uri="{FF2B5EF4-FFF2-40B4-BE49-F238E27FC236}">
                    <a16:creationId xmlns:a16="http://schemas.microsoft.com/office/drawing/2014/main" id="{A6C73314-7345-A145-A77A-C552BE07DF50}"/>
                  </a:ext>
                </a:extLst>
              </p:cNvPr>
              <p:cNvGrpSpPr/>
              <p:nvPr/>
            </p:nvGrpSpPr>
            <p:grpSpPr>
              <a:xfrm>
                <a:off x="7789496" y="4164114"/>
                <a:ext cx="576833" cy="589283"/>
                <a:chOff x="6943697" y="4452920"/>
                <a:chExt cx="882650" cy="901700"/>
              </a:xfrm>
              <a:grpFill/>
            </p:grpSpPr>
            <p:sp>
              <p:nvSpPr>
                <p:cNvPr id="65" name="Freeform 48">
                  <a:extLst>
                    <a:ext uri="{FF2B5EF4-FFF2-40B4-BE49-F238E27FC236}">
                      <a16:creationId xmlns:a16="http://schemas.microsoft.com/office/drawing/2014/main" id="{82A14776-BC0B-ED4F-BDD5-D352107A0E9D}"/>
                    </a:ext>
                  </a:extLst>
                </p:cNvPr>
                <p:cNvSpPr>
                  <a:spLocks/>
                </p:cNvSpPr>
                <p:nvPr/>
              </p:nvSpPr>
              <p:spPr bwMode="auto">
                <a:xfrm>
                  <a:off x="6943697" y="4452920"/>
                  <a:ext cx="882650" cy="901700"/>
                </a:xfrm>
                <a:custGeom>
                  <a:avLst/>
                  <a:gdLst/>
                  <a:ahLst/>
                  <a:cxnLst>
                    <a:cxn ang="0">
                      <a:pos x="167" y="28"/>
                    </a:cxn>
                    <a:cxn ang="0">
                      <a:pos x="154" y="23"/>
                    </a:cxn>
                    <a:cxn ang="0">
                      <a:pos x="145" y="0"/>
                    </a:cxn>
                    <a:cxn ang="0">
                      <a:pos x="139" y="13"/>
                    </a:cxn>
                    <a:cxn ang="0">
                      <a:pos x="138" y="27"/>
                    </a:cxn>
                    <a:cxn ang="0">
                      <a:pos x="139" y="40"/>
                    </a:cxn>
                    <a:cxn ang="0">
                      <a:pos x="139" y="50"/>
                    </a:cxn>
                    <a:cxn ang="0">
                      <a:pos x="140" y="58"/>
                    </a:cxn>
                    <a:cxn ang="0">
                      <a:pos x="142" y="67"/>
                    </a:cxn>
                    <a:cxn ang="0">
                      <a:pos x="136" y="79"/>
                    </a:cxn>
                    <a:cxn ang="0">
                      <a:pos x="128" y="88"/>
                    </a:cxn>
                    <a:cxn ang="0">
                      <a:pos x="127" y="111"/>
                    </a:cxn>
                    <a:cxn ang="0">
                      <a:pos x="122" y="123"/>
                    </a:cxn>
                    <a:cxn ang="0">
                      <a:pos x="111" y="134"/>
                    </a:cxn>
                    <a:cxn ang="0">
                      <a:pos x="94" y="147"/>
                    </a:cxn>
                    <a:cxn ang="0">
                      <a:pos x="76" y="159"/>
                    </a:cxn>
                    <a:cxn ang="0">
                      <a:pos x="80" y="161"/>
                    </a:cxn>
                    <a:cxn ang="0">
                      <a:pos x="89" y="156"/>
                    </a:cxn>
                    <a:cxn ang="0">
                      <a:pos x="82" y="162"/>
                    </a:cxn>
                    <a:cxn ang="0">
                      <a:pos x="85" y="166"/>
                    </a:cxn>
                    <a:cxn ang="0">
                      <a:pos x="90" y="168"/>
                    </a:cxn>
                    <a:cxn ang="0">
                      <a:pos x="92" y="174"/>
                    </a:cxn>
                    <a:cxn ang="0">
                      <a:pos x="91" y="178"/>
                    </a:cxn>
                    <a:cxn ang="0">
                      <a:pos x="85" y="183"/>
                    </a:cxn>
                    <a:cxn ang="0">
                      <a:pos x="75" y="191"/>
                    </a:cxn>
                    <a:cxn ang="0">
                      <a:pos x="62" y="193"/>
                    </a:cxn>
                    <a:cxn ang="0">
                      <a:pos x="54" y="196"/>
                    </a:cxn>
                    <a:cxn ang="0">
                      <a:pos x="50" y="193"/>
                    </a:cxn>
                    <a:cxn ang="0">
                      <a:pos x="46" y="188"/>
                    </a:cxn>
                    <a:cxn ang="0">
                      <a:pos x="42" y="186"/>
                    </a:cxn>
                    <a:cxn ang="0">
                      <a:pos x="36" y="186"/>
                    </a:cxn>
                    <a:cxn ang="0">
                      <a:pos x="39" y="181"/>
                    </a:cxn>
                    <a:cxn ang="0">
                      <a:pos x="46" y="182"/>
                    </a:cxn>
                    <a:cxn ang="0">
                      <a:pos x="45" y="179"/>
                    </a:cxn>
                    <a:cxn ang="0">
                      <a:pos x="33" y="174"/>
                    </a:cxn>
                    <a:cxn ang="0">
                      <a:pos x="13" y="179"/>
                    </a:cxn>
                    <a:cxn ang="0">
                      <a:pos x="0" y="180"/>
                    </a:cxn>
                    <a:cxn ang="0">
                      <a:pos x="6" y="189"/>
                    </a:cxn>
                    <a:cxn ang="0">
                      <a:pos x="15" y="197"/>
                    </a:cxn>
                    <a:cxn ang="0">
                      <a:pos x="23" y="197"/>
                    </a:cxn>
                    <a:cxn ang="0">
                      <a:pos x="30" y="214"/>
                    </a:cxn>
                    <a:cxn ang="0">
                      <a:pos x="44" y="230"/>
                    </a:cxn>
                    <a:cxn ang="0">
                      <a:pos x="65" y="232"/>
                    </a:cxn>
                    <a:cxn ang="0">
                      <a:pos x="73" y="232"/>
                    </a:cxn>
                    <a:cxn ang="0">
                      <a:pos x="82" y="222"/>
                    </a:cxn>
                    <a:cxn ang="0">
                      <a:pos x="94" y="226"/>
                    </a:cxn>
                    <a:cxn ang="0">
                      <a:pos x="111" y="229"/>
                    </a:cxn>
                    <a:cxn ang="0">
                      <a:pos x="120" y="240"/>
                    </a:cxn>
                    <a:cxn ang="0">
                      <a:pos x="225" y="88"/>
                    </a:cxn>
                  </a:cxnLst>
                  <a:rect l="0" t="0" r="r" b="b"/>
                  <a:pathLst>
                    <a:path w="235" h="240">
                      <a:moveTo>
                        <a:pt x="175" y="27"/>
                      </a:moveTo>
                      <a:cubicBezTo>
                        <a:pt x="175" y="27"/>
                        <a:pt x="171" y="28"/>
                        <a:pt x="167" y="28"/>
                      </a:cubicBezTo>
                      <a:cubicBezTo>
                        <a:pt x="162" y="29"/>
                        <a:pt x="159" y="28"/>
                        <a:pt x="159" y="27"/>
                      </a:cubicBezTo>
                      <a:cubicBezTo>
                        <a:pt x="159" y="25"/>
                        <a:pt x="157" y="24"/>
                        <a:pt x="154" y="23"/>
                      </a:cubicBezTo>
                      <a:cubicBezTo>
                        <a:pt x="151" y="23"/>
                        <a:pt x="148" y="23"/>
                        <a:pt x="148" y="23"/>
                      </a:cubicBezTo>
                      <a:cubicBezTo>
                        <a:pt x="145" y="0"/>
                        <a:pt x="145" y="0"/>
                        <a:pt x="145" y="0"/>
                      </a:cubicBezTo>
                      <a:cubicBezTo>
                        <a:pt x="145" y="0"/>
                        <a:pt x="144" y="2"/>
                        <a:pt x="142" y="4"/>
                      </a:cubicBezTo>
                      <a:cubicBezTo>
                        <a:pt x="141" y="7"/>
                        <a:pt x="139" y="10"/>
                        <a:pt x="139" y="13"/>
                      </a:cubicBezTo>
                      <a:cubicBezTo>
                        <a:pt x="139" y="15"/>
                        <a:pt x="139" y="18"/>
                        <a:pt x="138" y="20"/>
                      </a:cubicBezTo>
                      <a:cubicBezTo>
                        <a:pt x="137" y="22"/>
                        <a:pt x="137" y="25"/>
                        <a:pt x="138" y="27"/>
                      </a:cubicBezTo>
                      <a:cubicBezTo>
                        <a:pt x="139" y="30"/>
                        <a:pt x="140" y="33"/>
                        <a:pt x="140" y="35"/>
                      </a:cubicBezTo>
                      <a:cubicBezTo>
                        <a:pt x="140" y="36"/>
                        <a:pt x="140" y="39"/>
                        <a:pt x="139" y="40"/>
                      </a:cubicBezTo>
                      <a:cubicBezTo>
                        <a:pt x="139" y="42"/>
                        <a:pt x="139" y="44"/>
                        <a:pt x="139" y="46"/>
                      </a:cubicBezTo>
                      <a:cubicBezTo>
                        <a:pt x="139" y="47"/>
                        <a:pt x="139" y="49"/>
                        <a:pt x="139" y="50"/>
                      </a:cubicBezTo>
                      <a:cubicBezTo>
                        <a:pt x="139" y="50"/>
                        <a:pt x="140" y="52"/>
                        <a:pt x="140" y="53"/>
                      </a:cubicBezTo>
                      <a:cubicBezTo>
                        <a:pt x="140" y="55"/>
                        <a:pt x="140" y="57"/>
                        <a:pt x="140" y="58"/>
                      </a:cubicBezTo>
                      <a:cubicBezTo>
                        <a:pt x="140" y="59"/>
                        <a:pt x="140" y="61"/>
                        <a:pt x="141" y="63"/>
                      </a:cubicBezTo>
                      <a:cubicBezTo>
                        <a:pt x="141" y="64"/>
                        <a:pt x="142" y="66"/>
                        <a:pt x="142" y="67"/>
                      </a:cubicBezTo>
                      <a:cubicBezTo>
                        <a:pt x="143" y="69"/>
                        <a:pt x="142" y="71"/>
                        <a:pt x="141" y="73"/>
                      </a:cubicBezTo>
                      <a:cubicBezTo>
                        <a:pt x="140" y="75"/>
                        <a:pt x="137" y="78"/>
                        <a:pt x="136" y="79"/>
                      </a:cubicBezTo>
                      <a:cubicBezTo>
                        <a:pt x="135" y="81"/>
                        <a:pt x="132" y="82"/>
                        <a:pt x="131" y="83"/>
                      </a:cubicBezTo>
                      <a:cubicBezTo>
                        <a:pt x="130" y="84"/>
                        <a:pt x="129" y="86"/>
                        <a:pt x="128" y="88"/>
                      </a:cubicBezTo>
                      <a:cubicBezTo>
                        <a:pt x="128" y="89"/>
                        <a:pt x="127" y="93"/>
                        <a:pt x="127" y="97"/>
                      </a:cubicBezTo>
                      <a:cubicBezTo>
                        <a:pt x="127" y="101"/>
                        <a:pt x="127" y="107"/>
                        <a:pt x="127" y="111"/>
                      </a:cubicBezTo>
                      <a:cubicBezTo>
                        <a:pt x="127" y="115"/>
                        <a:pt x="127" y="119"/>
                        <a:pt x="126" y="120"/>
                      </a:cubicBezTo>
                      <a:cubicBezTo>
                        <a:pt x="125" y="120"/>
                        <a:pt x="123" y="122"/>
                        <a:pt x="122" y="123"/>
                      </a:cubicBezTo>
                      <a:cubicBezTo>
                        <a:pt x="121" y="125"/>
                        <a:pt x="118" y="127"/>
                        <a:pt x="117" y="129"/>
                      </a:cubicBezTo>
                      <a:cubicBezTo>
                        <a:pt x="115" y="130"/>
                        <a:pt x="113" y="133"/>
                        <a:pt x="111" y="134"/>
                      </a:cubicBezTo>
                      <a:cubicBezTo>
                        <a:pt x="109" y="135"/>
                        <a:pt x="106" y="138"/>
                        <a:pt x="103" y="141"/>
                      </a:cubicBezTo>
                      <a:cubicBezTo>
                        <a:pt x="100" y="143"/>
                        <a:pt x="96" y="146"/>
                        <a:pt x="94" y="147"/>
                      </a:cubicBezTo>
                      <a:cubicBezTo>
                        <a:pt x="91" y="149"/>
                        <a:pt x="87" y="151"/>
                        <a:pt x="84" y="153"/>
                      </a:cubicBezTo>
                      <a:cubicBezTo>
                        <a:pt x="81" y="154"/>
                        <a:pt x="77" y="157"/>
                        <a:pt x="76" y="159"/>
                      </a:cubicBezTo>
                      <a:cubicBezTo>
                        <a:pt x="75" y="160"/>
                        <a:pt x="75" y="162"/>
                        <a:pt x="76" y="163"/>
                      </a:cubicBezTo>
                      <a:cubicBezTo>
                        <a:pt x="77" y="163"/>
                        <a:pt x="79" y="162"/>
                        <a:pt x="80" y="161"/>
                      </a:cubicBezTo>
                      <a:cubicBezTo>
                        <a:pt x="81" y="159"/>
                        <a:pt x="84" y="157"/>
                        <a:pt x="87" y="155"/>
                      </a:cubicBezTo>
                      <a:cubicBezTo>
                        <a:pt x="89" y="154"/>
                        <a:pt x="90" y="154"/>
                        <a:pt x="89" y="156"/>
                      </a:cubicBezTo>
                      <a:cubicBezTo>
                        <a:pt x="88" y="157"/>
                        <a:pt x="85" y="159"/>
                        <a:pt x="84" y="160"/>
                      </a:cubicBezTo>
                      <a:cubicBezTo>
                        <a:pt x="83" y="160"/>
                        <a:pt x="81" y="161"/>
                        <a:pt x="82" y="162"/>
                      </a:cubicBezTo>
                      <a:cubicBezTo>
                        <a:pt x="82" y="163"/>
                        <a:pt x="82" y="164"/>
                        <a:pt x="83" y="164"/>
                      </a:cubicBezTo>
                      <a:cubicBezTo>
                        <a:pt x="84" y="165"/>
                        <a:pt x="85" y="166"/>
                        <a:pt x="85" y="166"/>
                      </a:cubicBezTo>
                      <a:cubicBezTo>
                        <a:pt x="86" y="166"/>
                        <a:pt x="87" y="166"/>
                        <a:pt x="88" y="166"/>
                      </a:cubicBezTo>
                      <a:cubicBezTo>
                        <a:pt x="88" y="166"/>
                        <a:pt x="89" y="167"/>
                        <a:pt x="90" y="168"/>
                      </a:cubicBezTo>
                      <a:cubicBezTo>
                        <a:pt x="91" y="168"/>
                        <a:pt x="92" y="170"/>
                        <a:pt x="92" y="171"/>
                      </a:cubicBezTo>
                      <a:cubicBezTo>
                        <a:pt x="92" y="172"/>
                        <a:pt x="92" y="174"/>
                        <a:pt x="92" y="174"/>
                      </a:cubicBezTo>
                      <a:cubicBezTo>
                        <a:pt x="92" y="175"/>
                        <a:pt x="93" y="176"/>
                        <a:pt x="93" y="176"/>
                      </a:cubicBezTo>
                      <a:cubicBezTo>
                        <a:pt x="94" y="177"/>
                        <a:pt x="93" y="177"/>
                        <a:pt x="91" y="178"/>
                      </a:cubicBezTo>
                      <a:cubicBezTo>
                        <a:pt x="90" y="179"/>
                        <a:pt x="88" y="180"/>
                        <a:pt x="87" y="181"/>
                      </a:cubicBezTo>
                      <a:cubicBezTo>
                        <a:pt x="87" y="182"/>
                        <a:pt x="86" y="183"/>
                        <a:pt x="85" y="183"/>
                      </a:cubicBezTo>
                      <a:cubicBezTo>
                        <a:pt x="84" y="184"/>
                        <a:pt x="81" y="185"/>
                        <a:pt x="79" y="187"/>
                      </a:cubicBezTo>
                      <a:cubicBezTo>
                        <a:pt x="78" y="188"/>
                        <a:pt x="76" y="190"/>
                        <a:pt x="75" y="191"/>
                      </a:cubicBezTo>
                      <a:cubicBezTo>
                        <a:pt x="75" y="192"/>
                        <a:pt x="73" y="193"/>
                        <a:pt x="70" y="193"/>
                      </a:cubicBezTo>
                      <a:cubicBezTo>
                        <a:pt x="68" y="193"/>
                        <a:pt x="64" y="193"/>
                        <a:pt x="62" y="193"/>
                      </a:cubicBezTo>
                      <a:cubicBezTo>
                        <a:pt x="60" y="192"/>
                        <a:pt x="58" y="192"/>
                        <a:pt x="57" y="193"/>
                      </a:cubicBezTo>
                      <a:cubicBezTo>
                        <a:pt x="56" y="193"/>
                        <a:pt x="55" y="194"/>
                        <a:pt x="54" y="196"/>
                      </a:cubicBezTo>
                      <a:cubicBezTo>
                        <a:pt x="53" y="198"/>
                        <a:pt x="52" y="198"/>
                        <a:pt x="51" y="197"/>
                      </a:cubicBezTo>
                      <a:cubicBezTo>
                        <a:pt x="51" y="196"/>
                        <a:pt x="50" y="195"/>
                        <a:pt x="50" y="193"/>
                      </a:cubicBezTo>
                      <a:cubicBezTo>
                        <a:pt x="50" y="192"/>
                        <a:pt x="49" y="191"/>
                        <a:pt x="48" y="190"/>
                      </a:cubicBezTo>
                      <a:cubicBezTo>
                        <a:pt x="47" y="189"/>
                        <a:pt x="46" y="188"/>
                        <a:pt x="46" y="188"/>
                      </a:cubicBezTo>
                      <a:cubicBezTo>
                        <a:pt x="46" y="187"/>
                        <a:pt x="45" y="186"/>
                        <a:pt x="44" y="185"/>
                      </a:cubicBezTo>
                      <a:cubicBezTo>
                        <a:pt x="43" y="185"/>
                        <a:pt x="42" y="185"/>
                        <a:pt x="42" y="186"/>
                      </a:cubicBezTo>
                      <a:cubicBezTo>
                        <a:pt x="41" y="186"/>
                        <a:pt x="40" y="187"/>
                        <a:pt x="39" y="187"/>
                      </a:cubicBezTo>
                      <a:cubicBezTo>
                        <a:pt x="38" y="187"/>
                        <a:pt x="37" y="187"/>
                        <a:pt x="36" y="186"/>
                      </a:cubicBezTo>
                      <a:cubicBezTo>
                        <a:pt x="36" y="186"/>
                        <a:pt x="36" y="185"/>
                        <a:pt x="36" y="184"/>
                      </a:cubicBezTo>
                      <a:cubicBezTo>
                        <a:pt x="37" y="183"/>
                        <a:pt x="38" y="181"/>
                        <a:pt x="39" y="181"/>
                      </a:cubicBezTo>
                      <a:cubicBezTo>
                        <a:pt x="40" y="180"/>
                        <a:pt x="41" y="180"/>
                        <a:pt x="42" y="181"/>
                      </a:cubicBezTo>
                      <a:cubicBezTo>
                        <a:pt x="43" y="182"/>
                        <a:pt x="45" y="182"/>
                        <a:pt x="46" y="182"/>
                      </a:cubicBezTo>
                      <a:cubicBezTo>
                        <a:pt x="47" y="182"/>
                        <a:pt x="48" y="182"/>
                        <a:pt x="48" y="181"/>
                      </a:cubicBezTo>
                      <a:cubicBezTo>
                        <a:pt x="48" y="180"/>
                        <a:pt x="47" y="179"/>
                        <a:pt x="45" y="179"/>
                      </a:cubicBezTo>
                      <a:cubicBezTo>
                        <a:pt x="44" y="178"/>
                        <a:pt x="41" y="177"/>
                        <a:pt x="40" y="175"/>
                      </a:cubicBezTo>
                      <a:cubicBezTo>
                        <a:pt x="39" y="174"/>
                        <a:pt x="35" y="173"/>
                        <a:pt x="33" y="174"/>
                      </a:cubicBezTo>
                      <a:cubicBezTo>
                        <a:pt x="30" y="175"/>
                        <a:pt x="26" y="176"/>
                        <a:pt x="23" y="177"/>
                      </a:cubicBezTo>
                      <a:cubicBezTo>
                        <a:pt x="20" y="178"/>
                        <a:pt x="15" y="178"/>
                        <a:pt x="13" y="179"/>
                      </a:cubicBezTo>
                      <a:cubicBezTo>
                        <a:pt x="10" y="179"/>
                        <a:pt x="6" y="179"/>
                        <a:pt x="4" y="180"/>
                      </a:cubicBezTo>
                      <a:cubicBezTo>
                        <a:pt x="2" y="180"/>
                        <a:pt x="0" y="180"/>
                        <a:pt x="0" y="180"/>
                      </a:cubicBezTo>
                      <a:cubicBezTo>
                        <a:pt x="0" y="180"/>
                        <a:pt x="1" y="182"/>
                        <a:pt x="2" y="183"/>
                      </a:cubicBezTo>
                      <a:cubicBezTo>
                        <a:pt x="3" y="184"/>
                        <a:pt x="5" y="187"/>
                        <a:pt x="6" y="189"/>
                      </a:cubicBezTo>
                      <a:cubicBezTo>
                        <a:pt x="8" y="191"/>
                        <a:pt x="9" y="193"/>
                        <a:pt x="10" y="195"/>
                      </a:cubicBezTo>
                      <a:cubicBezTo>
                        <a:pt x="11" y="196"/>
                        <a:pt x="13" y="197"/>
                        <a:pt x="15" y="197"/>
                      </a:cubicBezTo>
                      <a:cubicBezTo>
                        <a:pt x="17" y="197"/>
                        <a:pt x="18" y="197"/>
                        <a:pt x="18" y="197"/>
                      </a:cubicBezTo>
                      <a:cubicBezTo>
                        <a:pt x="18" y="197"/>
                        <a:pt x="20" y="197"/>
                        <a:pt x="23" y="197"/>
                      </a:cubicBezTo>
                      <a:cubicBezTo>
                        <a:pt x="26" y="197"/>
                        <a:pt x="28" y="200"/>
                        <a:pt x="28" y="203"/>
                      </a:cubicBezTo>
                      <a:cubicBezTo>
                        <a:pt x="28" y="206"/>
                        <a:pt x="29" y="211"/>
                        <a:pt x="30" y="214"/>
                      </a:cubicBezTo>
                      <a:cubicBezTo>
                        <a:pt x="31" y="218"/>
                        <a:pt x="34" y="222"/>
                        <a:pt x="37" y="224"/>
                      </a:cubicBezTo>
                      <a:cubicBezTo>
                        <a:pt x="40" y="227"/>
                        <a:pt x="43" y="229"/>
                        <a:pt x="44" y="230"/>
                      </a:cubicBezTo>
                      <a:cubicBezTo>
                        <a:pt x="46" y="230"/>
                        <a:pt x="49" y="232"/>
                        <a:pt x="52" y="233"/>
                      </a:cubicBezTo>
                      <a:cubicBezTo>
                        <a:pt x="55" y="234"/>
                        <a:pt x="61" y="234"/>
                        <a:pt x="65" y="232"/>
                      </a:cubicBezTo>
                      <a:cubicBezTo>
                        <a:pt x="65" y="232"/>
                        <a:pt x="65" y="232"/>
                        <a:pt x="69" y="232"/>
                      </a:cubicBezTo>
                      <a:cubicBezTo>
                        <a:pt x="73" y="232"/>
                        <a:pt x="73" y="232"/>
                        <a:pt x="73" y="232"/>
                      </a:cubicBezTo>
                      <a:cubicBezTo>
                        <a:pt x="73" y="228"/>
                        <a:pt x="74" y="223"/>
                        <a:pt x="75" y="222"/>
                      </a:cubicBezTo>
                      <a:cubicBezTo>
                        <a:pt x="77" y="221"/>
                        <a:pt x="80" y="221"/>
                        <a:pt x="82" y="222"/>
                      </a:cubicBezTo>
                      <a:cubicBezTo>
                        <a:pt x="84" y="223"/>
                        <a:pt x="87" y="224"/>
                        <a:pt x="89" y="224"/>
                      </a:cubicBezTo>
                      <a:cubicBezTo>
                        <a:pt x="91" y="224"/>
                        <a:pt x="93" y="225"/>
                        <a:pt x="94" y="226"/>
                      </a:cubicBezTo>
                      <a:cubicBezTo>
                        <a:pt x="95" y="227"/>
                        <a:pt x="97" y="228"/>
                        <a:pt x="100" y="228"/>
                      </a:cubicBezTo>
                      <a:cubicBezTo>
                        <a:pt x="102" y="229"/>
                        <a:pt x="107" y="229"/>
                        <a:pt x="111" y="229"/>
                      </a:cubicBezTo>
                      <a:cubicBezTo>
                        <a:pt x="115" y="230"/>
                        <a:pt x="119" y="232"/>
                        <a:pt x="119" y="235"/>
                      </a:cubicBezTo>
                      <a:cubicBezTo>
                        <a:pt x="120" y="237"/>
                        <a:pt x="120" y="240"/>
                        <a:pt x="120" y="240"/>
                      </a:cubicBezTo>
                      <a:cubicBezTo>
                        <a:pt x="235" y="230"/>
                        <a:pt x="235" y="230"/>
                        <a:pt x="235" y="230"/>
                      </a:cubicBezTo>
                      <a:cubicBezTo>
                        <a:pt x="225" y="88"/>
                        <a:pt x="225" y="88"/>
                        <a:pt x="225" y="88"/>
                      </a:cubicBezTo>
                      <a:lnTo>
                        <a:pt x="175" y="27"/>
                      </a:ln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66" name="Freeform 66">
                  <a:extLst>
                    <a:ext uri="{FF2B5EF4-FFF2-40B4-BE49-F238E27FC236}">
                      <a16:creationId xmlns:a16="http://schemas.microsoft.com/office/drawing/2014/main" id="{79B12D8E-6512-6347-8CA5-D6BAF4DDEF45}"/>
                    </a:ext>
                  </a:extLst>
                </p:cNvPr>
                <p:cNvSpPr>
                  <a:spLocks/>
                </p:cNvSpPr>
                <p:nvPr/>
              </p:nvSpPr>
              <p:spPr bwMode="auto">
                <a:xfrm>
                  <a:off x="7135784" y="5072045"/>
                  <a:ext cx="77788" cy="57150"/>
                </a:xfrm>
                <a:custGeom>
                  <a:avLst/>
                  <a:gdLst/>
                  <a:ahLst/>
                  <a:cxnLst>
                    <a:cxn ang="0">
                      <a:pos x="2" y="14"/>
                    </a:cxn>
                    <a:cxn ang="0">
                      <a:pos x="6" y="13"/>
                    </a:cxn>
                    <a:cxn ang="0">
                      <a:pos x="9" y="10"/>
                    </a:cxn>
                    <a:cxn ang="0">
                      <a:pos x="13" y="7"/>
                    </a:cxn>
                    <a:cxn ang="0">
                      <a:pos x="16" y="5"/>
                    </a:cxn>
                    <a:cxn ang="0">
                      <a:pos x="20" y="3"/>
                    </a:cxn>
                    <a:cxn ang="0">
                      <a:pos x="20" y="0"/>
                    </a:cxn>
                    <a:cxn ang="0">
                      <a:pos x="15" y="1"/>
                    </a:cxn>
                    <a:cxn ang="0">
                      <a:pos x="9" y="4"/>
                    </a:cxn>
                    <a:cxn ang="0">
                      <a:pos x="4" y="8"/>
                    </a:cxn>
                    <a:cxn ang="0">
                      <a:pos x="0" y="12"/>
                    </a:cxn>
                    <a:cxn ang="0">
                      <a:pos x="2" y="14"/>
                    </a:cxn>
                  </a:cxnLst>
                  <a:rect l="0" t="0" r="r" b="b"/>
                  <a:pathLst>
                    <a:path w="21" h="15">
                      <a:moveTo>
                        <a:pt x="2" y="14"/>
                      </a:moveTo>
                      <a:cubicBezTo>
                        <a:pt x="4" y="15"/>
                        <a:pt x="6" y="14"/>
                        <a:pt x="6" y="13"/>
                      </a:cubicBezTo>
                      <a:cubicBezTo>
                        <a:pt x="7" y="12"/>
                        <a:pt x="8" y="11"/>
                        <a:pt x="9" y="10"/>
                      </a:cubicBezTo>
                      <a:cubicBezTo>
                        <a:pt x="10" y="10"/>
                        <a:pt x="12" y="9"/>
                        <a:pt x="13" y="7"/>
                      </a:cubicBezTo>
                      <a:cubicBezTo>
                        <a:pt x="14" y="6"/>
                        <a:pt x="16" y="5"/>
                        <a:pt x="16" y="5"/>
                      </a:cubicBezTo>
                      <a:cubicBezTo>
                        <a:pt x="17" y="5"/>
                        <a:pt x="19" y="4"/>
                        <a:pt x="20" y="3"/>
                      </a:cubicBezTo>
                      <a:cubicBezTo>
                        <a:pt x="21" y="2"/>
                        <a:pt x="21" y="1"/>
                        <a:pt x="20" y="0"/>
                      </a:cubicBezTo>
                      <a:cubicBezTo>
                        <a:pt x="19" y="0"/>
                        <a:pt x="16" y="0"/>
                        <a:pt x="15" y="1"/>
                      </a:cubicBezTo>
                      <a:cubicBezTo>
                        <a:pt x="13" y="2"/>
                        <a:pt x="10" y="3"/>
                        <a:pt x="9" y="4"/>
                      </a:cubicBezTo>
                      <a:cubicBezTo>
                        <a:pt x="8" y="5"/>
                        <a:pt x="5" y="7"/>
                        <a:pt x="4" y="8"/>
                      </a:cubicBezTo>
                      <a:cubicBezTo>
                        <a:pt x="2" y="9"/>
                        <a:pt x="1" y="11"/>
                        <a:pt x="0" y="12"/>
                      </a:cubicBezTo>
                      <a:cubicBezTo>
                        <a:pt x="0" y="13"/>
                        <a:pt x="1" y="14"/>
                        <a:pt x="2" y="14"/>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grpSp>
          <p:sp>
            <p:nvSpPr>
              <p:cNvPr id="63" name="Freeform 68">
                <a:extLst>
                  <a:ext uri="{FF2B5EF4-FFF2-40B4-BE49-F238E27FC236}">
                    <a16:creationId xmlns:a16="http://schemas.microsoft.com/office/drawing/2014/main" id="{31C74ABA-D2B1-8043-A23D-29F12AADBEC1}"/>
                  </a:ext>
                </a:extLst>
              </p:cNvPr>
              <p:cNvSpPr>
                <a:spLocks/>
              </p:cNvSpPr>
              <p:nvPr/>
            </p:nvSpPr>
            <p:spPr bwMode="auto">
              <a:xfrm>
                <a:off x="6008160" y="4625788"/>
                <a:ext cx="782252" cy="485536"/>
              </a:xfrm>
              <a:custGeom>
                <a:avLst/>
                <a:gdLst/>
                <a:ahLst/>
                <a:cxnLst>
                  <a:cxn ang="0">
                    <a:pos x="295" y="189"/>
                  </a:cxn>
                  <a:cxn ang="0">
                    <a:pos x="296" y="178"/>
                  </a:cxn>
                  <a:cxn ang="0">
                    <a:pos x="301" y="174"/>
                  </a:cxn>
                  <a:cxn ang="0">
                    <a:pos x="312" y="164"/>
                  </a:cxn>
                  <a:cxn ang="0">
                    <a:pos x="317" y="147"/>
                  </a:cxn>
                  <a:cxn ang="0">
                    <a:pos x="312" y="131"/>
                  </a:cxn>
                  <a:cxn ang="0">
                    <a:pos x="295" y="116"/>
                  </a:cxn>
                  <a:cxn ang="0">
                    <a:pos x="291" y="103"/>
                  </a:cxn>
                  <a:cxn ang="0">
                    <a:pos x="289" y="92"/>
                  </a:cxn>
                  <a:cxn ang="0">
                    <a:pos x="297" y="76"/>
                  </a:cxn>
                  <a:cxn ang="0">
                    <a:pos x="292" y="70"/>
                  </a:cxn>
                  <a:cxn ang="0">
                    <a:pos x="262" y="65"/>
                  </a:cxn>
                  <a:cxn ang="0">
                    <a:pos x="245" y="51"/>
                  </a:cxn>
                  <a:cxn ang="0">
                    <a:pos x="239" y="39"/>
                  </a:cxn>
                  <a:cxn ang="0">
                    <a:pos x="236" y="33"/>
                  </a:cxn>
                  <a:cxn ang="0">
                    <a:pos x="229" y="22"/>
                  </a:cxn>
                  <a:cxn ang="0">
                    <a:pos x="219" y="31"/>
                  </a:cxn>
                  <a:cxn ang="0">
                    <a:pos x="206" y="21"/>
                  </a:cxn>
                  <a:cxn ang="0">
                    <a:pos x="199" y="13"/>
                  </a:cxn>
                  <a:cxn ang="0">
                    <a:pos x="186" y="15"/>
                  </a:cxn>
                  <a:cxn ang="0">
                    <a:pos x="172" y="18"/>
                  </a:cxn>
                  <a:cxn ang="0">
                    <a:pos x="159" y="26"/>
                  </a:cxn>
                  <a:cxn ang="0">
                    <a:pos x="144" y="33"/>
                  </a:cxn>
                  <a:cxn ang="0">
                    <a:pos x="138" y="20"/>
                  </a:cxn>
                  <a:cxn ang="0">
                    <a:pos x="135" y="7"/>
                  </a:cxn>
                  <a:cxn ang="0">
                    <a:pos x="125" y="0"/>
                  </a:cxn>
                  <a:cxn ang="0">
                    <a:pos x="119" y="2"/>
                  </a:cxn>
                  <a:cxn ang="0">
                    <a:pos x="111" y="3"/>
                  </a:cxn>
                  <a:cxn ang="0">
                    <a:pos x="111" y="13"/>
                  </a:cxn>
                  <a:cxn ang="0">
                    <a:pos x="117" y="32"/>
                  </a:cxn>
                  <a:cxn ang="0">
                    <a:pos x="116" y="36"/>
                  </a:cxn>
                  <a:cxn ang="0">
                    <a:pos x="98" y="31"/>
                  </a:cxn>
                  <a:cxn ang="0">
                    <a:pos x="83" y="26"/>
                  </a:cxn>
                  <a:cxn ang="0">
                    <a:pos x="67" y="29"/>
                  </a:cxn>
                  <a:cxn ang="0">
                    <a:pos x="51" y="29"/>
                  </a:cxn>
                  <a:cxn ang="0">
                    <a:pos x="37" y="19"/>
                  </a:cxn>
                  <a:cxn ang="0">
                    <a:pos x="25" y="29"/>
                  </a:cxn>
                  <a:cxn ang="0">
                    <a:pos x="26" y="47"/>
                  </a:cxn>
                  <a:cxn ang="0">
                    <a:pos x="10" y="54"/>
                  </a:cxn>
                  <a:cxn ang="0">
                    <a:pos x="2" y="65"/>
                  </a:cxn>
                  <a:cxn ang="0">
                    <a:pos x="3" y="71"/>
                  </a:cxn>
                  <a:cxn ang="0">
                    <a:pos x="10" y="68"/>
                  </a:cxn>
                  <a:cxn ang="0">
                    <a:pos x="19" y="68"/>
                  </a:cxn>
                  <a:cxn ang="0">
                    <a:pos x="36" y="80"/>
                  </a:cxn>
                  <a:cxn ang="0">
                    <a:pos x="46" y="92"/>
                  </a:cxn>
                  <a:cxn ang="0">
                    <a:pos x="57" y="98"/>
                  </a:cxn>
                  <a:cxn ang="0">
                    <a:pos x="72" y="109"/>
                  </a:cxn>
                  <a:cxn ang="0">
                    <a:pos x="86" y="119"/>
                  </a:cxn>
                  <a:cxn ang="0">
                    <a:pos x="114" y="131"/>
                  </a:cxn>
                  <a:cxn ang="0">
                    <a:pos x="148" y="143"/>
                  </a:cxn>
                  <a:cxn ang="0">
                    <a:pos x="164" y="150"/>
                  </a:cxn>
                  <a:cxn ang="0">
                    <a:pos x="179" y="157"/>
                  </a:cxn>
                  <a:cxn ang="0">
                    <a:pos x="202" y="168"/>
                  </a:cxn>
                  <a:cxn ang="0">
                    <a:pos x="220" y="170"/>
                  </a:cxn>
                  <a:cxn ang="0">
                    <a:pos x="233" y="173"/>
                  </a:cxn>
                  <a:cxn ang="0">
                    <a:pos x="246" y="176"/>
                  </a:cxn>
                  <a:cxn ang="0">
                    <a:pos x="257" y="179"/>
                  </a:cxn>
                  <a:cxn ang="0">
                    <a:pos x="265" y="181"/>
                  </a:cxn>
                  <a:cxn ang="0">
                    <a:pos x="273" y="190"/>
                  </a:cxn>
                  <a:cxn ang="0">
                    <a:pos x="280" y="198"/>
                  </a:cxn>
                  <a:cxn ang="0">
                    <a:pos x="288" y="193"/>
                  </a:cxn>
                </a:cxnLst>
                <a:rect l="0" t="0" r="r" b="b"/>
                <a:pathLst>
                  <a:path w="319" h="198">
                    <a:moveTo>
                      <a:pt x="288" y="193"/>
                    </a:moveTo>
                    <a:cubicBezTo>
                      <a:pt x="291" y="192"/>
                      <a:pt x="294" y="191"/>
                      <a:pt x="295" y="189"/>
                    </a:cubicBezTo>
                    <a:cubicBezTo>
                      <a:pt x="297" y="188"/>
                      <a:pt x="298" y="185"/>
                      <a:pt x="297" y="183"/>
                    </a:cubicBezTo>
                    <a:cubicBezTo>
                      <a:pt x="296" y="181"/>
                      <a:pt x="296" y="179"/>
                      <a:pt x="296" y="178"/>
                    </a:cubicBezTo>
                    <a:cubicBezTo>
                      <a:pt x="296" y="177"/>
                      <a:pt x="297" y="176"/>
                      <a:pt x="299" y="176"/>
                    </a:cubicBezTo>
                    <a:cubicBezTo>
                      <a:pt x="300" y="176"/>
                      <a:pt x="301" y="175"/>
                      <a:pt x="301" y="174"/>
                    </a:cubicBezTo>
                    <a:cubicBezTo>
                      <a:pt x="301" y="172"/>
                      <a:pt x="303" y="170"/>
                      <a:pt x="305" y="169"/>
                    </a:cubicBezTo>
                    <a:cubicBezTo>
                      <a:pt x="307" y="168"/>
                      <a:pt x="310" y="166"/>
                      <a:pt x="312" y="164"/>
                    </a:cubicBezTo>
                    <a:cubicBezTo>
                      <a:pt x="313" y="163"/>
                      <a:pt x="315" y="160"/>
                      <a:pt x="315" y="157"/>
                    </a:cubicBezTo>
                    <a:cubicBezTo>
                      <a:pt x="315" y="154"/>
                      <a:pt x="316" y="150"/>
                      <a:pt x="317" y="147"/>
                    </a:cubicBezTo>
                    <a:cubicBezTo>
                      <a:pt x="318" y="145"/>
                      <a:pt x="319" y="141"/>
                      <a:pt x="318" y="139"/>
                    </a:cubicBezTo>
                    <a:cubicBezTo>
                      <a:pt x="318" y="137"/>
                      <a:pt x="315" y="133"/>
                      <a:pt x="312" y="131"/>
                    </a:cubicBezTo>
                    <a:cubicBezTo>
                      <a:pt x="309" y="128"/>
                      <a:pt x="304" y="124"/>
                      <a:pt x="301" y="121"/>
                    </a:cubicBezTo>
                    <a:cubicBezTo>
                      <a:pt x="298" y="118"/>
                      <a:pt x="295" y="116"/>
                      <a:pt x="295" y="116"/>
                    </a:cubicBezTo>
                    <a:cubicBezTo>
                      <a:pt x="296" y="109"/>
                      <a:pt x="296" y="109"/>
                      <a:pt x="296" y="109"/>
                    </a:cubicBezTo>
                    <a:cubicBezTo>
                      <a:pt x="291" y="103"/>
                      <a:pt x="291" y="103"/>
                      <a:pt x="291" y="103"/>
                    </a:cubicBezTo>
                    <a:cubicBezTo>
                      <a:pt x="292" y="98"/>
                      <a:pt x="292" y="98"/>
                      <a:pt x="292" y="98"/>
                    </a:cubicBezTo>
                    <a:cubicBezTo>
                      <a:pt x="289" y="92"/>
                      <a:pt x="289" y="92"/>
                      <a:pt x="289" y="92"/>
                    </a:cubicBezTo>
                    <a:cubicBezTo>
                      <a:pt x="289" y="92"/>
                      <a:pt x="290" y="90"/>
                      <a:pt x="290" y="87"/>
                    </a:cubicBezTo>
                    <a:cubicBezTo>
                      <a:pt x="291" y="84"/>
                      <a:pt x="294" y="79"/>
                      <a:pt x="297" y="76"/>
                    </a:cubicBezTo>
                    <a:cubicBezTo>
                      <a:pt x="300" y="72"/>
                      <a:pt x="302" y="69"/>
                      <a:pt x="302" y="69"/>
                    </a:cubicBezTo>
                    <a:cubicBezTo>
                      <a:pt x="302" y="69"/>
                      <a:pt x="298" y="69"/>
                      <a:pt x="292" y="70"/>
                    </a:cubicBezTo>
                    <a:cubicBezTo>
                      <a:pt x="287" y="71"/>
                      <a:pt x="280" y="71"/>
                      <a:pt x="276" y="70"/>
                    </a:cubicBezTo>
                    <a:cubicBezTo>
                      <a:pt x="272" y="69"/>
                      <a:pt x="266" y="67"/>
                      <a:pt x="262" y="65"/>
                    </a:cubicBezTo>
                    <a:cubicBezTo>
                      <a:pt x="258" y="63"/>
                      <a:pt x="254" y="59"/>
                      <a:pt x="252" y="57"/>
                    </a:cubicBezTo>
                    <a:cubicBezTo>
                      <a:pt x="250" y="54"/>
                      <a:pt x="247" y="52"/>
                      <a:pt x="245" y="51"/>
                    </a:cubicBezTo>
                    <a:cubicBezTo>
                      <a:pt x="244" y="51"/>
                      <a:pt x="242" y="49"/>
                      <a:pt x="241" y="47"/>
                    </a:cubicBezTo>
                    <a:cubicBezTo>
                      <a:pt x="240" y="46"/>
                      <a:pt x="239" y="42"/>
                      <a:pt x="239" y="39"/>
                    </a:cubicBezTo>
                    <a:cubicBezTo>
                      <a:pt x="239" y="37"/>
                      <a:pt x="239" y="34"/>
                      <a:pt x="239" y="34"/>
                    </a:cubicBezTo>
                    <a:cubicBezTo>
                      <a:pt x="239" y="34"/>
                      <a:pt x="238" y="34"/>
                      <a:pt x="236" y="33"/>
                    </a:cubicBezTo>
                    <a:cubicBezTo>
                      <a:pt x="235" y="32"/>
                      <a:pt x="233" y="29"/>
                      <a:pt x="232" y="27"/>
                    </a:cubicBezTo>
                    <a:cubicBezTo>
                      <a:pt x="232" y="25"/>
                      <a:pt x="230" y="23"/>
                      <a:pt x="229" y="22"/>
                    </a:cubicBezTo>
                    <a:cubicBezTo>
                      <a:pt x="228" y="22"/>
                      <a:pt x="226" y="24"/>
                      <a:pt x="224" y="27"/>
                    </a:cubicBezTo>
                    <a:cubicBezTo>
                      <a:pt x="223" y="29"/>
                      <a:pt x="221" y="31"/>
                      <a:pt x="219" y="31"/>
                    </a:cubicBezTo>
                    <a:cubicBezTo>
                      <a:pt x="218" y="31"/>
                      <a:pt x="215" y="29"/>
                      <a:pt x="213" y="27"/>
                    </a:cubicBezTo>
                    <a:cubicBezTo>
                      <a:pt x="211" y="25"/>
                      <a:pt x="208" y="22"/>
                      <a:pt x="206" y="21"/>
                    </a:cubicBezTo>
                    <a:cubicBezTo>
                      <a:pt x="205" y="19"/>
                      <a:pt x="203" y="18"/>
                      <a:pt x="203" y="18"/>
                    </a:cubicBezTo>
                    <a:cubicBezTo>
                      <a:pt x="203" y="18"/>
                      <a:pt x="202" y="15"/>
                      <a:pt x="199" y="13"/>
                    </a:cubicBezTo>
                    <a:cubicBezTo>
                      <a:pt x="197" y="10"/>
                      <a:pt x="194" y="9"/>
                      <a:pt x="192" y="10"/>
                    </a:cubicBezTo>
                    <a:cubicBezTo>
                      <a:pt x="190" y="11"/>
                      <a:pt x="187" y="13"/>
                      <a:pt x="186" y="15"/>
                    </a:cubicBezTo>
                    <a:cubicBezTo>
                      <a:pt x="185" y="17"/>
                      <a:pt x="183" y="18"/>
                      <a:pt x="181" y="17"/>
                    </a:cubicBezTo>
                    <a:cubicBezTo>
                      <a:pt x="179" y="16"/>
                      <a:pt x="175" y="17"/>
                      <a:pt x="172" y="18"/>
                    </a:cubicBezTo>
                    <a:cubicBezTo>
                      <a:pt x="169" y="19"/>
                      <a:pt x="165" y="21"/>
                      <a:pt x="164" y="21"/>
                    </a:cubicBezTo>
                    <a:cubicBezTo>
                      <a:pt x="162" y="22"/>
                      <a:pt x="160" y="24"/>
                      <a:pt x="159" y="26"/>
                    </a:cubicBezTo>
                    <a:cubicBezTo>
                      <a:pt x="158" y="28"/>
                      <a:pt x="154" y="31"/>
                      <a:pt x="152" y="33"/>
                    </a:cubicBezTo>
                    <a:cubicBezTo>
                      <a:pt x="149" y="35"/>
                      <a:pt x="145" y="35"/>
                      <a:pt x="144" y="33"/>
                    </a:cubicBezTo>
                    <a:cubicBezTo>
                      <a:pt x="142" y="31"/>
                      <a:pt x="141" y="27"/>
                      <a:pt x="141" y="26"/>
                    </a:cubicBezTo>
                    <a:cubicBezTo>
                      <a:pt x="141" y="24"/>
                      <a:pt x="140" y="21"/>
                      <a:pt x="138" y="20"/>
                    </a:cubicBezTo>
                    <a:cubicBezTo>
                      <a:pt x="136" y="18"/>
                      <a:pt x="134" y="15"/>
                      <a:pt x="134" y="13"/>
                    </a:cubicBezTo>
                    <a:cubicBezTo>
                      <a:pt x="134" y="11"/>
                      <a:pt x="134" y="9"/>
                      <a:pt x="135" y="7"/>
                    </a:cubicBezTo>
                    <a:cubicBezTo>
                      <a:pt x="135" y="6"/>
                      <a:pt x="134" y="4"/>
                      <a:pt x="132" y="3"/>
                    </a:cubicBezTo>
                    <a:cubicBezTo>
                      <a:pt x="131" y="2"/>
                      <a:pt x="128" y="1"/>
                      <a:pt x="125" y="0"/>
                    </a:cubicBezTo>
                    <a:cubicBezTo>
                      <a:pt x="123" y="0"/>
                      <a:pt x="121" y="0"/>
                      <a:pt x="121" y="0"/>
                    </a:cubicBezTo>
                    <a:cubicBezTo>
                      <a:pt x="121" y="0"/>
                      <a:pt x="120" y="1"/>
                      <a:pt x="119" y="2"/>
                    </a:cubicBezTo>
                    <a:cubicBezTo>
                      <a:pt x="118" y="4"/>
                      <a:pt x="116" y="4"/>
                      <a:pt x="115" y="3"/>
                    </a:cubicBezTo>
                    <a:cubicBezTo>
                      <a:pt x="114" y="1"/>
                      <a:pt x="112" y="2"/>
                      <a:pt x="111" y="3"/>
                    </a:cubicBezTo>
                    <a:cubicBezTo>
                      <a:pt x="111" y="4"/>
                      <a:pt x="110" y="7"/>
                      <a:pt x="111" y="8"/>
                    </a:cubicBezTo>
                    <a:cubicBezTo>
                      <a:pt x="111" y="10"/>
                      <a:pt x="111" y="12"/>
                      <a:pt x="111" y="13"/>
                    </a:cubicBezTo>
                    <a:cubicBezTo>
                      <a:pt x="110" y="15"/>
                      <a:pt x="111" y="18"/>
                      <a:pt x="112" y="20"/>
                    </a:cubicBezTo>
                    <a:cubicBezTo>
                      <a:pt x="113" y="23"/>
                      <a:pt x="116" y="28"/>
                      <a:pt x="117" y="32"/>
                    </a:cubicBezTo>
                    <a:cubicBezTo>
                      <a:pt x="119" y="36"/>
                      <a:pt x="121" y="39"/>
                      <a:pt x="121" y="39"/>
                    </a:cubicBezTo>
                    <a:cubicBezTo>
                      <a:pt x="121" y="39"/>
                      <a:pt x="118" y="38"/>
                      <a:pt x="116" y="36"/>
                    </a:cubicBezTo>
                    <a:cubicBezTo>
                      <a:pt x="113" y="35"/>
                      <a:pt x="108" y="33"/>
                      <a:pt x="106" y="31"/>
                    </a:cubicBezTo>
                    <a:cubicBezTo>
                      <a:pt x="103" y="30"/>
                      <a:pt x="99" y="30"/>
                      <a:pt x="98" y="31"/>
                    </a:cubicBezTo>
                    <a:cubicBezTo>
                      <a:pt x="97" y="33"/>
                      <a:pt x="94" y="32"/>
                      <a:pt x="92" y="30"/>
                    </a:cubicBezTo>
                    <a:cubicBezTo>
                      <a:pt x="90" y="28"/>
                      <a:pt x="86" y="26"/>
                      <a:pt x="83" y="26"/>
                    </a:cubicBezTo>
                    <a:cubicBezTo>
                      <a:pt x="80" y="26"/>
                      <a:pt x="77" y="26"/>
                      <a:pt x="75" y="26"/>
                    </a:cubicBezTo>
                    <a:cubicBezTo>
                      <a:pt x="73" y="26"/>
                      <a:pt x="70" y="27"/>
                      <a:pt x="67" y="29"/>
                    </a:cubicBezTo>
                    <a:cubicBezTo>
                      <a:pt x="65" y="30"/>
                      <a:pt x="61" y="31"/>
                      <a:pt x="59" y="31"/>
                    </a:cubicBezTo>
                    <a:cubicBezTo>
                      <a:pt x="57" y="31"/>
                      <a:pt x="53" y="30"/>
                      <a:pt x="51" y="29"/>
                    </a:cubicBezTo>
                    <a:cubicBezTo>
                      <a:pt x="50" y="27"/>
                      <a:pt x="46" y="25"/>
                      <a:pt x="44" y="23"/>
                    </a:cubicBezTo>
                    <a:cubicBezTo>
                      <a:pt x="42" y="21"/>
                      <a:pt x="39" y="19"/>
                      <a:pt x="37" y="19"/>
                    </a:cubicBezTo>
                    <a:cubicBezTo>
                      <a:pt x="36" y="18"/>
                      <a:pt x="32" y="20"/>
                      <a:pt x="29" y="21"/>
                    </a:cubicBezTo>
                    <a:cubicBezTo>
                      <a:pt x="26" y="23"/>
                      <a:pt x="24" y="26"/>
                      <a:pt x="25" y="29"/>
                    </a:cubicBezTo>
                    <a:cubicBezTo>
                      <a:pt x="26" y="32"/>
                      <a:pt x="26" y="36"/>
                      <a:pt x="27" y="38"/>
                    </a:cubicBezTo>
                    <a:cubicBezTo>
                      <a:pt x="28" y="40"/>
                      <a:pt x="27" y="44"/>
                      <a:pt x="26" y="47"/>
                    </a:cubicBezTo>
                    <a:cubicBezTo>
                      <a:pt x="24" y="50"/>
                      <a:pt x="22" y="52"/>
                      <a:pt x="19" y="52"/>
                    </a:cubicBezTo>
                    <a:cubicBezTo>
                      <a:pt x="17" y="52"/>
                      <a:pt x="13" y="53"/>
                      <a:pt x="10" y="54"/>
                    </a:cubicBezTo>
                    <a:cubicBezTo>
                      <a:pt x="8" y="54"/>
                      <a:pt x="5" y="56"/>
                      <a:pt x="4" y="57"/>
                    </a:cubicBezTo>
                    <a:cubicBezTo>
                      <a:pt x="4" y="58"/>
                      <a:pt x="3" y="62"/>
                      <a:pt x="2" y="65"/>
                    </a:cubicBezTo>
                    <a:cubicBezTo>
                      <a:pt x="1" y="68"/>
                      <a:pt x="0" y="70"/>
                      <a:pt x="0" y="70"/>
                    </a:cubicBezTo>
                    <a:cubicBezTo>
                      <a:pt x="0" y="70"/>
                      <a:pt x="1" y="71"/>
                      <a:pt x="3" y="71"/>
                    </a:cubicBezTo>
                    <a:cubicBezTo>
                      <a:pt x="5" y="71"/>
                      <a:pt x="7" y="71"/>
                      <a:pt x="7" y="71"/>
                    </a:cubicBezTo>
                    <a:cubicBezTo>
                      <a:pt x="8" y="70"/>
                      <a:pt x="9" y="69"/>
                      <a:pt x="10" y="68"/>
                    </a:cubicBezTo>
                    <a:cubicBezTo>
                      <a:pt x="11" y="68"/>
                      <a:pt x="13" y="67"/>
                      <a:pt x="14" y="67"/>
                    </a:cubicBezTo>
                    <a:cubicBezTo>
                      <a:pt x="15" y="67"/>
                      <a:pt x="17" y="67"/>
                      <a:pt x="19" y="68"/>
                    </a:cubicBezTo>
                    <a:cubicBezTo>
                      <a:pt x="20" y="68"/>
                      <a:pt x="24" y="70"/>
                      <a:pt x="27" y="71"/>
                    </a:cubicBezTo>
                    <a:cubicBezTo>
                      <a:pt x="31" y="73"/>
                      <a:pt x="35" y="77"/>
                      <a:pt x="36" y="80"/>
                    </a:cubicBezTo>
                    <a:cubicBezTo>
                      <a:pt x="38" y="83"/>
                      <a:pt x="40" y="86"/>
                      <a:pt x="41" y="87"/>
                    </a:cubicBezTo>
                    <a:cubicBezTo>
                      <a:pt x="41" y="89"/>
                      <a:pt x="44" y="91"/>
                      <a:pt x="46" y="92"/>
                    </a:cubicBezTo>
                    <a:cubicBezTo>
                      <a:pt x="48" y="94"/>
                      <a:pt x="51" y="95"/>
                      <a:pt x="53" y="95"/>
                    </a:cubicBezTo>
                    <a:cubicBezTo>
                      <a:pt x="55" y="96"/>
                      <a:pt x="56" y="97"/>
                      <a:pt x="57" y="98"/>
                    </a:cubicBezTo>
                    <a:cubicBezTo>
                      <a:pt x="58" y="100"/>
                      <a:pt x="60" y="102"/>
                      <a:pt x="62" y="103"/>
                    </a:cubicBezTo>
                    <a:cubicBezTo>
                      <a:pt x="64" y="105"/>
                      <a:pt x="69" y="107"/>
                      <a:pt x="72" y="109"/>
                    </a:cubicBezTo>
                    <a:cubicBezTo>
                      <a:pt x="75" y="110"/>
                      <a:pt x="79" y="113"/>
                      <a:pt x="81" y="114"/>
                    </a:cubicBezTo>
                    <a:cubicBezTo>
                      <a:pt x="83" y="115"/>
                      <a:pt x="85" y="117"/>
                      <a:pt x="86" y="119"/>
                    </a:cubicBezTo>
                    <a:cubicBezTo>
                      <a:pt x="87" y="120"/>
                      <a:pt x="91" y="123"/>
                      <a:pt x="95" y="124"/>
                    </a:cubicBezTo>
                    <a:cubicBezTo>
                      <a:pt x="99" y="126"/>
                      <a:pt x="108" y="129"/>
                      <a:pt x="114" y="131"/>
                    </a:cubicBezTo>
                    <a:cubicBezTo>
                      <a:pt x="120" y="134"/>
                      <a:pt x="128" y="137"/>
                      <a:pt x="133" y="138"/>
                    </a:cubicBezTo>
                    <a:cubicBezTo>
                      <a:pt x="137" y="139"/>
                      <a:pt x="144" y="142"/>
                      <a:pt x="148" y="143"/>
                    </a:cubicBezTo>
                    <a:cubicBezTo>
                      <a:pt x="153" y="145"/>
                      <a:pt x="157" y="147"/>
                      <a:pt x="158" y="147"/>
                    </a:cubicBezTo>
                    <a:cubicBezTo>
                      <a:pt x="160" y="147"/>
                      <a:pt x="162" y="149"/>
                      <a:pt x="164" y="150"/>
                    </a:cubicBezTo>
                    <a:cubicBezTo>
                      <a:pt x="165" y="151"/>
                      <a:pt x="169" y="152"/>
                      <a:pt x="171" y="152"/>
                    </a:cubicBezTo>
                    <a:cubicBezTo>
                      <a:pt x="173" y="152"/>
                      <a:pt x="177" y="154"/>
                      <a:pt x="179" y="157"/>
                    </a:cubicBezTo>
                    <a:cubicBezTo>
                      <a:pt x="181" y="160"/>
                      <a:pt x="185" y="163"/>
                      <a:pt x="189" y="164"/>
                    </a:cubicBezTo>
                    <a:cubicBezTo>
                      <a:pt x="193" y="166"/>
                      <a:pt x="199" y="167"/>
                      <a:pt x="202" y="168"/>
                    </a:cubicBezTo>
                    <a:cubicBezTo>
                      <a:pt x="205" y="168"/>
                      <a:pt x="209" y="168"/>
                      <a:pt x="211" y="168"/>
                    </a:cubicBezTo>
                    <a:cubicBezTo>
                      <a:pt x="213" y="168"/>
                      <a:pt x="217" y="169"/>
                      <a:pt x="220" y="170"/>
                    </a:cubicBezTo>
                    <a:cubicBezTo>
                      <a:pt x="222" y="171"/>
                      <a:pt x="226" y="172"/>
                      <a:pt x="227" y="172"/>
                    </a:cubicBezTo>
                    <a:cubicBezTo>
                      <a:pt x="229" y="172"/>
                      <a:pt x="231" y="172"/>
                      <a:pt x="233" y="173"/>
                    </a:cubicBezTo>
                    <a:cubicBezTo>
                      <a:pt x="235" y="173"/>
                      <a:pt x="237" y="173"/>
                      <a:pt x="239" y="174"/>
                    </a:cubicBezTo>
                    <a:cubicBezTo>
                      <a:pt x="241" y="174"/>
                      <a:pt x="244" y="175"/>
                      <a:pt x="246" y="176"/>
                    </a:cubicBezTo>
                    <a:cubicBezTo>
                      <a:pt x="248" y="177"/>
                      <a:pt x="251" y="178"/>
                      <a:pt x="253" y="179"/>
                    </a:cubicBezTo>
                    <a:cubicBezTo>
                      <a:pt x="255" y="179"/>
                      <a:pt x="256" y="179"/>
                      <a:pt x="257" y="179"/>
                    </a:cubicBezTo>
                    <a:cubicBezTo>
                      <a:pt x="258" y="178"/>
                      <a:pt x="259" y="178"/>
                      <a:pt x="260" y="178"/>
                    </a:cubicBezTo>
                    <a:cubicBezTo>
                      <a:pt x="262" y="178"/>
                      <a:pt x="264" y="179"/>
                      <a:pt x="265" y="181"/>
                    </a:cubicBezTo>
                    <a:cubicBezTo>
                      <a:pt x="267" y="183"/>
                      <a:pt x="269" y="186"/>
                      <a:pt x="270" y="187"/>
                    </a:cubicBezTo>
                    <a:cubicBezTo>
                      <a:pt x="271" y="189"/>
                      <a:pt x="272" y="190"/>
                      <a:pt x="273" y="190"/>
                    </a:cubicBezTo>
                    <a:cubicBezTo>
                      <a:pt x="274" y="191"/>
                      <a:pt x="276" y="192"/>
                      <a:pt x="278" y="194"/>
                    </a:cubicBezTo>
                    <a:cubicBezTo>
                      <a:pt x="279" y="196"/>
                      <a:pt x="280" y="198"/>
                      <a:pt x="280" y="198"/>
                    </a:cubicBezTo>
                    <a:cubicBezTo>
                      <a:pt x="280" y="198"/>
                      <a:pt x="281" y="197"/>
                      <a:pt x="282" y="195"/>
                    </a:cubicBezTo>
                    <a:cubicBezTo>
                      <a:pt x="283" y="194"/>
                      <a:pt x="286" y="193"/>
                      <a:pt x="288" y="193"/>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64" name="Freeform 69">
                <a:extLst>
                  <a:ext uri="{FF2B5EF4-FFF2-40B4-BE49-F238E27FC236}">
                    <a16:creationId xmlns:a16="http://schemas.microsoft.com/office/drawing/2014/main" id="{952AE52A-CF44-764F-B505-41D570BE8081}"/>
                  </a:ext>
                </a:extLst>
              </p:cNvPr>
              <p:cNvSpPr>
                <a:spLocks/>
              </p:cNvSpPr>
              <p:nvPr/>
            </p:nvSpPr>
            <p:spPr bwMode="auto">
              <a:xfrm>
                <a:off x="6694965" y="4667287"/>
                <a:ext cx="866288" cy="555047"/>
              </a:xfrm>
              <a:custGeom>
                <a:avLst/>
                <a:gdLst/>
                <a:ahLst/>
                <a:cxnLst>
                  <a:cxn ang="0">
                    <a:pos x="289" y="102"/>
                  </a:cxn>
                  <a:cxn ang="0">
                    <a:pos x="264" y="89"/>
                  </a:cxn>
                  <a:cxn ang="0">
                    <a:pos x="237" y="69"/>
                  </a:cxn>
                  <a:cxn ang="0">
                    <a:pos x="215" y="80"/>
                  </a:cxn>
                  <a:cxn ang="0">
                    <a:pos x="198" y="60"/>
                  </a:cxn>
                  <a:cxn ang="0">
                    <a:pos x="198" y="31"/>
                  </a:cxn>
                  <a:cxn ang="0">
                    <a:pos x="177" y="29"/>
                  </a:cxn>
                  <a:cxn ang="0">
                    <a:pos x="162" y="14"/>
                  </a:cxn>
                  <a:cxn ang="0">
                    <a:pos x="142" y="2"/>
                  </a:cxn>
                  <a:cxn ang="0">
                    <a:pos x="126" y="25"/>
                  </a:cxn>
                  <a:cxn ang="0">
                    <a:pos x="103" y="34"/>
                  </a:cxn>
                  <a:cxn ang="0">
                    <a:pos x="82" y="46"/>
                  </a:cxn>
                  <a:cxn ang="0">
                    <a:pos x="68" y="36"/>
                  </a:cxn>
                  <a:cxn ang="0">
                    <a:pos x="65" y="20"/>
                  </a:cxn>
                  <a:cxn ang="0">
                    <a:pos x="56" y="41"/>
                  </a:cxn>
                  <a:cxn ang="0">
                    <a:pos x="46" y="50"/>
                  </a:cxn>
                  <a:cxn ang="0">
                    <a:pos x="26" y="49"/>
                  </a:cxn>
                  <a:cxn ang="0">
                    <a:pos x="10" y="70"/>
                  </a:cxn>
                  <a:cxn ang="0">
                    <a:pos x="11" y="86"/>
                  </a:cxn>
                  <a:cxn ang="0">
                    <a:pos x="21" y="104"/>
                  </a:cxn>
                  <a:cxn ang="0">
                    <a:pos x="37" y="130"/>
                  </a:cxn>
                  <a:cxn ang="0">
                    <a:pos x="25" y="152"/>
                  </a:cxn>
                  <a:cxn ang="0">
                    <a:pos x="16" y="161"/>
                  </a:cxn>
                  <a:cxn ang="0">
                    <a:pos x="8" y="176"/>
                  </a:cxn>
                  <a:cxn ang="0">
                    <a:pos x="5" y="181"/>
                  </a:cxn>
                  <a:cxn ang="0">
                    <a:pos x="32" y="187"/>
                  </a:cxn>
                  <a:cxn ang="0">
                    <a:pos x="51" y="200"/>
                  </a:cxn>
                  <a:cxn ang="0">
                    <a:pos x="91" y="207"/>
                  </a:cxn>
                  <a:cxn ang="0">
                    <a:pos x="112" y="211"/>
                  </a:cxn>
                  <a:cxn ang="0">
                    <a:pos x="144" y="223"/>
                  </a:cxn>
                  <a:cxn ang="0">
                    <a:pos x="170" y="223"/>
                  </a:cxn>
                  <a:cxn ang="0">
                    <a:pos x="219" y="204"/>
                  </a:cxn>
                  <a:cxn ang="0">
                    <a:pos x="246" y="189"/>
                  </a:cxn>
                  <a:cxn ang="0">
                    <a:pos x="270" y="178"/>
                  </a:cxn>
                  <a:cxn ang="0">
                    <a:pos x="271" y="173"/>
                  </a:cxn>
                  <a:cxn ang="0">
                    <a:pos x="274" y="163"/>
                  </a:cxn>
                  <a:cxn ang="0">
                    <a:pos x="285" y="167"/>
                  </a:cxn>
                  <a:cxn ang="0">
                    <a:pos x="297" y="166"/>
                  </a:cxn>
                  <a:cxn ang="0">
                    <a:pos x="296" y="174"/>
                  </a:cxn>
                  <a:cxn ang="0">
                    <a:pos x="311" y="178"/>
                  </a:cxn>
                  <a:cxn ang="0">
                    <a:pos x="315" y="169"/>
                  </a:cxn>
                  <a:cxn ang="0">
                    <a:pos x="333" y="174"/>
                  </a:cxn>
                  <a:cxn ang="0">
                    <a:pos x="342" y="181"/>
                  </a:cxn>
                  <a:cxn ang="0">
                    <a:pos x="339" y="159"/>
                  </a:cxn>
                  <a:cxn ang="0">
                    <a:pos x="342" y="133"/>
                  </a:cxn>
                  <a:cxn ang="0">
                    <a:pos x="351" y="113"/>
                  </a:cxn>
                  <a:cxn ang="0">
                    <a:pos x="349" y="102"/>
                  </a:cxn>
                </a:cxnLst>
                <a:rect l="0" t="0" r="r" b="b"/>
                <a:pathLst>
                  <a:path w="353" h="226">
                    <a:moveTo>
                      <a:pt x="349" y="102"/>
                    </a:moveTo>
                    <a:cubicBezTo>
                      <a:pt x="346" y="101"/>
                      <a:pt x="335" y="101"/>
                      <a:pt x="325" y="102"/>
                    </a:cubicBezTo>
                    <a:cubicBezTo>
                      <a:pt x="315" y="102"/>
                      <a:pt x="298" y="102"/>
                      <a:pt x="289" y="102"/>
                    </a:cubicBezTo>
                    <a:cubicBezTo>
                      <a:pt x="279" y="101"/>
                      <a:pt x="271" y="100"/>
                      <a:pt x="270" y="99"/>
                    </a:cubicBezTo>
                    <a:cubicBezTo>
                      <a:pt x="269" y="98"/>
                      <a:pt x="268" y="95"/>
                      <a:pt x="267" y="94"/>
                    </a:cubicBezTo>
                    <a:cubicBezTo>
                      <a:pt x="267" y="92"/>
                      <a:pt x="265" y="90"/>
                      <a:pt x="264" y="89"/>
                    </a:cubicBezTo>
                    <a:cubicBezTo>
                      <a:pt x="263" y="88"/>
                      <a:pt x="258" y="84"/>
                      <a:pt x="254" y="81"/>
                    </a:cubicBezTo>
                    <a:cubicBezTo>
                      <a:pt x="250" y="77"/>
                      <a:pt x="246" y="73"/>
                      <a:pt x="245" y="70"/>
                    </a:cubicBezTo>
                    <a:cubicBezTo>
                      <a:pt x="243" y="68"/>
                      <a:pt x="240" y="67"/>
                      <a:pt x="237" y="69"/>
                    </a:cubicBezTo>
                    <a:cubicBezTo>
                      <a:pt x="234" y="70"/>
                      <a:pt x="231" y="72"/>
                      <a:pt x="230" y="72"/>
                    </a:cubicBezTo>
                    <a:cubicBezTo>
                      <a:pt x="229" y="73"/>
                      <a:pt x="226" y="75"/>
                      <a:pt x="224" y="76"/>
                    </a:cubicBezTo>
                    <a:cubicBezTo>
                      <a:pt x="222" y="78"/>
                      <a:pt x="218" y="80"/>
                      <a:pt x="215" y="80"/>
                    </a:cubicBezTo>
                    <a:cubicBezTo>
                      <a:pt x="212" y="81"/>
                      <a:pt x="207" y="79"/>
                      <a:pt x="205" y="77"/>
                    </a:cubicBezTo>
                    <a:cubicBezTo>
                      <a:pt x="202" y="74"/>
                      <a:pt x="199" y="70"/>
                      <a:pt x="199" y="68"/>
                    </a:cubicBezTo>
                    <a:cubicBezTo>
                      <a:pt x="198" y="66"/>
                      <a:pt x="198" y="62"/>
                      <a:pt x="198" y="60"/>
                    </a:cubicBezTo>
                    <a:cubicBezTo>
                      <a:pt x="198" y="57"/>
                      <a:pt x="200" y="53"/>
                      <a:pt x="202" y="50"/>
                    </a:cubicBezTo>
                    <a:cubicBezTo>
                      <a:pt x="203" y="48"/>
                      <a:pt x="204" y="43"/>
                      <a:pt x="203" y="39"/>
                    </a:cubicBezTo>
                    <a:cubicBezTo>
                      <a:pt x="202" y="35"/>
                      <a:pt x="200" y="32"/>
                      <a:pt x="198" y="31"/>
                    </a:cubicBezTo>
                    <a:cubicBezTo>
                      <a:pt x="197" y="31"/>
                      <a:pt x="194" y="31"/>
                      <a:pt x="193" y="32"/>
                    </a:cubicBezTo>
                    <a:cubicBezTo>
                      <a:pt x="192" y="33"/>
                      <a:pt x="188" y="32"/>
                      <a:pt x="186" y="31"/>
                    </a:cubicBezTo>
                    <a:cubicBezTo>
                      <a:pt x="183" y="30"/>
                      <a:pt x="179" y="29"/>
                      <a:pt x="177" y="29"/>
                    </a:cubicBezTo>
                    <a:cubicBezTo>
                      <a:pt x="175" y="29"/>
                      <a:pt x="173" y="28"/>
                      <a:pt x="172" y="26"/>
                    </a:cubicBezTo>
                    <a:cubicBezTo>
                      <a:pt x="171" y="25"/>
                      <a:pt x="169" y="22"/>
                      <a:pt x="167" y="21"/>
                    </a:cubicBezTo>
                    <a:cubicBezTo>
                      <a:pt x="166" y="19"/>
                      <a:pt x="163" y="16"/>
                      <a:pt x="162" y="14"/>
                    </a:cubicBezTo>
                    <a:cubicBezTo>
                      <a:pt x="160" y="11"/>
                      <a:pt x="158" y="7"/>
                      <a:pt x="156" y="5"/>
                    </a:cubicBezTo>
                    <a:cubicBezTo>
                      <a:pt x="155" y="2"/>
                      <a:pt x="151" y="0"/>
                      <a:pt x="148" y="1"/>
                    </a:cubicBezTo>
                    <a:cubicBezTo>
                      <a:pt x="145" y="2"/>
                      <a:pt x="142" y="2"/>
                      <a:pt x="142" y="2"/>
                    </a:cubicBezTo>
                    <a:cubicBezTo>
                      <a:pt x="142" y="2"/>
                      <a:pt x="141" y="4"/>
                      <a:pt x="139" y="7"/>
                    </a:cubicBezTo>
                    <a:cubicBezTo>
                      <a:pt x="137" y="9"/>
                      <a:pt x="134" y="14"/>
                      <a:pt x="133" y="17"/>
                    </a:cubicBezTo>
                    <a:cubicBezTo>
                      <a:pt x="131" y="20"/>
                      <a:pt x="128" y="24"/>
                      <a:pt x="126" y="25"/>
                    </a:cubicBezTo>
                    <a:cubicBezTo>
                      <a:pt x="123" y="26"/>
                      <a:pt x="120" y="29"/>
                      <a:pt x="118" y="32"/>
                    </a:cubicBezTo>
                    <a:cubicBezTo>
                      <a:pt x="116" y="35"/>
                      <a:pt x="113" y="36"/>
                      <a:pt x="112" y="36"/>
                    </a:cubicBezTo>
                    <a:cubicBezTo>
                      <a:pt x="110" y="36"/>
                      <a:pt x="106" y="35"/>
                      <a:pt x="103" y="34"/>
                    </a:cubicBezTo>
                    <a:cubicBezTo>
                      <a:pt x="100" y="34"/>
                      <a:pt x="96" y="34"/>
                      <a:pt x="94" y="34"/>
                    </a:cubicBezTo>
                    <a:cubicBezTo>
                      <a:pt x="91" y="35"/>
                      <a:pt x="88" y="37"/>
                      <a:pt x="87" y="40"/>
                    </a:cubicBezTo>
                    <a:cubicBezTo>
                      <a:pt x="86" y="42"/>
                      <a:pt x="83" y="45"/>
                      <a:pt x="82" y="46"/>
                    </a:cubicBezTo>
                    <a:cubicBezTo>
                      <a:pt x="81" y="47"/>
                      <a:pt x="78" y="47"/>
                      <a:pt x="77" y="45"/>
                    </a:cubicBezTo>
                    <a:cubicBezTo>
                      <a:pt x="75" y="44"/>
                      <a:pt x="74" y="42"/>
                      <a:pt x="73" y="41"/>
                    </a:cubicBezTo>
                    <a:cubicBezTo>
                      <a:pt x="72" y="40"/>
                      <a:pt x="70" y="38"/>
                      <a:pt x="68" y="36"/>
                    </a:cubicBezTo>
                    <a:cubicBezTo>
                      <a:pt x="66" y="35"/>
                      <a:pt x="64" y="33"/>
                      <a:pt x="65" y="32"/>
                    </a:cubicBezTo>
                    <a:cubicBezTo>
                      <a:pt x="65" y="30"/>
                      <a:pt x="66" y="27"/>
                      <a:pt x="66" y="24"/>
                    </a:cubicBezTo>
                    <a:cubicBezTo>
                      <a:pt x="66" y="22"/>
                      <a:pt x="66" y="19"/>
                      <a:pt x="65" y="20"/>
                    </a:cubicBezTo>
                    <a:cubicBezTo>
                      <a:pt x="64" y="20"/>
                      <a:pt x="62" y="22"/>
                      <a:pt x="60" y="24"/>
                    </a:cubicBezTo>
                    <a:cubicBezTo>
                      <a:pt x="58" y="26"/>
                      <a:pt x="55" y="30"/>
                      <a:pt x="55" y="32"/>
                    </a:cubicBezTo>
                    <a:cubicBezTo>
                      <a:pt x="54" y="35"/>
                      <a:pt x="55" y="38"/>
                      <a:pt x="56" y="41"/>
                    </a:cubicBezTo>
                    <a:cubicBezTo>
                      <a:pt x="58" y="43"/>
                      <a:pt x="58" y="46"/>
                      <a:pt x="56" y="47"/>
                    </a:cubicBezTo>
                    <a:cubicBezTo>
                      <a:pt x="55" y="49"/>
                      <a:pt x="52" y="51"/>
                      <a:pt x="50" y="52"/>
                    </a:cubicBezTo>
                    <a:cubicBezTo>
                      <a:pt x="49" y="54"/>
                      <a:pt x="47" y="53"/>
                      <a:pt x="46" y="50"/>
                    </a:cubicBezTo>
                    <a:cubicBezTo>
                      <a:pt x="45" y="48"/>
                      <a:pt x="42" y="46"/>
                      <a:pt x="39" y="46"/>
                    </a:cubicBezTo>
                    <a:cubicBezTo>
                      <a:pt x="37" y="46"/>
                      <a:pt x="33" y="46"/>
                      <a:pt x="32" y="46"/>
                    </a:cubicBezTo>
                    <a:cubicBezTo>
                      <a:pt x="31" y="46"/>
                      <a:pt x="28" y="47"/>
                      <a:pt x="26" y="49"/>
                    </a:cubicBezTo>
                    <a:cubicBezTo>
                      <a:pt x="24" y="51"/>
                      <a:pt x="22" y="52"/>
                      <a:pt x="22" y="52"/>
                    </a:cubicBezTo>
                    <a:cubicBezTo>
                      <a:pt x="22" y="52"/>
                      <a:pt x="20" y="55"/>
                      <a:pt x="17" y="59"/>
                    </a:cubicBezTo>
                    <a:cubicBezTo>
                      <a:pt x="14" y="62"/>
                      <a:pt x="11" y="67"/>
                      <a:pt x="10" y="70"/>
                    </a:cubicBezTo>
                    <a:cubicBezTo>
                      <a:pt x="10" y="73"/>
                      <a:pt x="9" y="75"/>
                      <a:pt x="9" y="75"/>
                    </a:cubicBezTo>
                    <a:cubicBezTo>
                      <a:pt x="12" y="81"/>
                      <a:pt x="12" y="81"/>
                      <a:pt x="12" y="81"/>
                    </a:cubicBezTo>
                    <a:cubicBezTo>
                      <a:pt x="11" y="86"/>
                      <a:pt x="11" y="86"/>
                      <a:pt x="11" y="86"/>
                    </a:cubicBezTo>
                    <a:cubicBezTo>
                      <a:pt x="16" y="92"/>
                      <a:pt x="16" y="92"/>
                      <a:pt x="16" y="92"/>
                    </a:cubicBezTo>
                    <a:cubicBezTo>
                      <a:pt x="15" y="99"/>
                      <a:pt x="15" y="99"/>
                      <a:pt x="15" y="99"/>
                    </a:cubicBezTo>
                    <a:cubicBezTo>
                      <a:pt x="15" y="99"/>
                      <a:pt x="18" y="101"/>
                      <a:pt x="21" y="104"/>
                    </a:cubicBezTo>
                    <a:cubicBezTo>
                      <a:pt x="24" y="107"/>
                      <a:pt x="29" y="111"/>
                      <a:pt x="32" y="114"/>
                    </a:cubicBezTo>
                    <a:cubicBezTo>
                      <a:pt x="35" y="116"/>
                      <a:pt x="38" y="120"/>
                      <a:pt x="38" y="122"/>
                    </a:cubicBezTo>
                    <a:cubicBezTo>
                      <a:pt x="39" y="124"/>
                      <a:pt x="38" y="128"/>
                      <a:pt x="37" y="130"/>
                    </a:cubicBezTo>
                    <a:cubicBezTo>
                      <a:pt x="36" y="133"/>
                      <a:pt x="35" y="137"/>
                      <a:pt x="35" y="140"/>
                    </a:cubicBezTo>
                    <a:cubicBezTo>
                      <a:pt x="35" y="143"/>
                      <a:pt x="33" y="146"/>
                      <a:pt x="32" y="147"/>
                    </a:cubicBezTo>
                    <a:cubicBezTo>
                      <a:pt x="30" y="149"/>
                      <a:pt x="27" y="151"/>
                      <a:pt x="25" y="152"/>
                    </a:cubicBezTo>
                    <a:cubicBezTo>
                      <a:pt x="23" y="153"/>
                      <a:pt x="21" y="155"/>
                      <a:pt x="21" y="157"/>
                    </a:cubicBezTo>
                    <a:cubicBezTo>
                      <a:pt x="21" y="158"/>
                      <a:pt x="20" y="159"/>
                      <a:pt x="19" y="159"/>
                    </a:cubicBezTo>
                    <a:cubicBezTo>
                      <a:pt x="17" y="159"/>
                      <a:pt x="16" y="160"/>
                      <a:pt x="16" y="161"/>
                    </a:cubicBezTo>
                    <a:cubicBezTo>
                      <a:pt x="16" y="162"/>
                      <a:pt x="16" y="164"/>
                      <a:pt x="17" y="166"/>
                    </a:cubicBezTo>
                    <a:cubicBezTo>
                      <a:pt x="18" y="168"/>
                      <a:pt x="17" y="171"/>
                      <a:pt x="15" y="172"/>
                    </a:cubicBezTo>
                    <a:cubicBezTo>
                      <a:pt x="14" y="174"/>
                      <a:pt x="11" y="175"/>
                      <a:pt x="8" y="176"/>
                    </a:cubicBezTo>
                    <a:cubicBezTo>
                      <a:pt x="6" y="176"/>
                      <a:pt x="3" y="177"/>
                      <a:pt x="2" y="178"/>
                    </a:cubicBezTo>
                    <a:cubicBezTo>
                      <a:pt x="1" y="180"/>
                      <a:pt x="0" y="181"/>
                      <a:pt x="0" y="181"/>
                    </a:cubicBezTo>
                    <a:cubicBezTo>
                      <a:pt x="0" y="181"/>
                      <a:pt x="2" y="181"/>
                      <a:pt x="5" y="181"/>
                    </a:cubicBezTo>
                    <a:cubicBezTo>
                      <a:pt x="7" y="182"/>
                      <a:pt x="11" y="182"/>
                      <a:pt x="14" y="183"/>
                    </a:cubicBezTo>
                    <a:cubicBezTo>
                      <a:pt x="17" y="183"/>
                      <a:pt x="21" y="184"/>
                      <a:pt x="24" y="184"/>
                    </a:cubicBezTo>
                    <a:cubicBezTo>
                      <a:pt x="26" y="185"/>
                      <a:pt x="30" y="186"/>
                      <a:pt x="32" y="187"/>
                    </a:cubicBezTo>
                    <a:cubicBezTo>
                      <a:pt x="34" y="188"/>
                      <a:pt x="38" y="191"/>
                      <a:pt x="41" y="192"/>
                    </a:cubicBezTo>
                    <a:cubicBezTo>
                      <a:pt x="43" y="193"/>
                      <a:pt x="46" y="195"/>
                      <a:pt x="48" y="196"/>
                    </a:cubicBezTo>
                    <a:cubicBezTo>
                      <a:pt x="49" y="197"/>
                      <a:pt x="50" y="199"/>
                      <a:pt x="51" y="200"/>
                    </a:cubicBezTo>
                    <a:cubicBezTo>
                      <a:pt x="52" y="201"/>
                      <a:pt x="54" y="203"/>
                      <a:pt x="56" y="203"/>
                    </a:cubicBezTo>
                    <a:cubicBezTo>
                      <a:pt x="58" y="204"/>
                      <a:pt x="64" y="205"/>
                      <a:pt x="70" y="204"/>
                    </a:cubicBezTo>
                    <a:cubicBezTo>
                      <a:pt x="76" y="204"/>
                      <a:pt x="86" y="205"/>
                      <a:pt x="91" y="207"/>
                    </a:cubicBezTo>
                    <a:cubicBezTo>
                      <a:pt x="91" y="207"/>
                      <a:pt x="91" y="207"/>
                      <a:pt x="93" y="207"/>
                    </a:cubicBezTo>
                    <a:cubicBezTo>
                      <a:pt x="95" y="207"/>
                      <a:pt x="95" y="207"/>
                      <a:pt x="95" y="207"/>
                    </a:cubicBezTo>
                    <a:cubicBezTo>
                      <a:pt x="101" y="207"/>
                      <a:pt x="108" y="209"/>
                      <a:pt x="112" y="211"/>
                    </a:cubicBezTo>
                    <a:cubicBezTo>
                      <a:pt x="115" y="214"/>
                      <a:pt x="121" y="217"/>
                      <a:pt x="125" y="218"/>
                    </a:cubicBezTo>
                    <a:cubicBezTo>
                      <a:pt x="128" y="219"/>
                      <a:pt x="133" y="221"/>
                      <a:pt x="136" y="221"/>
                    </a:cubicBezTo>
                    <a:cubicBezTo>
                      <a:pt x="138" y="222"/>
                      <a:pt x="142" y="223"/>
                      <a:pt x="144" y="223"/>
                    </a:cubicBezTo>
                    <a:cubicBezTo>
                      <a:pt x="146" y="224"/>
                      <a:pt x="150" y="225"/>
                      <a:pt x="153" y="225"/>
                    </a:cubicBezTo>
                    <a:cubicBezTo>
                      <a:pt x="156" y="226"/>
                      <a:pt x="159" y="225"/>
                      <a:pt x="160" y="225"/>
                    </a:cubicBezTo>
                    <a:cubicBezTo>
                      <a:pt x="161" y="224"/>
                      <a:pt x="166" y="223"/>
                      <a:pt x="170" y="223"/>
                    </a:cubicBezTo>
                    <a:cubicBezTo>
                      <a:pt x="175" y="223"/>
                      <a:pt x="181" y="221"/>
                      <a:pt x="184" y="219"/>
                    </a:cubicBezTo>
                    <a:cubicBezTo>
                      <a:pt x="186" y="217"/>
                      <a:pt x="193" y="214"/>
                      <a:pt x="199" y="212"/>
                    </a:cubicBezTo>
                    <a:cubicBezTo>
                      <a:pt x="205" y="209"/>
                      <a:pt x="214" y="206"/>
                      <a:pt x="219" y="204"/>
                    </a:cubicBezTo>
                    <a:cubicBezTo>
                      <a:pt x="225" y="202"/>
                      <a:pt x="232" y="199"/>
                      <a:pt x="235" y="198"/>
                    </a:cubicBezTo>
                    <a:cubicBezTo>
                      <a:pt x="238" y="197"/>
                      <a:pt x="241" y="195"/>
                      <a:pt x="242" y="194"/>
                    </a:cubicBezTo>
                    <a:cubicBezTo>
                      <a:pt x="242" y="193"/>
                      <a:pt x="244" y="191"/>
                      <a:pt x="246" y="189"/>
                    </a:cubicBezTo>
                    <a:cubicBezTo>
                      <a:pt x="248" y="188"/>
                      <a:pt x="251" y="185"/>
                      <a:pt x="252" y="183"/>
                    </a:cubicBezTo>
                    <a:cubicBezTo>
                      <a:pt x="254" y="181"/>
                      <a:pt x="257" y="180"/>
                      <a:pt x="259" y="180"/>
                    </a:cubicBezTo>
                    <a:cubicBezTo>
                      <a:pt x="262" y="179"/>
                      <a:pt x="267" y="179"/>
                      <a:pt x="270" y="178"/>
                    </a:cubicBezTo>
                    <a:cubicBezTo>
                      <a:pt x="274" y="177"/>
                      <a:pt x="278" y="176"/>
                      <a:pt x="281" y="176"/>
                    </a:cubicBezTo>
                    <a:cubicBezTo>
                      <a:pt x="283" y="175"/>
                      <a:pt x="283" y="175"/>
                      <a:pt x="281" y="174"/>
                    </a:cubicBezTo>
                    <a:cubicBezTo>
                      <a:pt x="279" y="174"/>
                      <a:pt x="275" y="173"/>
                      <a:pt x="271" y="173"/>
                    </a:cubicBezTo>
                    <a:cubicBezTo>
                      <a:pt x="268" y="173"/>
                      <a:pt x="267" y="172"/>
                      <a:pt x="268" y="171"/>
                    </a:cubicBezTo>
                    <a:cubicBezTo>
                      <a:pt x="269" y="170"/>
                      <a:pt x="271" y="168"/>
                      <a:pt x="272" y="167"/>
                    </a:cubicBezTo>
                    <a:cubicBezTo>
                      <a:pt x="272" y="166"/>
                      <a:pt x="273" y="164"/>
                      <a:pt x="274" y="163"/>
                    </a:cubicBezTo>
                    <a:cubicBezTo>
                      <a:pt x="275" y="162"/>
                      <a:pt x="277" y="161"/>
                      <a:pt x="279" y="161"/>
                    </a:cubicBezTo>
                    <a:cubicBezTo>
                      <a:pt x="280" y="160"/>
                      <a:pt x="282" y="161"/>
                      <a:pt x="283" y="162"/>
                    </a:cubicBezTo>
                    <a:cubicBezTo>
                      <a:pt x="284" y="164"/>
                      <a:pt x="285" y="166"/>
                      <a:pt x="285" y="167"/>
                    </a:cubicBezTo>
                    <a:cubicBezTo>
                      <a:pt x="285" y="169"/>
                      <a:pt x="286" y="170"/>
                      <a:pt x="287" y="170"/>
                    </a:cubicBezTo>
                    <a:cubicBezTo>
                      <a:pt x="288" y="169"/>
                      <a:pt x="291" y="169"/>
                      <a:pt x="292" y="168"/>
                    </a:cubicBezTo>
                    <a:cubicBezTo>
                      <a:pt x="294" y="167"/>
                      <a:pt x="296" y="166"/>
                      <a:pt x="297" y="166"/>
                    </a:cubicBezTo>
                    <a:cubicBezTo>
                      <a:pt x="297" y="166"/>
                      <a:pt x="298" y="167"/>
                      <a:pt x="299" y="168"/>
                    </a:cubicBezTo>
                    <a:cubicBezTo>
                      <a:pt x="300" y="169"/>
                      <a:pt x="300" y="171"/>
                      <a:pt x="299" y="171"/>
                    </a:cubicBezTo>
                    <a:cubicBezTo>
                      <a:pt x="298" y="172"/>
                      <a:pt x="297" y="173"/>
                      <a:pt x="296" y="174"/>
                    </a:cubicBezTo>
                    <a:cubicBezTo>
                      <a:pt x="294" y="175"/>
                      <a:pt x="293" y="176"/>
                      <a:pt x="293" y="176"/>
                    </a:cubicBezTo>
                    <a:cubicBezTo>
                      <a:pt x="293" y="176"/>
                      <a:pt x="296" y="177"/>
                      <a:pt x="300" y="177"/>
                    </a:cubicBezTo>
                    <a:cubicBezTo>
                      <a:pt x="303" y="178"/>
                      <a:pt x="308" y="178"/>
                      <a:pt x="311" y="178"/>
                    </a:cubicBezTo>
                    <a:cubicBezTo>
                      <a:pt x="314" y="177"/>
                      <a:pt x="316" y="176"/>
                      <a:pt x="315" y="175"/>
                    </a:cubicBezTo>
                    <a:cubicBezTo>
                      <a:pt x="314" y="173"/>
                      <a:pt x="314" y="171"/>
                      <a:pt x="314" y="171"/>
                    </a:cubicBezTo>
                    <a:cubicBezTo>
                      <a:pt x="314" y="170"/>
                      <a:pt x="315" y="169"/>
                      <a:pt x="315" y="169"/>
                    </a:cubicBezTo>
                    <a:cubicBezTo>
                      <a:pt x="316" y="169"/>
                      <a:pt x="318" y="170"/>
                      <a:pt x="319" y="171"/>
                    </a:cubicBezTo>
                    <a:cubicBezTo>
                      <a:pt x="320" y="172"/>
                      <a:pt x="324" y="174"/>
                      <a:pt x="326" y="174"/>
                    </a:cubicBezTo>
                    <a:cubicBezTo>
                      <a:pt x="329" y="175"/>
                      <a:pt x="332" y="175"/>
                      <a:pt x="333" y="174"/>
                    </a:cubicBezTo>
                    <a:cubicBezTo>
                      <a:pt x="333" y="174"/>
                      <a:pt x="335" y="174"/>
                      <a:pt x="336" y="176"/>
                    </a:cubicBezTo>
                    <a:cubicBezTo>
                      <a:pt x="337" y="177"/>
                      <a:pt x="339" y="179"/>
                      <a:pt x="340" y="180"/>
                    </a:cubicBezTo>
                    <a:cubicBezTo>
                      <a:pt x="341" y="181"/>
                      <a:pt x="342" y="181"/>
                      <a:pt x="342" y="181"/>
                    </a:cubicBezTo>
                    <a:cubicBezTo>
                      <a:pt x="342" y="181"/>
                      <a:pt x="342" y="179"/>
                      <a:pt x="343" y="177"/>
                    </a:cubicBezTo>
                    <a:cubicBezTo>
                      <a:pt x="344" y="174"/>
                      <a:pt x="343" y="170"/>
                      <a:pt x="343" y="169"/>
                    </a:cubicBezTo>
                    <a:cubicBezTo>
                      <a:pt x="342" y="167"/>
                      <a:pt x="340" y="163"/>
                      <a:pt x="339" y="159"/>
                    </a:cubicBezTo>
                    <a:cubicBezTo>
                      <a:pt x="338" y="156"/>
                      <a:pt x="338" y="151"/>
                      <a:pt x="339" y="147"/>
                    </a:cubicBezTo>
                    <a:cubicBezTo>
                      <a:pt x="340" y="144"/>
                      <a:pt x="341" y="140"/>
                      <a:pt x="342" y="139"/>
                    </a:cubicBezTo>
                    <a:cubicBezTo>
                      <a:pt x="342" y="138"/>
                      <a:pt x="343" y="135"/>
                      <a:pt x="342" y="133"/>
                    </a:cubicBezTo>
                    <a:cubicBezTo>
                      <a:pt x="342" y="130"/>
                      <a:pt x="344" y="127"/>
                      <a:pt x="347" y="126"/>
                    </a:cubicBezTo>
                    <a:cubicBezTo>
                      <a:pt x="349" y="125"/>
                      <a:pt x="351" y="122"/>
                      <a:pt x="351" y="119"/>
                    </a:cubicBezTo>
                    <a:cubicBezTo>
                      <a:pt x="350" y="117"/>
                      <a:pt x="351" y="114"/>
                      <a:pt x="351" y="113"/>
                    </a:cubicBezTo>
                    <a:cubicBezTo>
                      <a:pt x="352" y="111"/>
                      <a:pt x="353" y="108"/>
                      <a:pt x="353" y="106"/>
                    </a:cubicBezTo>
                    <a:cubicBezTo>
                      <a:pt x="353" y="104"/>
                      <a:pt x="353" y="102"/>
                      <a:pt x="353" y="102"/>
                    </a:cubicBezTo>
                    <a:cubicBezTo>
                      <a:pt x="353" y="102"/>
                      <a:pt x="351" y="102"/>
                      <a:pt x="349" y="102"/>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grpSp>
        <p:sp>
          <p:nvSpPr>
            <p:cNvPr id="2" name="TextBox 1">
              <a:extLst>
                <a:ext uri="{FF2B5EF4-FFF2-40B4-BE49-F238E27FC236}">
                  <a16:creationId xmlns:a16="http://schemas.microsoft.com/office/drawing/2014/main" id="{FFE59598-65B2-AC43-8541-11643DDE1FCE}"/>
                </a:ext>
              </a:extLst>
            </p:cNvPr>
            <p:cNvSpPr txBox="1"/>
            <p:nvPr/>
          </p:nvSpPr>
          <p:spPr>
            <a:xfrm>
              <a:off x="165467" y="3160691"/>
              <a:ext cx="1104790" cy="846386"/>
            </a:xfrm>
            <a:prstGeom prst="rect">
              <a:avLst/>
            </a:prstGeom>
            <a:noFill/>
          </p:spPr>
          <p:txBody>
            <a:bodyPr wrap="none" rtlCol="0">
              <a:spAutoFit/>
            </a:bodyPr>
            <a:lstStyle/>
            <a:p>
              <a:pPr marL="228600" indent="-228600">
                <a:buClr>
                  <a:srgbClr val="265E51"/>
                </a:buClr>
                <a:buFont typeface="+mj-lt"/>
                <a:buAutoNum type="arabicPeriod"/>
              </a:pPr>
              <a:r>
                <a:rPr lang="en-US" sz="700" b="1" dirty="0">
                  <a:solidFill>
                    <a:srgbClr val="265E51"/>
                  </a:solidFill>
                  <a:latin typeface="Montserrat" pitchFamily="2" charset="77"/>
                </a:rPr>
                <a:t>Baja California</a:t>
              </a:r>
            </a:p>
            <a:p>
              <a:pPr marL="228600" indent="-228600">
                <a:buClr>
                  <a:srgbClr val="265E51"/>
                </a:buClr>
                <a:buFont typeface="+mj-lt"/>
                <a:buAutoNum type="arabicPeriod"/>
              </a:pPr>
              <a:r>
                <a:rPr lang="en-US" sz="700" b="1" dirty="0">
                  <a:solidFill>
                    <a:srgbClr val="265E51"/>
                  </a:solidFill>
                  <a:latin typeface="Montserrat" pitchFamily="2" charset="77"/>
                </a:rPr>
                <a:t>Guanajuato</a:t>
              </a:r>
            </a:p>
            <a:p>
              <a:pPr marL="228600" indent="-228600">
                <a:buClr>
                  <a:srgbClr val="265E51"/>
                </a:buClr>
                <a:buFont typeface="+mj-lt"/>
                <a:buAutoNum type="arabicPeriod"/>
              </a:pPr>
              <a:r>
                <a:rPr lang="en-US" sz="700" b="1" dirty="0">
                  <a:solidFill>
                    <a:srgbClr val="265E51"/>
                  </a:solidFill>
                  <a:latin typeface="Montserrat" pitchFamily="2" charset="77"/>
                </a:rPr>
                <a:t>Jalisco</a:t>
              </a:r>
            </a:p>
            <a:p>
              <a:pPr marL="228600" indent="-228600">
                <a:buClr>
                  <a:srgbClr val="265E51"/>
                </a:buClr>
                <a:buFont typeface="+mj-lt"/>
                <a:buAutoNum type="arabicPeriod"/>
              </a:pPr>
              <a:r>
                <a:rPr lang="en-US" sz="700" b="1" dirty="0">
                  <a:solidFill>
                    <a:srgbClr val="265E51"/>
                  </a:solidFill>
                  <a:latin typeface="Montserrat" pitchFamily="2" charset="77"/>
                </a:rPr>
                <a:t>México</a:t>
              </a:r>
            </a:p>
            <a:p>
              <a:pPr marL="228600" indent="-228600">
                <a:buClr>
                  <a:srgbClr val="265E51"/>
                </a:buClr>
                <a:buFont typeface="+mj-lt"/>
                <a:buAutoNum type="arabicPeriod"/>
              </a:pPr>
              <a:r>
                <a:rPr lang="en-US" sz="700" b="1" dirty="0">
                  <a:solidFill>
                    <a:srgbClr val="265E51"/>
                  </a:solidFill>
                  <a:latin typeface="Montserrat" pitchFamily="2" charset="77"/>
                </a:rPr>
                <a:t>Morelos</a:t>
              </a:r>
            </a:p>
            <a:p>
              <a:pPr marL="228600" indent="-228600">
                <a:buClr>
                  <a:srgbClr val="265E51"/>
                </a:buClr>
                <a:buFont typeface="+mj-lt"/>
                <a:buAutoNum type="arabicPeriod"/>
              </a:pPr>
              <a:r>
                <a:rPr lang="en-US" sz="700" b="1" dirty="0">
                  <a:solidFill>
                    <a:srgbClr val="265E51"/>
                  </a:solidFill>
                  <a:latin typeface="Montserrat" pitchFamily="2" charset="77"/>
                </a:rPr>
                <a:t>Nuevo León</a:t>
              </a:r>
            </a:p>
            <a:p>
              <a:pPr marL="228600" indent="-228600">
                <a:buClr>
                  <a:srgbClr val="265E51"/>
                </a:buClr>
                <a:buFont typeface="+mj-lt"/>
                <a:buAutoNum type="arabicPeriod"/>
              </a:pPr>
              <a:r>
                <a:rPr lang="en-US" sz="700" b="1" dirty="0">
                  <a:solidFill>
                    <a:srgbClr val="265E51"/>
                  </a:solidFill>
                  <a:latin typeface="Montserrat" pitchFamily="2" charset="77"/>
                </a:rPr>
                <a:t>Querétaro</a:t>
              </a:r>
            </a:p>
          </p:txBody>
        </p:sp>
        <p:sp>
          <p:nvSpPr>
            <p:cNvPr id="3" name="Oval 2">
              <a:extLst>
                <a:ext uri="{FF2B5EF4-FFF2-40B4-BE49-F238E27FC236}">
                  <a16:creationId xmlns:a16="http://schemas.microsoft.com/office/drawing/2014/main" id="{A0A469D2-B791-0147-A6AC-8F304430F2F1}"/>
                </a:ext>
              </a:extLst>
            </p:cNvPr>
            <p:cNvSpPr/>
            <p:nvPr/>
          </p:nvSpPr>
          <p:spPr>
            <a:xfrm>
              <a:off x="808770" y="2553427"/>
              <a:ext cx="252562" cy="25256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Montserrat" pitchFamily="2" charset="77"/>
                </a:rPr>
                <a:t>1</a:t>
              </a:r>
            </a:p>
          </p:txBody>
        </p:sp>
        <p:sp>
          <p:nvSpPr>
            <p:cNvPr id="79" name="Oval 78">
              <a:extLst>
                <a:ext uri="{FF2B5EF4-FFF2-40B4-BE49-F238E27FC236}">
                  <a16:creationId xmlns:a16="http://schemas.microsoft.com/office/drawing/2014/main" id="{B6FEF766-1E83-5447-A80C-2BE61735CFAE}"/>
                </a:ext>
              </a:extLst>
            </p:cNvPr>
            <p:cNvSpPr/>
            <p:nvPr/>
          </p:nvSpPr>
          <p:spPr>
            <a:xfrm>
              <a:off x="3399567" y="2835764"/>
              <a:ext cx="252562" cy="25256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Montserrat" pitchFamily="2" charset="77"/>
                </a:rPr>
                <a:t>6</a:t>
              </a:r>
            </a:p>
          </p:txBody>
        </p:sp>
        <p:sp>
          <p:nvSpPr>
            <p:cNvPr id="80" name="Oval 79">
              <a:extLst>
                <a:ext uri="{FF2B5EF4-FFF2-40B4-BE49-F238E27FC236}">
                  <a16:creationId xmlns:a16="http://schemas.microsoft.com/office/drawing/2014/main" id="{55A06135-4809-6044-AABD-F2AEADC04A79}"/>
                </a:ext>
              </a:extLst>
            </p:cNvPr>
            <p:cNvSpPr/>
            <p:nvPr/>
          </p:nvSpPr>
          <p:spPr>
            <a:xfrm>
              <a:off x="1862867" y="4305220"/>
              <a:ext cx="252562" cy="25256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Montserrat" pitchFamily="2" charset="77"/>
                </a:rPr>
                <a:t>4</a:t>
              </a:r>
            </a:p>
          </p:txBody>
        </p:sp>
        <p:sp>
          <p:nvSpPr>
            <p:cNvPr id="81" name="Oval 80">
              <a:extLst>
                <a:ext uri="{FF2B5EF4-FFF2-40B4-BE49-F238E27FC236}">
                  <a16:creationId xmlns:a16="http://schemas.microsoft.com/office/drawing/2014/main" id="{33B63675-DB3A-BB41-A629-5E17270D79D4}"/>
                </a:ext>
              </a:extLst>
            </p:cNvPr>
            <p:cNvSpPr/>
            <p:nvPr/>
          </p:nvSpPr>
          <p:spPr>
            <a:xfrm>
              <a:off x="3399567" y="4184476"/>
              <a:ext cx="252562" cy="25256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Montserrat" pitchFamily="2" charset="77"/>
                </a:rPr>
                <a:t>5</a:t>
              </a:r>
            </a:p>
          </p:txBody>
        </p:sp>
        <p:sp>
          <p:nvSpPr>
            <p:cNvPr id="82" name="Oval 81">
              <a:extLst>
                <a:ext uri="{FF2B5EF4-FFF2-40B4-BE49-F238E27FC236}">
                  <a16:creationId xmlns:a16="http://schemas.microsoft.com/office/drawing/2014/main" id="{82D7F32F-1D31-A045-9A26-E04B39696B7C}"/>
                </a:ext>
              </a:extLst>
            </p:cNvPr>
            <p:cNvSpPr/>
            <p:nvPr/>
          </p:nvSpPr>
          <p:spPr>
            <a:xfrm>
              <a:off x="3399567" y="3813664"/>
              <a:ext cx="252562" cy="25256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Montserrat" pitchFamily="2" charset="77"/>
                </a:rPr>
                <a:t>7</a:t>
              </a:r>
            </a:p>
          </p:txBody>
        </p:sp>
        <p:sp>
          <p:nvSpPr>
            <p:cNvPr id="83" name="Oval 82">
              <a:extLst>
                <a:ext uri="{FF2B5EF4-FFF2-40B4-BE49-F238E27FC236}">
                  <a16:creationId xmlns:a16="http://schemas.microsoft.com/office/drawing/2014/main" id="{D0FDECDE-49F2-5C49-9F8E-32B5EEEB20DB}"/>
                </a:ext>
              </a:extLst>
            </p:cNvPr>
            <p:cNvSpPr/>
            <p:nvPr/>
          </p:nvSpPr>
          <p:spPr>
            <a:xfrm>
              <a:off x="1862867" y="3712064"/>
              <a:ext cx="252562" cy="25256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Montserrat" pitchFamily="2" charset="77"/>
                </a:rPr>
                <a:t>2</a:t>
              </a:r>
            </a:p>
          </p:txBody>
        </p:sp>
        <p:sp>
          <p:nvSpPr>
            <p:cNvPr id="84" name="Oval 83">
              <a:extLst>
                <a:ext uri="{FF2B5EF4-FFF2-40B4-BE49-F238E27FC236}">
                  <a16:creationId xmlns:a16="http://schemas.microsoft.com/office/drawing/2014/main" id="{1395DD38-9728-0343-B2F4-BCFA85914F47}"/>
                </a:ext>
              </a:extLst>
            </p:cNvPr>
            <p:cNvSpPr/>
            <p:nvPr/>
          </p:nvSpPr>
          <p:spPr>
            <a:xfrm>
              <a:off x="1862867" y="3999456"/>
              <a:ext cx="252562" cy="252562"/>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latin typeface="Montserrat" pitchFamily="2" charset="77"/>
                </a:rPr>
                <a:t>3</a:t>
              </a:r>
            </a:p>
          </p:txBody>
        </p:sp>
        <p:cxnSp>
          <p:nvCxnSpPr>
            <p:cNvPr id="20" name="Straight Connector 19">
              <a:extLst>
                <a:ext uri="{FF2B5EF4-FFF2-40B4-BE49-F238E27FC236}">
                  <a16:creationId xmlns:a16="http://schemas.microsoft.com/office/drawing/2014/main" id="{58874A83-34D9-B442-87F8-7185CD19022C}"/>
                </a:ext>
              </a:extLst>
            </p:cNvPr>
            <p:cNvCxnSpPr/>
            <p:nvPr/>
          </p:nvCxnSpPr>
          <p:spPr>
            <a:xfrm>
              <a:off x="1061332" y="2679708"/>
              <a:ext cx="267147"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1CF30A0-4DDF-6249-95C8-5337ADFD803E}"/>
                </a:ext>
              </a:extLst>
            </p:cNvPr>
            <p:cNvCxnSpPr>
              <a:cxnSpLocks/>
            </p:cNvCxnSpPr>
            <p:nvPr/>
          </p:nvCxnSpPr>
          <p:spPr>
            <a:xfrm>
              <a:off x="2083682" y="3829058"/>
              <a:ext cx="793416"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id="{90955C7E-222F-EC44-B585-0654C71077DF}"/>
                </a:ext>
              </a:extLst>
            </p:cNvPr>
            <p:cNvCxnSpPr/>
            <p:nvPr/>
          </p:nvCxnSpPr>
          <p:spPr>
            <a:xfrm flipV="1">
              <a:off x="2115429" y="3980689"/>
              <a:ext cx="366586" cy="147824"/>
            </a:xfrm>
            <a:prstGeom prst="bentConnector3">
              <a:avLst/>
            </a:prstGeom>
            <a:ln>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91" name="Elbow Connector 90">
              <a:extLst>
                <a:ext uri="{FF2B5EF4-FFF2-40B4-BE49-F238E27FC236}">
                  <a16:creationId xmlns:a16="http://schemas.microsoft.com/office/drawing/2014/main" id="{F51E390A-E6AA-2C42-A7F6-F537BD3EE171}"/>
                </a:ext>
              </a:extLst>
            </p:cNvPr>
            <p:cNvCxnSpPr>
              <a:stCxn id="79" idx="2"/>
            </p:cNvCxnSpPr>
            <p:nvPr/>
          </p:nvCxnSpPr>
          <p:spPr>
            <a:xfrm rot="10800000" flipV="1">
              <a:off x="3069997" y="2962045"/>
              <a:ext cx="329570" cy="235318"/>
            </a:xfrm>
            <a:prstGeom prst="bentConnector3">
              <a:avLst/>
            </a:prstGeom>
            <a:ln>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BBD689CD-DB59-AC47-8DDA-A9DB9D13B59E}"/>
                </a:ext>
              </a:extLst>
            </p:cNvPr>
            <p:cNvCxnSpPr>
              <a:stCxn id="80" idx="6"/>
            </p:cNvCxnSpPr>
            <p:nvPr/>
          </p:nvCxnSpPr>
          <p:spPr>
            <a:xfrm flipV="1">
              <a:off x="2115429" y="4050686"/>
              <a:ext cx="931370" cy="380815"/>
            </a:xfrm>
            <a:prstGeom prst="bentConnector3">
              <a:avLst/>
            </a:prstGeom>
            <a:ln>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95" name="Elbow Connector 94">
              <a:extLst>
                <a:ext uri="{FF2B5EF4-FFF2-40B4-BE49-F238E27FC236}">
                  <a16:creationId xmlns:a16="http://schemas.microsoft.com/office/drawing/2014/main" id="{58D55F29-C40B-9C44-AE41-B1E582B53276}"/>
                </a:ext>
              </a:extLst>
            </p:cNvPr>
            <p:cNvCxnSpPr/>
            <p:nvPr/>
          </p:nvCxnSpPr>
          <p:spPr>
            <a:xfrm rot="10800000">
              <a:off x="3012656" y="3893187"/>
              <a:ext cx="382818" cy="56346"/>
            </a:xfrm>
            <a:prstGeom prst="bentConnector3">
              <a:avLst/>
            </a:prstGeom>
            <a:ln>
              <a:solidFill>
                <a:srgbClr val="BC955C"/>
              </a:solidFill>
            </a:ln>
          </p:spPr>
          <p:style>
            <a:lnRef idx="1">
              <a:schemeClr val="accent1"/>
            </a:lnRef>
            <a:fillRef idx="0">
              <a:schemeClr val="accent1"/>
            </a:fillRef>
            <a:effectRef idx="0">
              <a:schemeClr val="accent1"/>
            </a:effectRef>
            <a:fontRef idx="minor">
              <a:schemeClr val="tx1"/>
            </a:fontRef>
          </p:style>
        </p:cxnSp>
        <p:cxnSp>
          <p:nvCxnSpPr>
            <p:cNvPr id="97" name="Elbow Connector 96">
              <a:extLst>
                <a:ext uri="{FF2B5EF4-FFF2-40B4-BE49-F238E27FC236}">
                  <a16:creationId xmlns:a16="http://schemas.microsoft.com/office/drawing/2014/main" id="{44287855-25C4-D444-BA5D-916DF8EF5E01}"/>
                </a:ext>
              </a:extLst>
            </p:cNvPr>
            <p:cNvCxnSpPr>
              <a:cxnSpLocks/>
            </p:cNvCxnSpPr>
            <p:nvPr/>
          </p:nvCxnSpPr>
          <p:spPr>
            <a:xfrm rot="10800000">
              <a:off x="3135029" y="4118134"/>
              <a:ext cx="359917" cy="196341"/>
            </a:xfrm>
            <a:prstGeom prst="bentConnector3">
              <a:avLst/>
            </a:prstGeom>
            <a:ln>
              <a:solidFill>
                <a:srgbClr val="BC955C"/>
              </a:solidFill>
            </a:ln>
          </p:spPr>
          <p:style>
            <a:lnRef idx="1">
              <a:schemeClr val="accent1"/>
            </a:lnRef>
            <a:fillRef idx="0">
              <a:schemeClr val="accent1"/>
            </a:fillRef>
            <a:effectRef idx="0">
              <a:schemeClr val="accent1"/>
            </a:effectRef>
            <a:fontRef idx="minor">
              <a:schemeClr val="tx1"/>
            </a:fontRef>
          </p:style>
        </p:cxnSp>
      </p:grpSp>
      <p:grpSp>
        <p:nvGrpSpPr>
          <p:cNvPr id="131" name="Group 130">
            <a:extLst>
              <a:ext uri="{FF2B5EF4-FFF2-40B4-BE49-F238E27FC236}">
                <a16:creationId xmlns:a16="http://schemas.microsoft.com/office/drawing/2014/main" id="{BD56E89C-2143-894E-A128-A642FF98EC56}"/>
              </a:ext>
            </a:extLst>
          </p:cNvPr>
          <p:cNvGrpSpPr/>
          <p:nvPr/>
        </p:nvGrpSpPr>
        <p:grpSpPr>
          <a:xfrm>
            <a:off x="5368686" y="1321369"/>
            <a:ext cx="3926019" cy="3295659"/>
            <a:chOff x="5581628" y="1321369"/>
            <a:chExt cx="3926019" cy="3295659"/>
          </a:xfrm>
        </p:grpSpPr>
        <p:sp>
          <p:nvSpPr>
            <p:cNvPr id="30" name="TextBox 29">
              <a:extLst>
                <a:ext uri="{FF2B5EF4-FFF2-40B4-BE49-F238E27FC236}">
                  <a16:creationId xmlns:a16="http://schemas.microsoft.com/office/drawing/2014/main" id="{3C39C2E4-4417-B54D-8364-B38870085865}"/>
                </a:ext>
              </a:extLst>
            </p:cNvPr>
            <p:cNvSpPr txBox="1"/>
            <p:nvPr/>
          </p:nvSpPr>
          <p:spPr>
            <a:xfrm>
              <a:off x="5581628" y="1321369"/>
              <a:ext cx="3818210" cy="230832"/>
            </a:xfrm>
            <a:prstGeom prst="rect">
              <a:avLst/>
            </a:prstGeom>
            <a:noFill/>
          </p:spPr>
          <p:txBody>
            <a:bodyPr wrap="square" rtlCol="0">
              <a:spAutoFit/>
            </a:bodyPr>
            <a:lstStyle/>
            <a:p>
              <a:pPr algn="ctr"/>
              <a:r>
                <a:rPr lang="en-US" sz="900" b="1" dirty="0">
                  <a:solidFill>
                    <a:srgbClr val="265E51"/>
                  </a:solidFill>
                  <a:latin typeface="Montserrat" pitchFamily="2" charset="77"/>
                </a:rPr>
                <a:t>Life sciences companies, 2021</a:t>
              </a:r>
            </a:p>
          </p:txBody>
        </p:sp>
        <p:grpSp>
          <p:nvGrpSpPr>
            <p:cNvPr id="129" name="Group 128">
              <a:extLst>
                <a:ext uri="{FF2B5EF4-FFF2-40B4-BE49-F238E27FC236}">
                  <a16:creationId xmlns:a16="http://schemas.microsoft.com/office/drawing/2014/main" id="{3569CE2F-0724-784A-AA73-3DF9A4CE9624}"/>
                </a:ext>
              </a:extLst>
            </p:cNvPr>
            <p:cNvGrpSpPr/>
            <p:nvPr/>
          </p:nvGrpSpPr>
          <p:grpSpPr>
            <a:xfrm>
              <a:off x="6567136" y="3835438"/>
              <a:ext cx="185435" cy="719486"/>
              <a:chOff x="5737859" y="3899218"/>
              <a:chExt cx="185435" cy="719486"/>
            </a:xfrm>
          </p:grpSpPr>
          <p:sp>
            <p:nvSpPr>
              <p:cNvPr id="101" name="Rectangle 100">
                <a:extLst>
                  <a:ext uri="{FF2B5EF4-FFF2-40B4-BE49-F238E27FC236}">
                    <a16:creationId xmlns:a16="http://schemas.microsoft.com/office/drawing/2014/main" id="{D088C186-1DD3-BA44-86E8-04FD485EEA5D}"/>
                  </a:ext>
                </a:extLst>
              </p:cNvPr>
              <p:cNvSpPr/>
              <p:nvPr/>
            </p:nvSpPr>
            <p:spPr>
              <a:xfrm>
                <a:off x="5737859" y="3899218"/>
                <a:ext cx="185435" cy="99448"/>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AB58F919-197E-4448-BD8D-E4FCC057110D}"/>
                  </a:ext>
                </a:extLst>
              </p:cNvPr>
              <p:cNvSpPr/>
              <p:nvPr/>
            </p:nvSpPr>
            <p:spPr>
              <a:xfrm>
                <a:off x="5737859" y="4209237"/>
                <a:ext cx="185435" cy="99448"/>
              </a:xfrm>
              <a:prstGeom prst="rect">
                <a:avLst/>
              </a:prstGeom>
              <a:solidFill>
                <a:srgbClr val="26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3B05304-9AB8-F748-BBE9-A5544CA20DC2}"/>
                  </a:ext>
                </a:extLst>
              </p:cNvPr>
              <p:cNvSpPr/>
              <p:nvPr/>
            </p:nvSpPr>
            <p:spPr>
              <a:xfrm>
                <a:off x="5737859" y="4054228"/>
                <a:ext cx="185435" cy="99448"/>
              </a:xfrm>
              <a:prstGeom prst="rect">
                <a:avLst/>
              </a:prstGeom>
              <a:solidFill>
                <a:srgbClr val="BC955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92CA5252-1588-9D45-B18A-2BB9F42E62AB}"/>
                  </a:ext>
                </a:extLst>
              </p:cNvPr>
              <p:cNvSpPr/>
              <p:nvPr/>
            </p:nvSpPr>
            <p:spPr>
              <a:xfrm>
                <a:off x="5737859" y="4364247"/>
                <a:ext cx="185435" cy="99448"/>
              </a:xfrm>
              <a:prstGeom prst="rect">
                <a:avLst/>
              </a:prstGeom>
              <a:solidFill>
                <a:srgbClr val="CB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CC0103D4-0671-F440-B698-C693A27F9990}"/>
                  </a:ext>
                </a:extLst>
              </p:cNvPr>
              <p:cNvSpPr/>
              <p:nvPr/>
            </p:nvSpPr>
            <p:spPr>
              <a:xfrm>
                <a:off x="5737859" y="4519256"/>
                <a:ext cx="185435" cy="99448"/>
              </a:xfrm>
              <a:prstGeom prst="rect">
                <a:avLst/>
              </a:prstGeom>
              <a:solidFill>
                <a:srgbClr val="9D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TextBox 105">
              <a:extLst>
                <a:ext uri="{FF2B5EF4-FFF2-40B4-BE49-F238E27FC236}">
                  <a16:creationId xmlns:a16="http://schemas.microsoft.com/office/drawing/2014/main" id="{B01C76FC-D99B-EC40-9D7F-1AEFF16EFEAF}"/>
                </a:ext>
              </a:extLst>
            </p:cNvPr>
            <p:cNvSpPr txBox="1"/>
            <p:nvPr/>
          </p:nvSpPr>
          <p:spPr>
            <a:xfrm>
              <a:off x="6700680" y="3760127"/>
              <a:ext cx="1985713" cy="856901"/>
            </a:xfrm>
            <a:prstGeom prst="rect">
              <a:avLst/>
            </a:prstGeom>
            <a:noFill/>
          </p:spPr>
          <p:txBody>
            <a:bodyPr wrap="square" rtlCol="0">
              <a:spAutoFit/>
            </a:bodyPr>
            <a:lstStyle/>
            <a:p>
              <a:pPr>
                <a:lnSpc>
                  <a:spcPct val="170000"/>
                </a:lnSpc>
              </a:pPr>
              <a:r>
                <a:rPr lang="en-US" sz="600" dirty="0">
                  <a:solidFill>
                    <a:schemeClr val="tx1">
                      <a:lumMod val="75000"/>
                      <a:lumOff val="25000"/>
                    </a:schemeClr>
                  </a:solidFill>
                  <a:latin typeface="Montserrat" pitchFamily="2" charset="77"/>
                </a:rPr>
                <a:t>Medical Technology</a:t>
              </a:r>
            </a:p>
            <a:p>
              <a:pPr>
                <a:lnSpc>
                  <a:spcPct val="170000"/>
                </a:lnSpc>
              </a:pPr>
              <a:r>
                <a:rPr lang="en-US" sz="600" dirty="0">
                  <a:solidFill>
                    <a:schemeClr val="tx1">
                      <a:lumMod val="75000"/>
                      <a:lumOff val="25000"/>
                    </a:schemeClr>
                  </a:solidFill>
                  <a:latin typeface="Montserrat" pitchFamily="2" charset="77"/>
                </a:rPr>
                <a:t>Pharmaceutical Companies</a:t>
              </a:r>
            </a:p>
            <a:p>
              <a:pPr>
                <a:lnSpc>
                  <a:spcPct val="170000"/>
                </a:lnSpc>
              </a:pPr>
              <a:r>
                <a:rPr lang="en-US" sz="600" dirty="0">
                  <a:solidFill>
                    <a:schemeClr val="tx1">
                      <a:lumMod val="75000"/>
                      <a:lumOff val="25000"/>
                    </a:schemeClr>
                  </a:solidFill>
                  <a:latin typeface="Montserrat" pitchFamily="2" charset="77"/>
                </a:rPr>
                <a:t>Biotechnology (Others)</a:t>
              </a:r>
            </a:p>
            <a:p>
              <a:pPr>
                <a:lnSpc>
                  <a:spcPct val="170000"/>
                </a:lnSpc>
              </a:pPr>
              <a:r>
                <a:rPr lang="en-US" sz="600" dirty="0">
                  <a:solidFill>
                    <a:schemeClr val="tx1">
                      <a:lumMod val="75000"/>
                      <a:lumOff val="25000"/>
                    </a:schemeClr>
                  </a:solidFill>
                  <a:latin typeface="Montserrat" pitchFamily="2" charset="77"/>
                </a:rPr>
                <a:t>Biotech (R&amp;D Services)</a:t>
              </a:r>
            </a:p>
            <a:p>
              <a:pPr>
                <a:lnSpc>
                  <a:spcPct val="170000"/>
                </a:lnSpc>
              </a:pPr>
              <a:r>
                <a:rPr lang="en-US" sz="600" dirty="0">
                  <a:solidFill>
                    <a:schemeClr val="tx1">
                      <a:lumMod val="75000"/>
                      <a:lumOff val="25000"/>
                    </a:schemeClr>
                  </a:solidFill>
                  <a:latin typeface="Montserrat" pitchFamily="2" charset="77"/>
                </a:rPr>
                <a:t>Biotechnology (Therapeutics and Diagnostics)</a:t>
              </a:r>
            </a:p>
          </p:txBody>
        </p:sp>
        <p:sp>
          <p:nvSpPr>
            <p:cNvPr id="107" name="Rectangle 106">
              <a:extLst>
                <a:ext uri="{FF2B5EF4-FFF2-40B4-BE49-F238E27FC236}">
                  <a16:creationId xmlns:a16="http://schemas.microsoft.com/office/drawing/2014/main" id="{76F3A40B-5F4C-CE4F-9E06-1FE35C2FA549}"/>
                </a:ext>
              </a:extLst>
            </p:cNvPr>
            <p:cNvSpPr/>
            <p:nvPr/>
          </p:nvSpPr>
          <p:spPr>
            <a:xfrm>
              <a:off x="6583348" y="1872617"/>
              <a:ext cx="117332" cy="326108"/>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60F234A7-688D-CB43-8F5B-9C21D69AE451}"/>
                </a:ext>
              </a:extLst>
            </p:cNvPr>
            <p:cNvSpPr/>
            <p:nvPr/>
          </p:nvSpPr>
          <p:spPr>
            <a:xfrm>
              <a:off x="6704081" y="1872617"/>
              <a:ext cx="540000" cy="326108"/>
            </a:xfrm>
            <a:prstGeom prst="rect">
              <a:avLst/>
            </a:prstGeom>
            <a:solidFill>
              <a:srgbClr val="BC955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35FBE1A2-47F7-5048-B7F1-F19D5AA13F2D}"/>
                </a:ext>
              </a:extLst>
            </p:cNvPr>
            <p:cNvSpPr/>
            <p:nvPr/>
          </p:nvSpPr>
          <p:spPr>
            <a:xfrm>
              <a:off x="7247482" y="1872617"/>
              <a:ext cx="184977" cy="326108"/>
            </a:xfrm>
            <a:prstGeom prst="rect">
              <a:avLst/>
            </a:prstGeom>
            <a:solidFill>
              <a:srgbClr val="26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8CA6E54D-8A2E-CF40-B57A-F3AA9857AD1D}"/>
                </a:ext>
              </a:extLst>
            </p:cNvPr>
            <p:cNvSpPr/>
            <p:nvPr/>
          </p:nvSpPr>
          <p:spPr>
            <a:xfrm>
              <a:off x="7435860" y="1872617"/>
              <a:ext cx="284218" cy="326108"/>
            </a:xfrm>
            <a:prstGeom prst="rect">
              <a:avLst/>
            </a:prstGeom>
            <a:solidFill>
              <a:srgbClr val="CB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00E4E870-6481-994D-B5FF-2A927A1D1519}"/>
                </a:ext>
              </a:extLst>
            </p:cNvPr>
            <p:cNvSpPr/>
            <p:nvPr/>
          </p:nvSpPr>
          <p:spPr>
            <a:xfrm>
              <a:off x="7723479" y="1872617"/>
              <a:ext cx="133642" cy="326108"/>
            </a:xfrm>
            <a:prstGeom prst="rect">
              <a:avLst/>
            </a:prstGeom>
            <a:solidFill>
              <a:srgbClr val="9D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5F9E0A40-0CB0-604C-81CB-9FE7FC541990}"/>
                </a:ext>
              </a:extLst>
            </p:cNvPr>
            <p:cNvSpPr/>
            <p:nvPr/>
          </p:nvSpPr>
          <p:spPr>
            <a:xfrm>
              <a:off x="6589611" y="2473290"/>
              <a:ext cx="45719" cy="326108"/>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B50FAF6C-78E0-8740-BF3B-084E7C3C66E7}"/>
                </a:ext>
              </a:extLst>
            </p:cNvPr>
            <p:cNvSpPr/>
            <p:nvPr/>
          </p:nvSpPr>
          <p:spPr>
            <a:xfrm>
              <a:off x="6633338" y="2473290"/>
              <a:ext cx="457639" cy="326108"/>
            </a:xfrm>
            <a:prstGeom prst="rect">
              <a:avLst/>
            </a:prstGeom>
            <a:solidFill>
              <a:srgbClr val="BC955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0C4EB98C-012E-0243-91F1-46CD58A8D125}"/>
                </a:ext>
              </a:extLst>
            </p:cNvPr>
            <p:cNvSpPr/>
            <p:nvPr/>
          </p:nvSpPr>
          <p:spPr>
            <a:xfrm>
              <a:off x="7088985" y="2473290"/>
              <a:ext cx="234730" cy="326108"/>
            </a:xfrm>
            <a:prstGeom prst="rect">
              <a:avLst/>
            </a:prstGeom>
            <a:solidFill>
              <a:srgbClr val="26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756A3C5B-0D88-364B-BCFA-09DEF06F5F1E}"/>
                </a:ext>
              </a:extLst>
            </p:cNvPr>
            <p:cNvSpPr/>
            <p:nvPr/>
          </p:nvSpPr>
          <p:spPr>
            <a:xfrm>
              <a:off x="7327987" y="2473290"/>
              <a:ext cx="212725" cy="326108"/>
            </a:xfrm>
            <a:prstGeom prst="rect">
              <a:avLst/>
            </a:prstGeom>
            <a:solidFill>
              <a:srgbClr val="CB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56472B3D-0E25-9449-9E59-574CD01EC7F0}"/>
                </a:ext>
              </a:extLst>
            </p:cNvPr>
            <p:cNvSpPr/>
            <p:nvPr/>
          </p:nvSpPr>
          <p:spPr>
            <a:xfrm>
              <a:off x="6579362" y="3079117"/>
              <a:ext cx="72000" cy="326108"/>
            </a:xfrm>
            <a:prstGeom prst="rect">
              <a:avLst/>
            </a:prstGeom>
            <a:solidFill>
              <a:srgbClr val="BC955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4388F2DB-5337-8A44-9EC7-B5C91C81244C}"/>
                </a:ext>
              </a:extLst>
            </p:cNvPr>
            <p:cNvSpPr/>
            <p:nvPr/>
          </p:nvSpPr>
          <p:spPr>
            <a:xfrm>
              <a:off x="6652131" y="3079117"/>
              <a:ext cx="238501" cy="326108"/>
            </a:xfrm>
            <a:prstGeom prst="rect">
              <a:avLst/>
            </a:prstGeom>
            <a:solidFill>
              <a:srgbClr val="26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F9A744E0-83A3-A447-91CF-6A27E7C05A53}"/>
                </a:ext>
              </a:extLst>
            </p:cNvPr>
            <p:cNvSpPr/>
            <p:nvPr/>
          </p:nvSpPr>
          <p:spPr>
            <a:xfrm>
              <a:off x="6890632" y="3079117"/>
              <a:ext cx="321805" cy="326108"/>
            </a:xfrm>
            <a:prstGeom prst="rect">
              <a:avLst/>
            </a:prstGeom>
            <a:solidFill>
              <a:srgbClr val="CB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DBE6A314-FE29-FB40-BBFA-EC6CFB0ED383}"/>
                </a:ext>
              </a:extLst>
            </p:cNvPr>
            <p:cNvSpPr/>
            <p:nvPr/>
          </p:nvSpPr>
          <p:spPr>
            <a:xfrm>
              <a:off x="7218653" y="3079117"/>
              <a:ext cx="212725" cy="326108"/>
            </a:xfrm>
            <a:prstGeom prst="rect">
              <a:avLst/>
            </a:prstGeom>
            <a:solidFill>
              <a:srgbClr val="9D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8BD867B4-4E4F-4C45-B805-E9CE7466F462}"/>
                </a:ext>
              </a:extLst>
            </p:cNvPr>
            <p:cNvSpPr txBox="1"/>
            <p:nvPr/>
          </p:nvSpPr>
          <p:spPr>
            <a:xfrm>
              <a:off x="7907139" y="1939759"/>
              <a:ext cx="298480" cy="200055"/>
            </a:xfrm>
            <a:prstGeom prst="rect">
              <a:avLst/>
            </a:prstGeom>
            <a:noFill/>
          </p:spPr>
          <p:txBody>
            <a:bodyPr wrap="none" rtlCol="0">
              <a:spAutoFit/>
            </a:bodyPr>
            <a:lstStyle/>
            <a:p>
              <a:pPr>
                <a:buClr>
                  <a:srgbClr val="265E51"/>
                </a:buClr>
              </a:pPr>
              <a:r>
                <a:rPr lang="en-US" sz="700" b="1" dirty="0">
                  <a:solidFill>
                    <a:schemeClr val="tx1">
                      <a:lumMod val="75000"/>
                      <a:lumOff val="25000"/>
                    </a:schemeClr>
                  </a:solidFill>
                  <a:latin typeface="Montserrat" pitchFamily="2" charset="77"/>
                </a:rPr>
                <a:t>30</a:t>
              </a:r>
            </a:p>
          </p:txBody>
        </p:sp>
        <p:sp>
          <p:nvSpPr>
            <p:cNvPr id="122" name="TextBox 121">
              <a:extLst>
                <a:ext uri="{FF2B5EF4-FFF2-40B4-BE49-F238E27FC236}">
                  <a16:creationId xmlns:a16="http://schemas.microsoft.com/office/drawing/2014/main" id="{E14CBC7C-A129-C54B-B231-4750C9472063}"/>
                </a:ext>
              </a:extLst>
            </p:cNvPr>
            <p:cNvSpPr txBox="1"/>
            <p:nvPr/>
          </p:nvSpPr>
          <p:spPr>
            <a:xfrm>
              <a:off x="7543884" y="2534745"/>
              <a:ext cx="290464" cy="200055"/>
            </a:xfrm>
            <a:prstGeom prst="rect">
              <a:avLst/>
            </a:prstGeom>
            <a:noFill/>
          </p:spPr>
          <p:txBody>
            <a:bodyPr wrap="none" rtlCol="0">
              <a:spAutoFit/>
            </a:bodyPr>
            <a:lstStyle/>
            <a:p>
              <a:pPr>
                <a:buClr>
                  <a:srgbClr val="265E51"/>
                </a:buClr>
              </a:pPr>
              <a:r>
                <a:rPr lang="en-US" sz="700" b="1" dirty="0">
                  <a:solidFill>
                    <a:schemeClr val="tx1">
                      <a:lumMod val="75000"/>
                      <a:lumOff val="25000"/>
                    </a:schemeClr>
                  </a:solidFill>
                  <a:latin typeface="Montserrat" pitchFamily="2" charset="77"/>
                </a:rPr>
                <a:t>23</a:t>
              </a:r>
            </a:p>
          </p:txBody>
        </p:sp>
        <p:sp>
          <p:nvSpPr>
            <p:cNvPr id="123" name="TextBox 122">
              <a:extLst>
                <a:ext uri="{FF2B5EF4-FFF2-40B4-BE49-F238E27FC236}">
                  <a16:creationId xmlns:a16="http://schemas.microsoft.com/office/drawing/2014/main" id="{26A38D0D-E0C9-5144-88C7-A1F44D1C4866}"/>
                </a:ext>
              </a:extLst>
            </p:cNvPr>
            <p:cNvSpPr txBox="1"/>
            <p:nvPr/>
          </p:nvSpPr>
          <p:spPr>
            <a:xfrm>
              <a:off x="7437413" y="3142257"/>
              <a:ext cx="298480" cy="200055"/>
            </a:xfrm>
            <a:prstGeom prst="rect">
              <a:avLst/>
            </a:prstGeom>
            <a:noFill/>
          </p:spPr>
          <p:txBody>
            <a:bodyPr wrap="none" rtlCol="0">
              <a:spAutoFit/>
            </a:bodyPr>
            <a:lstStyle/>
            <a:p>
              <a:pPr>
                <a:buClr>
                  <a:srgbClr val="265E51"/>
                </a:buClr>
              </a:pPr>
              <a:r>
                <a:rPr lang="en-US" sz="700" b="1" dirty="0">
                  <a:solidFill>
                    <a:schemeClr val="tx1">
                      <a:lumMod val="75000"/>
                      <a:lumOff val="25000"/>
                    </a:schemeClr>
                  </a:solidFill>
                  <a:latin typeface="Montserrat" pitchFamily="2" charset="77"/>
                </a:rPr>
                <a:t>20</a:t>
              </a:r>
            </a:p>
          </p:txBody>
        </p:sp>
        <p:cxnSp>
          <p:nvCxnSpPr>
            <p:cNvPr id="125" name="Straight Connector 124">
              <a:extLst>
                <a:ext uri="{FF2B5EF4-FFF2-40B4-BE49-F238E27FC236}">
                  <a16:creationId xmlns:a16="http://schemas.microsoft.com/office/drawing/2014/main" id="{F4FA3EDE-696F-2D49-AD52-91283C18FDF0}"/>
                </a:ext>
              </a:extLst>
            </p:cNvPr>
            <p:cNvCxnSpPr/>
            <p:nvPr/>
          </p:nvCxnSpPr>
          <p:spPr>
            <a:xfrm>
              <a:off x="6579362" y="1760047"/>
              <a:ext cx="0" cy="17660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FDBFBF8C-8F52-C747-9359-A15C776C200D}"/>
                </a:ext>
              </a:extLst>
            </p:cNvPr>
            <p:cNvSpPr txBox="1"/>
            <p:nvPr/>
          </p:nvSpPr>
          <p:spPr>
            <a:xfrm>
              <a:off x="5935823" y="1939759"/>
              <a:ext cx="653938" cy="200055"/>
            </a:xfrm>
            <a:prstGeom prst="rect">
              <a:avLst/>
            </a:prstGeom>
            <a:noFill/>
          </p:spPr>
          <p:txBody>
            <a:bodyPr wrap="square" rtlCol="0">
              <a:spAutoFit/>
            </a:bodyPr>
            <a:lstStyle/>
            <a:p>
              <a:pPr algn="r">
                <a:buClr>
                  <a:srgbClr val="265E51"/>
                </a:buClr>
              </a:pPr>
              <a:r>
                <a:rPr lang="en-US" sz="700" b="1" dirty="0">
                  <a:solidFill>
                    <a:schemeClr val="tx1">
                      <a:lumMod val="75000"/>
                      <a:lumOff val="25000"/>
                    </a:schemeClr>
                  </a:solidFill>
                  <a:latin typeface="Montserrat" pitchFamily="2" charset="77"/>
                </a:rPr>
                <a:t>Argentina</a:t>
              </a:r>
            </a:p>
          </p:txBody>
        </p:sp>
        <p:sp>
          <p:nvSpPr>
            <p:cNvPr id="127" name="TextBox 126">
              <a:extLst>
                <a:ext uri="{FF2B5EF4-FFF2-40B4-BE49-F238E27FC236}">
                  <a16:creationId xmlns:a16="http://schemas.microsoft.com/office/drawing/2014/main" id="{3968CE87-066D-F343-AE45-C87E8943DBCF}"/>
                </a:ext>
              </a:extLst>
            </p:cNvPr>
            <p:cNvSpPr txBox="1"/>
            <p:nvPr/>
          </p:nvSpPr>
          <p:spPr>
            <a:xfrm>
              <a:off x="5953385" y="2534745"/>
              <a:ext cx="636376" cy="200055"/>
            </a:xfrm>
            <a:prstGeom prst="rect">
              <a:avLst/>
            </a:prstGeom>
            <a:noFill/>
          </p:spPr>
          <p:txBody>
            <a:bodyPr wrap="square" rtlCol="0">
              <a:spAutoFit/>
            </a:bodyPr>
            <a:lstStyle/>
            <a:p>
              <a:pPr algn="r">
                <a:buClr>
                  <a:srgbClr val="265E51"/>
                </a:buClr>
              </a:pPr>
              <a:r>
                <a:rPr lang="en-US" sz="700" b="1" dirty="0">
                  <a:solidFill>
                    <a:schemeClr val="tx1">
                      <a:lumMod val="75000"/>
                      <a:lumOff val="25000"/>
                    </a:schemeClr>
                  </a:solidFill>
                  <a:latin typeface="Montserrat" pitchFamily="2" charset="77"/>
                </a:rPr>
                <a:t>Mexico</a:t>
              </a:r>
            </a:p>
          </p:txBody>
        </p:sp>
        <p:sp>
          <p:nvSpPr>
            <p:cNvPr id="128" name="TextBox 127">
              <a:extLst>
                <a:ext uri="{FF2B5EF4-FFF2-40B4-BE49-F238E27FC236}">
                  <a16:creationId xmlns:a16="http://schemas.microsoft.com/office/drawing/2014/main" id="{C8556AC8-79CC-8F46-BF2C-83D32AC326B5}"/>
                </a:ext>
              </a:extLst>
            </p:cNvPr>
            <p:cNvSpPr txBox="1"/>
            <p:nvPr/>
          </p:nvSpPr>
          <p:spPr>
            <a:xfrm>
              <a:off x="5935823" y="3142257"/>
              <a:ext cx="653938" cy="200055"/>
            </a:xfrm>
            <a:prstGeom prst="rect">
              <a:avLst/>
            </a:prstGeom>
            <a:noFill/>
          </p:spPr>
          <p:txBody>
            <a:bodyPr wrap="square" rtlCol="0">
              <a:spAutoFit/>
            </a:bodyPr>
            <a:lstStyle/>
            <a:p>
              <a:pPr algn="r">
                <a:buClr>
                  <a:srgbClr val="265E51"/>
                </a:buClr>
              </a:pPr>
              <a:r>
                <a:rPr lang="en-US" sz="700" b="1" dirty="0">
                  <a:solidFill>
                    <a:schemeClr val="tx1">
                      <a:lumMod val="75000"/>
                      <a:lumOff val="25000"/>
                    </a:schemeClr>
                  </a:solidFill>
                  <a:latin typeface="Montserrat" pitchFamily="2" charset="77"/>
                </a:rPr>
                <a:t>Chile</a:t>
              </a:r>
            </a:p>
          </p:txBody>
        </p:sp>
        <p:graphicFrame>
          <p:nvGraphicFramePr>
            <p:cNvPr id="130" name="Chart 129">
              <a:extLst>
                <a:ext uri="{FF2B5EF4-FFF2-40B4-BE49-F238E27FC236}">
                  <a16:creationId xmlns:a16="http://schemas.microsoft.com/office/drawing/2014/main" id="{8CA2BC87-4EB1-6A4D-BE21-6D3794BE0F84}"/>
                </a:ext>
              </a:extLst>
            </p:cNvPr>
            <p:cNvGraphicFramePr/>
            <p:nvPr/>
          </p:nvGraphicFramePr>
          <p:xfrm>
            <a:off x="7802399" y="3082246"/>
            <a:ext cx="1705248" cy="1089863"/>
          </p:xfrm>
          <a:graphic>
            <a:graphicData uri="http://schemas.openxmlformats.org/drawingml/2006/chart">
              <c:chart xmlns:c="http://schemas.openxmlformats.org/drawingml/2006/chart" xmlns:r="http://schemas.openxmlformats.org/officeDocument/2006/relationships" r:id="rId2"/>
            </a:graphicData>
          </a:graphic>
        </p:graphicFrame>
      </p:grpSp>
    </p:spTree>
    <p:extLst>
      <p:ext uri="{BB962C8B-B14F-4D97-AF65-F5344CB8AC3E}">
        <p14:creationId xmlns:p14="http://schemas.microsoft.com/office/powerpoint/2010/main" val="44633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EC003F2-993C-A844-A247-A833A843010F}"/>
              </a:ext>
            </a:extLst>
          </p:cNvPr>
          <p:cNvPicPr>
            <a:picLocks noChangeAspect="1"/>
          </p:cNvPicPr>
          <p:nvPr/>
        </p:nvPicPr>
        <p:blipFill>
          <a:blip r:embed="rId2"/>
          <a:srcRect t="16844" b="16844"/>
          <a:stretch/>
        </p:blipFill>
        <p:spPr>
          <a:xfrm>
            <a:off x="0" y="1545470"/>
            <a:ext cx="9144000" cy="3406456"/>
          </a:xfrm>
          <a:prstGeom prst="rect">
            <a:avLst/>
          </a:prstGeom>
        </p:spPr>
      </p:pic>
      <p:sp>
        <p:nvSpPr>
          <p:cNvPr id="2" name="Rectangle 1">
            <a:extLst>
              <a:ext uri="{FF2B5EF4-FFF2-40B4-BE49-F238E27FC236}">
                <a16:creationId xmlns:a16="http://schemas.microsoft.com/office/drawing/2014/main" id="{2C5E0931-F3FE-FD41-9CC7-AFDB3A5EB74E}"/>
              </a:ext>
            </a:extLst>
          </p:cNvPr>
          <p:cNvSpPr/>
          <p:nvPr/>
        </p:nvSpPr>
        <p:spPr>
          <a:xfrm>
            <a:off x="0" y="1545470"/>
            <a:ext cx="9144000" cy="3476110"/>
          </a:xfrm>
          <a:prstGeom prst="rect">
            <a:avLst/>
          </a:prstGeom>
          <a:solidFill>
            <a:srgbClr val="265E51">
              <a:alpha val="660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1">
            <a:extLst>
              <a:ext uri="{FF2B5EF4-FFF2-40B4-BE49-F238E27FC236}">
                <a16:creationId xmlns:a16="http://schemas.microsoft.com/office/drawing/2014/main" id="{7F1D61EE-E10A-F445-A4DB-D6975DEAAA4E}"/>
              </a:ext>
            </a:extLst>
          </p:cNvPr>
          <p:cNvSpPr txBox="1"/>
          <p:nvPr/>
        </p:nvSpPr>
        <p:spPr>
          <a:xfrm>
            <a:off x="155474" y="732819"/>
            <a:ext cx="6480000" cy="461665"/>
          </a:xfrm>
          <a:prstGeom prst="rect">
            <a:avLst/>
          </a:prstGeom>
          <a:noFill/>
        </p:spPr>
        <p:txBody>
          <a:bodyPr wrap="square" rtlCol="0">
            <a:spAutoFit/>
          </a:bodyPr>
          <a:lstStyle/>
          <a:p>
            <a:r>
              <a:rPr lang="en-US" sz="1200" b="1" dirty="0">
                <a:solidFill>
                  <a:srgbClr val="265E51"/>
                </a:solidFill>
                <a:latin typeface="Montserrat"/>
              </a:rPr>
              <a:t>Medical device and equipment market size in Mexico</a:t>
            </a:r>
          </a:p>
          <a:p>
            <a:r>
              <a:rPr lang="en-US" sz="1200" dirty="0">
                <a:solidFill>
                  <a:srgbClr val="265E51"/>
                </a:solidFill>
                <a:latin typeface="Montserrat"/>
              </a:rPr>
              <a:t>(USD billions)</a:t>
            </a:r>
          </a:p>
        </p:txBody>
      </p:sp>
      <p:cxnSp>
        <p:nvCxnSpPr>
          <p:cNvPr id="10" name="Straight Connector 3">
            <a:extLst>
              <a:ext uri="{FF2B5EF4-FFF2-40B4-BE49-F238E27FC236}">
                <a16:creationId xmlns:a16="http://schemas.microsoft.com/office/drawing/2014/main" id="{6DEF1421-8794-AF4A-BC2A-22DEEB2D2447}"/>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11" name="CuadroTexto 2">
            <a:extLst>
              <a:ext uri="{FF2B5EF4-FFF2-40B4-BE49-F238E27FC236}">
                <a16:creationId xmlns:a16="http://schemas.microsoft.com/office/drawing/2014/main" id="{0D84167C-8FD6-1B48-8439-9F23FFD32C0D}"/>
              </a:ext>
            </a:extLst>
          </p:cNvPr>
          <p:cNvSpPr txBox="1"/>
          <p:nvPr/>
        </p:nvSpPr>
        <p:spPr>
          <a:xfrm>
            <a:off x="155472" y="4746940"/>
            <a:ext cx="3600000" cy="184666"/>
          </a:xfrm>
          <a:prstGeom prst="rect">
            <a:avLst/>
          </a:prstGeom>
          <a:noFill/>
        </p:spPr>
        <p:txBody>
          <a:bodyPr wrap="square">
            <a:spAutoFit/>
          </a:bodyPr>
          <a:lstStyle/>
          <a:p>
            <a:pPr algn="just"/>
            <a:r>
              <a:rPr lang="es-MX" sz="600" dirty="0">
                <a:solidFill>
                  <a:schemeClr val="bg1"/>
                </a:solidFill>
                <a:latin typeface="Montserrat" pitchFamily="2" charset="77"/>
                <a:ea typeface="Calibri" panose="020F0502020204030204" pitchFamily="34" charset="0"/>
                <a:cs typeface="Times New Roman" panose="02020603050405020304" pitchFamily="18" charset="0"/>
              </a:rPr>
              <a:t>Fuente: US International Trade Administration</a:t>
            </a:r>
          </a:p>
        </p:txBody>
      </p:sp>
      <p:graphicFrame>
        <p:nvGraphicFramePr>
          <p:cNvPr id="12" name="Tabla 3">
            <a:extLst>
              <a:ext uri="{FF2B5EF4-FFF2-40B4-BE49-F238E27FC236}">
                <a16:creationId xmlns:a16="http://schemas.microsoft.com/office/drawing/2014/main" id="{8BB728CB-77FD-BD41-BBE6-1BC2910CA6D0}"/>
              </a:ext>
            </a:extLst>
          </p:cNvPr>
          <p:cNvGraphicFramePr>
            <a:graphicFrameLocks noGrp="1"/>
          </p:cNvGraphicFramePr>
          <p:nvPr>
            <p:extLst>
              <p:ext uri="{D42A27DB-BD31-4B8C-83A1-F6EECF244321}">
                <p14:modId xmlns:p14="http://schemas.microsoft.com/office/powerpoint/2010/main" val="3595059377"/>
              </p:ext>
            </p:extLst>
          </p:nvPr>
        </p:nvGraphicFramePr>
        <p:xfrm>
          <a:off x="1480820" y="2124232"/>
          <a:ext cx="6182360" cy="1879600"/>
        </p:xfrm>
        <a:graphic>
          <a:graphicData uri="http://schemas.openxmlformats.org/drawingml/2006/table">
            <a:tbl>
              <a:tblPr firstRow="1" bandRow="1">
                <a:tableStyleId>{5C22544A-7EE6-4342-B048-85BDC9FD1C3A}</a:tableStyleId>
              </a:tblPr>
              <a:tblGrid>
                <a:gridCol w="2357120">
                  <a:extLst>
                    <a:ext uri="{9D8B030D-6E8A-4147-A177-3AD203B41FA5}">
                      <a16:colId xmlns:a16="http://schemas.microsoft.com/office/drawing/2014/main" val="1619104956"/>
                    </a:ext>
                  </a:extLst>
                </a:gridCol>
                <a:gridCol w="891540">
                  <a:extLst>
                    <a:ext uri="{9D8B030D-6E8A-4147-A177-3AD203B41FA5}">
                      <a16:colId xmlns:a16="http://schemas.microsoft.com/office/drawing/2014/main" val="3116701009"/>
                    </a:ext>
                  </a:extLst>
                </a:gridCol>
                <a:gridCol w="998220">
                  <a:extLst>
                    <a:ext uri="{9D8B030D-6E8A-4147-A177-3AD203B41FA5}">
                      <a16:colId xmlns:a16="http://schemas.microsoft.com/office/drawing/2014/main" val="3280135693"/>
                    </a:ext>
                  </a:extLst>
                </a:gridCol>
                <a:gridCol w="922020">
                  <a:extLst>
                    <a:ext uri="{9D8B030D-6E8A-4147-A177-3AD203B41FA5}">
                      <a16:colId xmlns:a16="http://schemas.microsoft.com/office/drawing/2014/main" val="3441752248"/>
                    </a:ext>
                  </a:extLst>
                </a:gridCol>
                <a:gridCol w="1013460">
                  <a:extLst>
                    <a:ext uri="{9D8B030D-6E8A-4147-A177-3AD203B41FA5}">
                      <a16:colId xmlns:a16="http://schemas.microsoft.com/office/drawing/2014/main" val="1535527144"/>
                    </a:ext>
                  </a:extLst>
                </a:gridCol>
              </a:tblGrid>
              <a:tr h="370840">
                <a:tc>
                  <a:txBody>
                    <a:bodyPr/>
                    <a:lstStyle/>
                    <a:p>
                      <a:pPr algn="ctr"/>
                      <a:endParaRPr lang="en-US" sz="1000" noProof="0">
                        <a:solidFill>
                          <a:schemeClr val="bg1"/>
                        </a:solidFill>
                        <a:latin typeface="Montserrat" pitchFamily="2" charset="77"/>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2017</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2018</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2019</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2020 </a:t>
                      </a:r>
                      <a:r>
                        <a:rPr lang="en-US" sz="1000" b="0" noProof="0">
                          <a:solidFill>
                            <a:schemeClr val="bg1"/>
                          </a:solidFill>
                          <a:latin typeface="Montserrat" pitchFamily="2" charset="77"/>
                        </a:rPr>
                        <a:t>(estimated)**</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784028"/>
                  </a:ext>
                </a:extLst>
              </a:tr>
              <a:tr h="370840">
                <a:tc>
                  <a:txBody>
                    <a:bodyPr/>
                    <a:lstStyle/>
                    <a:p>
                      <a:pPr algn="l"/>
                      <a:r>
                        <a:rPr lang="en-US" sz="1000" b="1" noProof="0">
                          <a:solidFill>
                            <a:schemeClr val="bg1"/>
                          </a:solidFill>
                          <a:latin typeface="Montserrat" pitchFamily="2" charset="77"/>
                        </a:rPr>
                        <a:t>Total Local Production</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14.8</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15.5</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13.9</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14.7</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5040166"/>
                  </a:ext>
                </a:extLst>
              </a:tr>
              <a:tr h="370840">
                <a:tc>
                  <a:txBody>
                    <a:bodyPr/>
                    <a:lstStyle/>
                    <a:p>
                      <a:pPr algn="l"/>
                      <a:r>
                        <a:rPr lang="en-US" sz="1000" b="1" noProof="0" dirty="0">
                          <a:solidFill>
                            <a:schemeClr val="bg1"/>
                          </a:solidFill>
                          <a:latin typeface="Montserrat" pitchFamily="2" charset="77"/>
                        </a:rPr>
                        <a:t>Total Exports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11.6</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13.2</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a:solidFill>
                            <a:schemeClr val="bg1"/>
                          </a:solidFill>
                          <a:latin typeface="Montserrat" pitchFamily="2" charset="77"/>
                        </a:rPr>
                        <a:t>10.8</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10.1</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3261793"/>
                  </a:ext>
                </a:extLst>
              </a:tr>
              <a:tr h="370840">
                <a:tc>
                  <a:txBody>
                    <a:bodyPr/>
                    <a:lstStyle/>
                    <a:p>
                      <a:pPr algn="l"/>
                      <a:r>
                        <a:rPr lang="en-US" sz="1000" b="1" noProof="0" dirty="0">
                          <a:solidFill>
                            <a:schemeClr val="bg1"/>
                          </a:solidFill>
                          <a:latin typeface="Montserrat" pitchFamily="2" charset="77"/>
                        </a:rPr>
                        <a:t>Total Imports</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5.4</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5.7</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4.9</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5.2</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237965"/>
                  </a:ext>
                </a:extLst>
              </a:tr>
              <a:tr h="370840">
                <a:tc>
                  <a:txBody>
                    <a:bodyPr/>
                    <a:lstStyle/>
                    <a:p>
                      <a:pPr algn="l"/>
                      <a:r>
                        <a:rPr lang="en-US" sz="1000" b="1" noProof="0" dirty="0">
                          <a:solidFill>
                            <a:schemeClr val="bg1"/>
                          </a:solidFill>
                          <a:latin typeface="Montserrat" pitchFamily="2" charset="77"/>
                        </a:rPr>
                        <a:t>Total market size*</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8.6</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8.0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8.0</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noProof="0" dirty="0">
                          <a:solidFill>
                            <a:schemeClr val="bg1"/>
                          </a:solidFill>
                          <a:latin typeface="Montserrat" pitchFamily="2" charset="77"/>
                        </a:rPr>
                        <a:t>9.8</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8611316"/>
                  </a:ext>
                </a:extLst>
              </a:tr>
            </a:tbl>
          </a:graphicData>
        </a:graphic>
      </p:graphicFrame>
      <p:sp>
        <p:nvSpPr>
          <p:cNvPr id="3" name="CuadroTexto 2">
            <a:extLst>
              <a:ext uri="{FF2B5EF4-FFF2-40B4-BE49-F238E27FC236}">
                <a16:creationId xmlns:a16="http://schemas.microsoft.com/office/drawing/2014/main" id="{F0F63786-4122-47BF-A3B1-594320ADB276}"/>
              </a:ext>
            </a:extLst>
          </p:cNvPr>
          <p:cNvSpPr txBox="1"/>
          <p:nvPr/>
        </p:nvSpPr>
        <p:spPr>
          <a:xfrm>
            <a:off x="155472" y="4369976"/>
            <a:ext cx="3790950" cy="461665"/>
          </a:xfrm>
          <a:prstGeom prst="rect">
            <a:avLst/>
          </a:prstGeom>
          <a:noFill/>
        </p:spPr>
        <p:txBody>
          <a:bodyPr wrap="square" rtlCol="0">
            <a:spAutoFit/>
          </a:bodyPr>
          <a:lstStyle/>
          <a:p>
            <a:r>
              <a:rPr lang="en-US" sz="600" dirty="0">
                <a:solidFill>
                  <a:schemeClr val="bg1"/>
                </a:solidFill>
                <a:latin typeface="Montserrat" pitchFamily="2" charset="77"/>
                <a:cs typeface="Times New Roman" panose="02020603050405020304" pitchFamily="18" charset="0"/>
              </a:rPr>
              <a:t>*Total market size = (total local production + imports) – exports</a:t>
            </a:r>
            <a:br>
              <a:rPr lang="en-US" sz="600" dirty="0">
                <a:solidFill>
                  <a:schemeClr val="bg1"/>
                </a:solidFill>
                <a:latin typeface="Montserrat" pitchFamily="2" charset="77"/>
                <a:cs typeface="Times New Roman" panose="02020603050405020304" pitchFamily="18" charset="0"/>
              </a:rPr>
            </a:br>
            <a:r>
              <a:rPr lang="en-US" sz="600" dirty="0">
                <a:solidFill>
                  <a:schemeClr val="bg1"/>
                </a:solidFill>
                <a:latin typeface="Montserrat" pitchFamily="2" charset="77"/>
                <a:cs typeface="Times New Roman" panose="02020603050405020304" pitchFamily="18" charset="0"/>
              </a:rPr>
              <a:t>**Estimated based on market trends and economic forecasts. Please note these estimations could be severely impacted by the COVID-19 pandemic.</a:t>
            </a:r>
            <a:br>
              <a:rPr lang="en-US" sz="600" dirty="0">
                <a:solidFill>
                  <a:schemeClr val="bg1"/>
                </a:solidFill>
                <a:latin typeface="Montserrat" pitchFamily="2" charset="77"/>
                <a:cs typeface="Times New Roman" panose="02020603050405020304" pitchFamily="18" charset="0"/>
              </a:rPr>
            </a:br>
            <a:r>
              <a:rPr lang="en-US" sz="600" dirty="0">
                <a:solidFill>
                  <a:schemeClr val="bg1"/>
                </a:solidFill>
                <a:latin typeface="Montserrat" pitchFamily="2" charset="77"/>
                <a:cs typeface="Times New Roman" panose="02020603050405020304" pitchFamily="18" charset="0"/>
              </a:rPr>
              <a:t>Source: Secretariat of Economy’s Tariff Information System via Internet (SIAVI).</a:t>
            </a:r>
            <a:endParaRPr lang="es-MX" sz="600" dirty="0">
              <a:solidFill>
                <a:schemeClr val="bg1"/>
              </a:solidFill>
              <a:latin typeface="Montserrat" pitchFamily="2" charset="77"/>
              <a:cs typeface="Times New Roman" panose="02020603050405020304" pitchFamily="18" charset="0"/>
            </a:endParaRPr>
          </a:p>
        </p:txBody>
      </p:sp>
    </p:spTree>
    <p:extLst>
      <p:ext uri="{BB962C8B-B14F-4D97-AF65-F5344CB8AC3E}">
        <p14:creationId xmlns:p14="http://schemas.microsoft.com/office/powerpoint/2010/main" val="279844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
            <a:extLst>
              <a:ext uri="{FF2B5EF4-FFF2-40B4-BE49-F238E27FC236}">
                <a16:creationId xmlns:a16="http://schemas.microsoft.com/office/drawing/2014/main" id="{E21E9E61-9248-094F-9169-9FD8F72ECC79}"/>
              </a:ext>
            </a:extLst>
          </p:cNvPr>
          <p:cNvSpPr txBox="1"/>
          <p:nvPr/>
        </p:nvSpPr>
        <p:spPr>
          <a:xfrm>
            <a:off x="891540" y="2729876"/>
            <a:ext cx="4564380" cy="1008289"/>
          </a:xfrm>
          <a:prstGeom prst="rect">
            <a:avLst/>
          </a:prstGeom>
          <a:noFill/>
        </p:spPr>
        <p:txBody>
          <a:bodyPr wrap="square" rtlCol="0">
            <a:spAutoFit/>
          </a:bodyPr>
          <a:lstStyle/>
          <a:p>
            <a:pPr algn="r">
              <a:lnSpc>
                <a:spcPct val="115000"/>
              </a:lnSpc>
            </a:pPr>
            <a:r>
              <a:rPr lang="en-US" sz="1050" b="1" dirty="0">
                <a:solidFill>
                  <a:srgbClr val="BC955C"/>
                </a:solidFill>
                <a:latin typeface="Montserrat"/>
                <a:ea typeface="Montserrat"/>
                <a:cs typeface="Montserrat"/>
                <a:sym typeface="Montserrat"/>
              </a:rPr>
              <a:t>The medical device and equipment market in Mexico represents a milestone in national and international job creation, growth, international market participation and investment</a:t>
            </a:r>
          </a:p>
          <a:p>
            <a:pPr algn="r">
              <a:lnSpc>
                <a:spcPct val="115000"/>
              </a:lnSpc>
            </a:pPr>
            <a:endParaRPr lang="es-ES_tradnl" sz="1050" b="1" dirty="0">
              <a:solidFill>
                <a:srgbClr val="BC955C"/>
              </a:solidFill>
              <a:latin typeface="Montserrat"/>
              <a:ea typeface="Montserrat"/>
              <a:cs typeface="Montserrat"/>
              <a:sym typeface="Montserrat"/>
            </a:endParaRPr>
          </a:p>
        </p:txBody>
      </p:sp>
      <p:cxnSp>
        <p:nvCxnSpPr>
          <p:cNvPr id="33" name="Straight Connector 3">
            <a:extLst>
              <a:ext uri="{FF2B5EF4-FFF2-40B4-BE49-F238E27FC236}">
                <a16:creationId xmlns:a16="http://schemas.microsoft.com/office/drawing/2014/main" id="{4E78AE7E-6054-BF4F-83C8-5448DC45DFC3}"/>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34" name="CuadroTexto 2">
            <a:extLst>
              <a:ext uri="{FF2B5EF4-FFF2-40B4-BE49-F238E27FC236}">
                <a16:creationId xmlns:a16="http://schemas.microsoft.com/office/drawing/2014/main" id="{2CD16E4E-74C3-804E-B7F1-4E4B95CA59D8}"/>
              </a:ext>
            </a:extLst>
          </p:cNvPr>
          <p:cNvSpPr txBox="1"/>
          <p:nvPr/>
        </p:nvSpPr>
        <p:spPr>
          <a:xfrm>
            <a:off x="155472" y="4740602"/>
            <a:ext cx="3600000" cy="185435"/>
          </a:xfrm>
          <a:prstGeom prst="rect">
            <a:avLst/>
          </a:prstGeom>
          <a:noFill/>
        </p:spPr>
        <p:txBody>
          <a:bodyPr wrap="square">
            <a:spAutoFit/>
          </a:bodyPr>
          <a:lstStyle/>
          <a:p>
            <a:pPr algn="just">
              <a:lnSpc>
                <a:spcPct val="107000"/>
              </a:lnSpc>
              <a:spcAft>
                <a:spcPts val="800"/>
              </a:spcAft>
            </a:pPr>
            <a:r>
              <a:rPr lang="es-MX" sz="600" dirty="0">
                <a:latin typeface="Montserrat" pitchFamily="2" charset="77"/>
                <a:ea typeface="Calibri" panose="020F0502020204030204" pitchFamily="34" charset="0"/>
                <a:cs typeface="Times New Roman" panose="02020603050405020304" pitchFamily="18" charset="0"/>
              </a:rPr>
              <a:t>Fuente: Asociación Mexicana de Industrias Innovadoras de Dispositivos Médicos (AMID) </a:t>
            </a:r>
          </a:p>
        </p:txBody>
      </p:sp>
      <p:graphicFrame>
        <p:nvGraphicFramePr>
          <p:cNvPr id="35" name="Diagrama 2">
            <a:extLst>
              <a:ext uri="{FF2B5EF4-FFF2-40B4-BE49-F238E27FC236}">
                <a16:creationId xmlns:a16="http://schemas.microsoft.com/office/drawing/2014/main" id="{0049D591-0350-3D45-8FF5-C6CB8155F4EF}"/>
              </a:ext>
            </a:extLst>
          </p:cNvPr>
          <p:cNvGraphicFramePr/>
          <p:nvPr>
            <p:extLst>
              <p:ext uri="{D42A27DB-BD31-4B8C-83A1-F6EECF244321}">
                <p14:modId xmlns:p14="http://schemas.microsoft.com/office/powerpoint/2010/main" val="4074030961"/>
              </p:ext>
            </p:extLst>
          </p:nvPr>
        </p:nvGraphicFramePr>
        <p:xfrm>
          <a:off x="4328160" y="1252476"/>
          <a:ext cx="4739640" cy="3604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574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6EF6F397-F50D-294F-8160-2D2167C547FD}"/>
              </a:ext>
            </a:extLst>
          </p:cNvPr>
          <p:cNvSpPr txBox="1"/>
          <p:nvPr/>
        </p:nvSpPr>
        <p:spPr>
          <a:xfrm>
            <a:off x="476204" y="1654672"/>
            <a:ext cx="4095796" cy="2061398"/>
          </a:xfrm>
          <a:prstGeom prst="rect">
            <a:avLst/>
          </a:prstGeom>
          <a:noFill/>
        </p:spPr>
        <p:txBody>
          <a:bodyPr wrap="square" rtlCol="0">
            <a:spAutoFit/>
          </a:bodyPr>
          <a:lstStyle/>
          <a:p>
            <a:pPr>
              <a:lnSpc>
                <a:spcPct val="120000"/>
              </a:lnSpc>
              <a:spcAft>
                <a:spcPts val="600"/>
              </a:spcAft>
            </a:pPr>
            <a:r>
              <a:rPr lang="en-US" sz="900" dirty="0">
                <a:latin typeface="Montserrat"/>
                <a:ea typeface="Montserrat"/>
                <a:cs typeface="Montserrat"/>
                <a:sym typeface="Montserrat"/>
              </a:rPr>
              <a:t>The Mexican regulatory authority, COFEPRIS, has made great efforts to contribute to the industry’s growth, both in pharmaceuticals and medical devices, such as the digitalization of procedures for the emission of sanitary registers, the promotion of scientific research, cooperation agreements with other countries, the implementation of regulations that improve competitiveness in the sector, among others.</a:t>
            </a:r>
          </a:p>
          <a:p>
            <a:pPr>
              <a:lnSpc>
                <a:spcPct val="120000"/>
              </a:lnSpc>
              <a:spcAft>
                <a:spcPts val="600"/>
              </a:spcAft>
            </a:pPr>
            <a:endParaRPr lang="en-US" sz="900" dirty="0">
              <a:latin typeface="Montserrat"/>
              <a:ea typeface="Montserrat"/>
              <a:cs typeface="Montserrat"/>
              <a:sym typeface="Montserrat"/>
            </a:endParaRPr>
          </a:p>
          <a:p>
            <a:pPr>
              <a:lnSpc>
                <a:spcPct val="120000"/>
              </a:lnSpc>
              <a:spcAft>
                <a:spcPts val="600"/>
              </a:spcAft>
            </a:pPr>
            <a:r>
              <a:rPr lang="en-US" sz="900" dirty="0">
                <a:latin typeface="Montserrat"/>
                <a:ea typeface="Montserrat"/>
                <a:cs typeface="Montserrat"/>
                <a:sym typeface="Montserrat"/>
              </a:rPr>
              <a:t>Coupled with the economy growth and a growing per capita income, it is expected that the consumption of pharmaceutical products in Mexico will increase.</a:t>
            </a:r>
          </a:p>
        </p:txBody>
      </p:sp>
      <p:cxnSp>
        <p:nvCxnSpPr>
          <p:cNvPr id="32" name="Straight Connector 3">
            <a:extLst>
              <a:ext uri="{FF2B5EF4-FFF2-40B4-BE49-F238E27FC236}">
                <a16:creationId xmlns:a16="http://schemas.microsoft.com/office/drawing/2014/main" id="{98F202A3-12D6-234D-AC23-62B60CFEE614}"/>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54" name="CuadroTexto 2">
            <a:extLst>
              <a:ext uri="{FF2B5EF4-FFF2-40B4-BE49-F238E27FC236}">
                <a16:creationId xmlns:a16="http://schemas.microsoft.com/office/drawing/2014/main" id="{4B4A4283-F325-074B-9B50-E3BAAADF5FB4}"/>
              </a:ext>
            </a:extLst>
          </p:cNvPr>
          <p:cNvSpPr txBox="1"/>
          <p:nvPr/>
        </p:nvSpPr>
        <p:spPr>
          <a:xfrm>
            <a:off x="155472" y="4740602"/>
            <a:ext cx="3600000" cy="185435"/>
          </a:xfrm>
          <a:prstGeom prst="rect">
            <a:avLst/>
          </a:prstGeom>
          <a:noFill/>
        </p:spPr>
        <p:txBody>
          <a:bodyPr wrap="square">
            <a:spAutoFit/>
          </a:bodyPr>
          <a:lstStyle/>
          <a:p>
            <a:pPr algn="just">
              <a:lnSpc>
                <a:spcPct val="107000"/>
              </a:lnSpc>
              <a:spcAft>
                <a:spcPts val="800"/>
              </a:spcAft>
            </a:pPr>
            <a:r>
              <a:rPr lang="es-MX" sz="600" dirty="0">
                <a:latin typeface="Montserrat" pitchFamily="2" charset="77"/>
                <a:ea typeface="Calibri" panose="020F0502020204030204" pitchFamily="34" charset="0"/>
                <a:cs typeface="Times New Roman" panose="02020603050405020304" pitchFamily="18" charset="0"/>
              </a:rPr>
              <a:t>Fuente: La industria farmacéutica mexicana, KPMG</a:t>
            </a:r>
          </a:p>
        </p:txBody>
      </p:sp>
      <p:sp>
        <p:nvSpPr>
          <p:cNvPr id="55" name="CuadroTexto 2">
            <a:extLst>
              <a:ext uri="{FF2B5EF4-FFF2-40B4-BE49-F238E27FC236}">
                <a16:creationId xmlns:a16="http://schemas.microsoft.com/office/drawing/2014/main" id="{B7F304A8-A2CE-0046-98B0-B88B00FE3B9E}"/>
              </a:ext>
            </a:extLst>
          </p:cNvPr>
          <p:cNvSpPr txBox="1"/>
          <p:nvPr/>
        </p:nvSpPr>
        <p:spPr>
          <a:xfrm>
            <a:off x="5267654" y="4740602"/>
            <a:ext cx="3600000" cy="185435"/>
          </a:xfrm>
          <a:prstGeom prst="rect">
            <a:avLst/>
          </a:prstGeom>
          <a:noFill/>
        </p:spPr>
        <p:txBody>
          <a:bodyPr wrap="square">
            <a:spAutoFit/>
          </a:bodyPr>
          <a:lstStyle/>
          <a:p>
            <a:pPr algn="just">
              <a:lnSpc>
                <a:spcPct val="107000"/>
              </a:lnSpc>
              <a:spcAft>
                <a:spcPts val="800"/>
              </a:spcAft>
            </a:pPr>
            <a:r>
              <a:rPr lang="es-MX" sz="600" dirty="0">
                <a:latin typeface="Montserrat" pitchFamily="2" charset="77"/>
                <a:ea typeface="Calibri" panose="020F0502020204030204" pitchFamily="34" charset="0"/>
                <a:cs typeface="Times New Roman" panose="02020603050405020304" pitchFamily="18" charset="0"/>
              </a:rPr>
              <a:t>Fuente: INEGI (2015). TMCA-tasa media de crecimiento anual.</a:t>
            </a:r>
          </a:p>
        </p:txBody>
      </p:sp>
      <p:sp>
        <p:nvSpPr>
          <p:cNvPr id="2" name="TextBox 1">
            <a:extLst>
              <a:ext uri="{FF2B5EF4-FFF2-40B4-BE49-F238E27FC236}">
                <a16:creationId xmlns:a16="http://schemas.microsoft.com/office/drawing/2014/main" id="{F98118E0-DEDD-D54C-954D-3CC26C6760E2}"/>
              </a:ext>
            </a:extLst>
          </p:cNvPr>
          <p:cNvSpPr txBox="1"/>
          <p:nvPr/>
        </p:nvSpPr>
        <p:spPr>
          <a:xfrm>
            <a:off x="5078186" y="1836709"/>
            <a:ext cx="3818210" cy="369332"/>
          </a:xfrm>
          <a:prstGeom prst="rect">
            <a:avLst/>
          </a:prstGeom>
          <a:noFill/>
        </p:spPr>
        <p:txBody>
          <a:bodyPr wrap="square" rtlCol="0">
            <a:spAutoFit/>
          </a:bodyPr>
          <a:lstStyle/>
          <a:p>
            <a:pPr algn="ctr"/>
            <a:r>
              <a:rPr lang="en-US" sz="900" b="1" dirty="0">
                <a:solidFill>
                  <a:srgbClr val="265E51"/>
                </a:solidFill>
                <a:latin typeface="Montserrat" pitchFamily="2" charset="77"/>
              </a:rPr>
              <a:t>Pharmaceutical products consumption in Mexico forecast (million dollars)</a:t>
            </a:r>
          </a:p>
        </p:txBody>
      </p:sp>
      <p:sp>
        <p:nvSpPr>
          <p:cNvPr id="3" name="Rectangle 2">
            <a:extLst>
              <a:ext uri="{FF2B5EF4-FFF2-40B4-BE49-F238E27FC236}">
                <a16:creationId xmlns:a16="http://schemas.microsoft.com/office/drawing/2014/main" id="{0A4B6B16-F2D8-784F-AE83-89DA600BE4F8}"/>
              </a:ext>
            </a:extLst>
          </p:cNvPr>
          <p:cNvSpPr/>
          <p:nvPr/>
        </p:nvSpPr>
        <p:spPr>
          <a:xfrm>
            <a:off x="5372100" y="2833007"/>
            <a:ext cx="359229" cy="1122054"/>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63041BA-9DEE-4B4D-9B42-0BE7166FB4AE}"/>
              </a:ext>
            </a:extLst>
          </p:cNvPr>
          <p:cNvSpPr/>
          <p:nvPr/>
        </p:nvSpPr>
        <p:spPr>
          <a:xfrm>
            <a:off x="5933319" y="2796419"/>
            <a:ext cx="359229" cy="1158642"/>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65D392EB-0FBA-9C4F-8BFF-AF2B118A69D0}"/>
              </a:ext>
            </a:extLst>
          </p:cNvPr>
          <p:cNvSpPr/>
          <p:nvPr/>
        </p:nvSpPr>
        <p:spPr>
          <a:xfrm>
            <a:off x="6494538" y="2777067"/>
            <a:ext cx="359229" cy="1177994"/>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15A210F-C57D-B14F-A141-AB8D8C6ED7FF}"/>
              </a:ext>
            </a:extLst>
          </p:cNvPr>
          <p:cNvSpPr/>
          <p:nvPr/>
        </p:nvSpPr>
        <p:spPr>
          <a:xfrm>
            <a:off x="7050919" y="2738363"/>
            <a:ext cx="359229" cy="1216698"/>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3D11F94-895D-724F-8130-AC4B9124552D}"/>
              </a:ext>
            </a:extLst>
          </p:cNvPr>
          <p:cNvSpPr/>
          <p:nvPr/>
        </p:nvSpPr>
        <p:spPr>
          <a:xfrm>
            <a:off x="7592786" y="2641601"/>
            <a:ext cx="359229" cy="1313460"/>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0D8582D-232C-E745-8747-8A957F6C8FDA}"/>
              </a:ext>
            </a:extLst>
          </p:cNvPr>
          <p:cNvSpPr/>
          <p:nvPr/>
        </p:nvSpPr>
        <p:spPr>
          <a:xfrm>
            <a:off x="8115301" y="2622249"/>
            <a:ext cx="359229" cy="1332812"/>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08C61DD-63B4-254C-AA99-4CBB986757A5}"/>
              </a:ext>
            </a:extLst>
          </p:cNvPr>
          <p:cNvCxnSpPr/>
          <p:nvPr/>
        </p:nvCxnSpPr>
        <p:spPr>
          <a:xfrm>
            <a:off x="5267654" y="3955061"/>
            <a:ext cx="333931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18B89A0-E39C-C247-A91D-977C5C78F647}"/>
              </a:ext>
            </a:extLst>
          </p:cNvPr>
          <p:cNvSpPr txBox="1"/>
          <p:nvPr/>
        </p:nvSpPr>
        <p:spPr>
          <a:xfrm>
            <a:off x="5367228" y="3960729"/>
            <a:ext cx="359394" cy="184666"/>
          </a:xfrm>
          <a:prstGeom prst="rect">
            <a:avLst/>
          </a:prstGeom>
          <a:noFill/>
        </p:spPr>
        <p:txBody>
          <a:bodyPr wrap="none" rtlCol="0">
            <a:spAutoFit/>
          </a:bodyPr>
          <a:lstStyle/>
          <a:p>
            <a:r>
              <a:rPr lang="en-US" sz="600" b="1" dirty="0">
                <a:solidFill>
                  <a:srgbClr val="265E51"/>
                </a:solidFill>
                <a:latin typeface="Montserrat" pitchFamily="2" charset="77"/>
              </a:rPr>
              <a:t>2015</a:t>
            </a:r>
          </a:p>
        </p:txBody>
      </p:sp>
      <p:sp>
        <p:nvSpPr>
          <p:cNvPr id="62" name="TextBox 61">
            <a:extLst>
              <a:ext uri="{FF2B5EF4-FFF2-40B4-BE49-F238E27FC236}">
                <a16:creationId xmlns:a16="http://schemas.microsoft.com/office/drawing/2014/main" id="{2B8E23D5-CE96-F64D-81DF-2FF0D17443B8}"/>
              </a:ext>
            </a:extLst>
          </p:cNvPr>
          <p:cNvSpPr txBox="1"/>
          <p:nvPr/>
        </p:nvSpPr>
        <p:spPr>
          <a:xfrm>
            <a:off x="5928447" y="3960729"/>
            <a:ext cx="362600" cy="184666"/>
          </a:xfrm>
          <a:prstGeom prst="rect">
            <a:avLst/>
          </a:prstGeom>
          <a:noFill/>
        </p:spPr>
        <p:txBody>
          <a:bodyPr wrap="none" rtlCol="0">
            <a:spAutoFit/>
          </a:bodyPr>
          <a:lstStyle/>
          <a:p>
            <a:r>
              <a:rPr lang="en-US" sz="600" b="1" dirty="0">
                <a:solidFill>
                  <a:srgbClr val="265E51"/>
                </a:solidFill>
                <a:latin typeface="Montserrat" pitchFamily="2" charset="77"/>
              </a:rPr>
              <a:t>2016</a:t>
            </a:r>
          </a:p>
        </p:txBody>
      </p:sp>
      <p:sp>
        <p:nvSpPr>
          <p:cNvPr id="63" name="TextBox 62">
            <a:extLst>
              <a:ext uri="{FF2B5EF4-FFF2-40B4-BE49-F238E27FC236}">
                <a16:creationId xmlns:a16="http://schemas.microsoft.com/office/drawing/2014/main" id="{8CA69F12-9585-174D-BC94-F32FAC8F5293}"/>
              </a:ext>
            </a:extLst>
          </p:cNvPr>
          <p:cNvSpPr txBox="1"/>
          <p:nvPr/>
        </p:nvSpPr>
        <p:spPr>
          <a:xfrm>
            <a:off x="6499342" y="3960729"/>
            <a:ext cx="360996" cy="184666"/>
          </a:xfrm>
          <a:prstGeom prst="rect">
            <a:avLst/>
          </a:prstGeom>
          <a:noFill/>
        </p:spPr>
        <p:txBody>
          <a:bodyPr wrap="none" rtlCol="0">
            <a:spAutoFit/>
          </a:bodyPr>
          <a:lstStyle/>
          <a:p>
            <a:r>
              <a:rPr lang="en-US" sz="600" b="1" dirty="0">
                <a:solidFill>
                  <a:srgbClr val="265E51"/>
                </a:solidFill>
                <a:latin typeface="Montserrat" pitchFamily="2" charset="77"/>
              </a:rPr>
              <a:t>2017</a:t>
            </a:r>
          </a:p>
        </p:txBody>
      </p:sp>
      <p:sp>
        <p:nvSpPr>
          <p:cNvPr id="64" name="TextBox 63">
            <a:extLst>
              <a:ext uri="{FF2B5EF4-FFF2-40B4-BE49-F238E27FC236}">
                <a16:creationId xmlns:a16="http://schemas.microsoft.com/office/drawing/2014/main" id="{B28D294D-F599-9544-A702-89E19EF1F432}"/>
              </a:ext>
            </a:extLst>
          </p:cNvPr>
          <p:cNvSpPr txBox="1"/>
          <p:nvPr/>
        </p:nvSpPr>
        <p:spPr>
          <a:xfrm>
            <a:off x="7050885" y="3960729"/>
            <a:ext cx="362600" cy="184666"/>
          </a:xfrm>
          <a:prstGeom prst="rect">
            <a:avLst/>
          </a:prstGeom>
          <a:noFill/>
        </p:spPr>
        <p:txBody>
          <a:bodyPr wrap="none" rtlCol="0">
            <a:spAutoFit/>
          </a:bodyPr>
          <a:lstStyle/>
          <a:p>
            <a:r>
              <a:rPr lang="en-US" sz="600" b="1" dirty="0">
                <a:solidFill>
                  <a:srgbClr val="265E51"/>
                </a:solidFill>
                <a:latin typeface="Montserrat" pitchFamily="2" charset="77"/>
              </a:rPr>
              <a:t>2018</a:t>
            </a:r>
          </a:p>
        </p:txBody>
      </p:sp>
      <p:sp>
        <p:nvSpPr>
          <p:cNvPr id="65" name="TextBox 64">
            <a:extLst>
              <a:ext uri="{FF2B5EF4-FFF2-40B4-BE49-F238E27FC236}">
                <a16:creationId xmlns:a16="http://schemas.microsoft.com/office/drawing/2014/main" id="{E2B95F0A-BA0C-A34D-BEC1-BEE82FD9058D}"/>
              </a:ext>
            </a:extLst>
          </p:cNvPr>
          <p:cNvSpPr txBox="1"/>
          <p:nvPr/>
        </p:nvSpPr>
        <p:spPr>
          <a:xfrm>
            <a:off x="7592751" y="3960729"/>
            <a:ext cx="362600" cy="184666"/>
          </a:xfrm>
          <a:prstGeom prst="rect">
            <a:avLst/>
          </a:prstGeom>
          <a:noFill/>
        </p:spPr>
        <p:txBody>
          <a:bodyPr wrap="none" rtlCol="0">
            <a:spAutoFit/>
          </a:bodyPr>
          <a:lstStyle/>
          <a:p>
            <a:r>
              <a:rPr lang="en-US" sz="600" b="1" dirty="0">
                <a:solidFill>
                  <a:srgbClr val="265E51"/>
                </a:solidFill>
                <a:latin typeface="Montserrat" pitchFamily="2" charset="77"/>
              </a:rPr>
              <a:t>2019</a:t>
            </a:r>
          </a:p>
        </p:txBody>
      </p:sp>
      <p:sp>
        <p:nvSpPr>
          <p:cNvPr id="66" name="TextBox 65">
            <a:extLst>
              <a:ext uri="{FF2B5EF4-FFF2-40B4-BE49-F238E27FC236}">
                <a16:creationId xmlns:a16="http://schemas.microsoft.com/office/drawing/2014/main" id="{E0F915B8-7705-CC40-9ED0-4A6456347378}"/>
              </a:ext>
            </a:extLst>
          </p:cNvPr>
          <p:cNvSpPr txBox="1"/>
          <p:nvPr/>
        </p:nvSpPr>
        <p:spPr>
          <a:xfrm>
            <a:off x="8120103" y="3960729"/>
            <a:ext cx="380232" cy="184666"/>
          </a:xfrm>
          <a:prstGeom prst="rect">
            <a:avLst/>
          </a:prstGeom>
          <a:noFill/>
        </p:spPr>
        <p:txBody>
          <a:bodyPr wrap="none" rtlCol="0">
            <a:spAutoFit/>
          </a:bodyPr>
          <a:lstStyle/>
          <a:p>
            <a:r>
              <a:rPr lang="en-US" sz="600" b="1" dirty="0">
                <a:solidFill>
                  <a:srgbClr val="265E51"/>
                </a:solidFill>
                <a:latin typeface="Montserrat" pitchFamily="2" charset="77"/>
              </a:rPr>
              <a:t>2020</a:t>
            </a:r>
          </a:p>
        </p:txBody>
      </p:sp>
      <p:sp>
        <p:nvSpPr>
          <p:cNvPr id="68" name="TextBox 67">
            <a:extLst>
              <a:ext uri="{FF2B5EF4-FFF2-40B4-BE49-F238E27FC236}">
                <a16:creationId xmlns:a16="http://schemas.microsoft.com/office/drawing/2014/main" id="{19C521AD-1D93-3941-8768-761DA5445692}"/>
              </a:ext>
            </a:extLst>
          </p:cNvPr>
          <p:cNvSpPr txBox="1"/>
          <p:nvPr/>
        </p:nvSpPr>
        <p:spPr>
          <a:xfrm>
            <a:off x="5367228" y="2423140"/>
            <a:ext cx="358145" cy="107722"/>
          </a:xfrm>
          <a:prstGeom prst="rect">
            <a:avLst/>
          </a:prstGeom>
          <a:noFill/>
        </p:spPr>
        <p:txBody>
          <a:bodyPr wrap="square" lIns="0" tIns="0" rIns="0" bIns="0" rtlCol="0">
            <a:spAutoFit/>
          </a:bodyPr>
          <a:lstStyle/>
          <a:p>
            <a:pPr algn="ctr"/>
            <a:r>
              <a:rPr lang="en-US" sz="700" b="1" dirty="0">
                <a:solidFill>
                  <a:srgbClr val="BC955C"/>
                </a:solidFill>
                <a:latin typeface="Montserrat" pitchFamily="2" charset="77"/>
              </a:rPr>
              <a:t>15,321</a:t>
            </a:r>
          </a:p>
        </p:txBody>
      </p:sp>
      <p:sp>
        <p:nvSpPr>
          <p:cNvPr id="69" name="TextBox 68">
            <a:extLst>
              <a:ext uri="{FF2B5EF4-FFF2-40B4-BE49-F238E27FC236}">
                <a16:creationId xmlns:a16="http://schemas.microsoft.com/office/drawing/2014/main" id="{753115E3-56FB-0D49-9A77-0623AD229339}"/>
              </a:ext>
            </a:extLst>
          </p:cNvPr>
          <p:cNvSpPr txBox="1"/>
          <p:nvPr/>
        </p:nvSpPr>
        <p:spPr>
          <a:xfrm>
            <a:off x="5928447" y="2423140"/>
            <a:ext cx="362600" cy="107722"/>
          </a:xfrm>
          <a:prstGeom prst="rect">
            <a:avLst/>
          </a:prstGeom>
          <a:noFill/>
        </p:spPr>
        <p:txBody>
          <a:bodyPr wrap="square" lIns="0" tIns="0" rIns="0" bIns="0" rtlCol="0">
            <a:spAutoFit/>
          </a:bodyPr>
          <a:lstStyle/>
          <a:p>
            <a:pPr algn="ctr"/>
            <a:r>
              <a:rPr lang="en-US" sz="700" b="1" dirty="0">
                <a:solidFill>
                  <a:srgbClr val="BC955C"/>
                </a:solidFill>
                <a:latin typeface="Montserrat" pitchFamily="2" charset="77"/>
              </a:rPr>
              <a:t>16,163</a:t>
            </a:r>
          </a:p>
        </p:txBody>
      </p:sp>
      <p:sp>
        <p:nvSpPr>
          <p:cNvPr id="70" name="TextBox 69">
            <a:extLst>
              <a:ext uri="{FF2B5EF4-FFF2-40B4-BE49-F238E27FC236}">
                <a16:creationId xmlns:a16="http://schemas.microsoft.com/office/drawing/2014/main" id="{145D6E83-DA48-3647-AC22-6544BBE9CD43}"/>
              </a:ext>
            </a:extLst>
          </p:cNvPr>
          <p:cNvSpPr txBox="1"/>
          <p:nvPr/>
        </p:nvSpPr>
        <p:spPr>
          <a:xfrm>
            <a:off x="6499342" y="2423140"/>
            <a:ext cx="362600" cy="107722"/>
          </a:xfrm>
          <a:prstGeom prst="rect">
            <a:avLst/>
          </a:prstGeom>
          <a:noFill/>
        </p:spPr>
        <p:txBody>
          <a:bodyPr wrap="square" lIns="0" tIns="0" rIns="0" bIns="0" rtlCol="0">
            <a:spAutoFit/>
          </a:bodyPr>
          <a:lstStyle/>
          <a:p>
            <a:pPr algn="ctr"/>
            <a:r>
              <a:rPr lang="en-US" sz="700" b="1" dirty="0">
                <a:solidFill>
                  <a:srgbClr val="BC955C"/>
                </a:solidFill>
                <a:latin typeface="Montserrat" pitchFamily="2" charset="77"/>
              </a:rPr>
              <a:t>17,052</a:t>
            </a:r>
          </a:p>
        </p:txBody>
      </p:sp>
      <p:sp>
        <p:nvSpPr>
          <p:cNvPr id="71" name="TextBox 70">
            <a:extLst>
              <a:ext uri="{FF2B5EF4-FFF2-40B4-BE49-F238E27FC236}">
                <a16:creationId xmlns:a16="http://schemas.microsoft.com/office/drawing/2014/main" id="{3092CA8F-2835-D441-9065-98CD7C06BE28}"/>
              </a:ext>
            </a:extLst>
          </p:cNvPr>
          <p:cNvSpPr txBox="1"/>
          <p:nvPr/>
        </p:nvSpPr>
        <p:spPr>
          <a:xfrm>
            <a:off x="7050885" y="2423140"/>
            <a:ext cx="362600" cy="107722"/>
          </a:xfrm>
          <a:prstGeom prst="rect">
            <a:avLst/>
          </a:prstGeom>
          <a:noFill/>
        </p:spPr>
        <p:txBody>
          <a:bodyPr wrap="square" lIns="0" tIns="0" rIns="0" bIns="0" rtlCol="0">
            <a:spAutoFit/>
          </a:bodyPr>
          <a:lstStyle/>
          <a:p>
            <a:pPr algn="ctr"/>
            <a:r>
              <a:rPr lang="en-US" sz="700" b="1" dirty="0">
                <a:solidFill>
                  <a:srgbClr val="BC955C"/>
                </a:solidFill>
                <a:latin typeface="Montserrat" pitchFamily="2" charset="77"/>
              </a:rPr>
              <a:t>17,990</a:t>
            </a:r>
          </a:p>
        </p:txBody>
      </p:sp>
      <p:sp>
        <p:nvSpPr>
          <p:cNvPr id="72" name="TextBox 71">
            <a:extLst>
              <a:ext uri="{FF2B5EF4-FFF2-40B4-BE49-F238E27FC236}">
                <a16:creationId xmlns:a16="http://schemas.microsoft.com/office/drawing/2014/main" id="{FA998259-376D-5647-84A4-CB7EF88891DD}"/>
              </a:ext>
            </a:extLst>
          </p:cNvPr>
          <p:cNvSpPr txBox="1"/>
          <p:nvPr/>
        </p:nvSpPr>
        <p:spPr>
          <a:xfrm>
            <a:off x="7592751" y="2423140"/>
            <a:ext cx="362600" cy="107722"/>
          </a:xfrm>
          <a:prstGeom prst="rect">
            <a:avLst/>
          </a:prstGeom>
          <a:noFill/>
        </p:spPr>
        <p:txBody>
          <a:bodyPr wrap="square" lIns="0" tIns="0" rIns="0" bIns="0" rtlCol="0">
            <a:spAutoFit/>
          </a:bodyPr>
          <a:lstStyle/>
          <a:p>
            <a:pPr algn="ctr"/>
            <a:r>
              <a:rPr lang="en-US" sz="700" b="1" dirty="0">
                <a:solidFill>
                  <a:srgbClr val="BC955C"/>
                </a:solidFill>
                <a:latin typeface="Montserrat" pitchFamily="2" charset="77"/>
              </a:rPr>
              <a:t>18,980</a:t>
            </a:r>
          </a:p>
        </p:txBody>
      </p:sp>
      <p:sp>
        <p:nvSpPr>
          <p:cNvPr id="73" name="TextBox 72">
            <a:extLst>
              <a:ext uri="{FF2B5EF4-FFF2-40B4-BE49-F238E27FC236}">
                <a16:creationId xmlns:a16="http://schemas.microsoft.com/office/drawing/2014/main" id="{238C3951-2DB9-4644-BB86-3D355F9D545D}"/>
              </a:ext>
            </a:extLst>
          </p:cNvPr>
          <p:cNvSpPr txBox="1"/>
          <p:nvPr/>
        </p:nvSpPr>
        <p:spPr>
          <a:xfrm>
            <a:off x="8120103" y="2423140"/>
            <a:ext cx="362600" cy="107722"/>
          </a:xfrm>
          <a:prstGeom prst="rect">
            <a:avLst/>
          </a:prstGeom>
          <a:noFill/>
        </p:spPr>
        <p:txBody>
          <a:bodyPr wrap="square" lIns="0" tIns="0" rIns="0" bIns="0" rtlCol="0">
            <a:spAutoFit/>
          </a:bodyPr>
          <a:lstStyle/>
          <a:p>
            <a:pPr algn="ctr"/>
            <a:r>
              <a:rPr lang="en-US" sz="700" b="1" dirty="0">
                <a:solidFill>
                  <a:srgbClr val="BC955C"/>
                </a:solidFill>
                <a:latin typeface="Montserrat" pitchFamily="2" charset="77"/>
              </a:rPr>
              <a:t>20,024</a:t>
            </a:r>
          </a:p>
        </p:txBody>
      </p:sp>
      <p:sp>
        <p:nvSpPr>
          <p:cNvPr id="15" name="Oval 14">
            <a:extLst>
              <a:ext uri="{FF2B5EF4-FFF2-40B4-BE49-F238E27FC236}">
                <a16:creationId xmlns:a16="http://schemas.microsoft.com/office/drawing/2014/main" id="{60E6F43A-DC56-3948-8C98-70BAC4B4D213}"/>
              </a:ext>
            </a:extLst>
          </p:cNvPr>
          <p:cNvSpPr/>
          <p:nvPr/>
        </p:nvSpPr>
        <p:spPr>
          <a:xfrm>
            <a:off x="6109747" y="3181080"/>
            <a:ext cx="2200472" cy="449160"/>
          </a:xfrm>
          <a:prstGeom prst="ellipse">
            <a:avLst/>
          </a:prstGeom>
          <a:solidFill>
            <a:srgbClr val="CBD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rgbClr val="265E51"/>
                </a:solidFill>
                <a:latin typeface="Montserrat" pitchFamily="2" charset="77"/>
              </a:rPr>
              <a:t>5.5%</a:t>
            </a:r>
          </a:p>
          <a:p>
            <a:pPr algn="ctr"/>
            <a:r>
              <a:rPr lang="en-US" sz="1100" b="1" dirty="0">
                <a:solidFill>
                  <a:srgbClr val="265E51"/>
                </a:solidFill>
                <a:latin typeface="Montserrat" pitchFamily="2" charset="77"/>
              </a:rPr>
              <a:t>AAGR</a:t>
            </a:r>
          </a:p>
        </p:txBody>
      </p:sp>
      <p:grpSp>
        <p:nvGrpSpPr>
          <p:cNvPr id="74" name="Group 73">
            <a:extLst>
              <a:ext uri="{FF2B5EF4-FFF2-40B4-BE49-F238E27FC236}">
                <a16:creationId xmlns:a16="http://schemas.microsoft.com/office/drawing/2014/main" id="{28AAFA98-18E6-664E-B035-E3DE3C013C02}"/>
              </a:ext>
            </a:extLst>
          </p:cNvPr>
          <p:cNvGrpSpPr/>
          <p:nvPr/>
        </p:nvGrpSpPr>
        <p:grpSpPr>
          <a:xfrm>
            <a:off x="-2486" y="3169461"/>
            <a:ext cx="448209" cy="224573"/>
            <a:chOff x="0" y="2622332"/>
            <a:chExt cx="780736" cy="391184"/>
          </a:xfrm>
        </p:grpSpPr>
        <p:sp>
          <p:nvSpPr>
            <p:cNvPr id="75" name="Oval 23">
              <a:extLst>
                <a:ext uri="{FF2B5EF4-FFF2-40B4-BE49-F238E27FC236}">
                  <a16:creationId xmlns:a16="http://schemas.microsoft.com/office/drawing/2014/main" id="{642A0D5B-5D2F-1648-9564-130A91830D63}"/>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76" name="Oval 21">
              <a:extLst>
                <a:ext uri="{FF2B5EF4-FFF2-40B4-BE49-F238E27FC236}">
                  <a16:creationId xmlns:a16="http://schemas.microsoft.com/office/drawing/2014/main" id="{99B1439F-656D-A344-B7FE-E3024C13F366}"/>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77" name="Conector recto 27">
              <a:extLst>
                <a:ext uri="{FF2B5EF4-FFF2-40B4-BE49-F238E27FC236}">
                  <a16:creationId xmlns:a16="http://schemas.microsoft.com/office/drawing/2014/main" id="{B0F3708C-FFBD-A64B-B285-F183AED6B08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A412DD57-A173-2749-AB8E-1DACE5C70190}"/>
              </a:ext>
            </a:extLst>
          </p:cNvPr>
          <p:cNvGrpSpPr/>
          <p:nvPr/>
        </p:nvGrpSpPr>
        <p:grpSpPr>
          <a:xfrm>
            <a:off x="-2486" y="1683540"/>
            <a:ext cx="448209" cy="224573"/>
            <a:chOff x="0" y="2622332"/>
            <a:chExt cx="780736" cy="391184"/>
          </a:xfrm>
        </p:grpSpPr>
        <p:sp>
          <p:nvSpPr>
            <p:cNvPr id="79" name="Oval 23">
              <a:extLst>
                <a:ext uri="{FF2B5EF4-FFF2-40B4-BE49-F238E27FC236}">
                  <a16:creationId xmlns:a16="http://schemas.microsoft.com/office/drawing/2014/main" id="{59E517A8-3A33-4047-B2D5-883EE81064FF}"/>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80" name="Oval 21">
              <a:extLst>
                <a:ext uri="{FF2B5EF4-FFF2-40B4-BE49-F238E27FC236}">
                  <a16:creationId xmlns:a16="http://schemas.microsoft.com/office/drawing/2014/main" id="{A0D1C02F-30DC-CD4E-8C6D-E81F785B9B3D}"/>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81" name="Conector recto 27">
              <a:extLst>
                <a:ext uri="{FF2B5EF4-FFF2-40B4-BE49-F238E27FC236}">
                  <a16:creationId xmlns:a16="http://schemas.microsoft.com/office/drawing/2014/main" id="{E0D9399D-F626-4343-BE0B-2600B0328308}"/>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98095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FE4F72-6567-4A69-95F5-D19E304CB25A}"/>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Health tourism market in Mexico</a:t>
            </a:r>
          </a:p>
        </p:txBody>
      </p:sp>
      <p:cxnSp>
        <p:nvCxnSpPr>
          <p:cNvPr id="3" name="Straight Connector 3">
            <a:extLst>
              <a:ext uri="{FF2B5EF4-FFF2-40B4-BE49-F238E27FC236}">
                <a16:creationId xmlns:a16="http://schemas.microsoft.com/office/drawing/2014/main" id="{4EAD8415-6CF7-4639-A9CD-FC06BBC23890}"/>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4">
            <a:extLst>
              <a:ext uri="{FF2B5EF4-FFF2-40B4-BE49-F238E27FC236}">
                <a16:creationId xmlns:a16="http://schemas.microsoft.com/office/drawing/2014/main" id="{5B7926EA-629A-4CFA-8178-DD913E98431E}"/>
              </a:ext>
            </a:extLst>
          </p:cNvPr>
          <p:cNvSpPr txBox="1"/>
          <p:nvPr/>
        </p:nvSpPr>
        <p:spPr>
          <a:xfrm>
            <a:off x="155474" y="1259853"/>
            <a:ext cx="4095796" cy="3366371"/>
          </a:xfrm>
          <a:prstGeom prst="rect">
            <a:avLst/>
          </a:prstGeom>
          <a:noFill/>
        </p:spPr>
        <p:txBody>
          <a:bodyPr wrap="square" rtlCol="0">
            <a:spAutoFit/>
          </a:bodyPr>
          <a:lstStyle/>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In 2018, the estimated size of the global health tourism market was around $157.6 billion USD, $53.5 billion only in the North American region.</a:t>
            </a:r>
          </a:p>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14 million travels of international patients a year, 7.1 million in North America in 2018.</a:t>
            </a:r>
          </a:p>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8.4% average annual growth between 2018-2023, 12.2% in North America.</a:t>
            </a:r>
          </a:p>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The size of the international health tourism industry in Mexico is between $8 and $8.8 billion USD, 5.6% of the global total, from which $3.9-$4.3 billion USD is domestic and $4.1-$4.5 billion USD is international.</a:t>
            </a:r>
          </a:p>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The health tourism industry in Mexico had an average annual growth of 33.7% between 2013 and 2018. From 2019 to 2023 is expected to grow by 12.8%. It is anticipated that by 2023 reaches $10 billion USD.</a:t>
            </a:r>
          </a:p>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Currently, 77% of the health tourists in Mexico are cross-border.</a:t>
            </a:r>
          </a:p>
          <a:p>
            <a:pPr marL="171450" indent="-171450">
              <a:lnSpc>
                <a:spcPct val="120000"/>
              </a:lnSpc>
              <a:spcAft>
                <a:spcPts val="600"/>
              </a:spcAft>
              <a:buFont typeface="Arial" panose="020B0604020202020204" pitchFamily="34" charset="0"/>
              <a:buChar char="•"/>
            </a:pPr>
            <a:endParaRPr lang="en-US" sz="900" dirty="0">
              <a:latin typeface="Montserrat"/>
              <a:ea typeface="Montserrat"/>
              <a:cs typeface="Montserrat"/>
              <a:sym typeface="Montserrat"/>
            </a:endParaRPr>
          </a:p>
        </p:txBody>
      </p:sp>
      <p:sp>
        <p:nvSpPr>
          <p:cNvPr id="6" name="CuadroTexto 4">
            <a:extLst>
              <a:ext uri="{FF2B5EF4-FFF2-40B4-BE49-F238E27FC236}">
                <a16:creationId xmlns:a16="http://schemas.microsoft.com/office/drawing/2014/main" id="{19DE8642-407A-4A98-A653-EFF9617F28AA}"/>
              </a:ext>
            </a:extLst>
          </p:cNvPr>
          <p:cNvSpPr txBox="1"/>
          <p:nvPr/>
        </p:nvSpPr>
        <p:spPr>
          <a:xfrm>
            <a:off x="4465205" y="1259853"/>
            <a:ext cx="4095796" cy="577915"/>
          </a:xfrm>
          <a:prstGeom prst="rect">
            <a:avLst/>
          </a:prstGeom>
          <a:noFill/>
        </p:spPr>
        <p:txBody>
          <a:bodyPr wrap="square" rtlCol="0">
            <a:spAutoFit/>
          </a:bodyPr>
          <a:lstStyle/>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In 2013, the government of Baja California made a study with direct interviews to more than 100 health tourists in the border, who stated that their main motivations to travel  to Mexico were:</a:t>
            </a:r>
          </a:p>
        </p:txBody>
      </p:sp>
      <p:graphicFrame>
        <p:nvGraphicFramePr>
          <p:cNvPr id="7" name="Gráfico 6">
            <a:extLst>
              <a:ext uri="{FF2B5EF4-FFF2-40B4-BE49-F238E27FC236}">
                <a16:creationId xmlns:a16="http://schemas.microsoft.com/office/drawing/2014/main" id="{D770D7CC-1726-487A-8A19-A251528F8FDA}"/>
              </a:ext>
            </a:extLst>
          </p:cNvPr>
          <p:cNvGraphicFramePr/>
          <p:nvPr>
            <p:extLst>
              <p:ext uri="{D42A27DB-BD31-4B8C-83A1-F6EECF244321}">
                <p14:modId xmlns:p14="http://schemas.microsoft.com/office/powerpoint/2010/main" val="2952716644"/>
              </p:ext>
            </p:extLst>
          </p:nvPr>
        </p:nvGraphicFramePr>
        <p:xfrm>
          <a:off x="4465205" y="1968173"/>
          <a:ext cx="4306655" cy="2333590"/>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2">
            <a:extLst>
              <a:ext uri="{FF2B5EF4-FFF2-40B4-BE49-F238E27FC236}">
                <a16:creationId xmlns:a16="http://schemas.microsoft.com/office/drawing/2014/main" id="{65EF2F51-6225-4BF0-A904-3CF53D63F002}"/>
              </a:ext>
            </a:extLst>
          </p:cNvPr>
          <p:cNvSpPr txBox="1"/>
          <p:nvPr/>
        </p:nvSpPr>
        <p:spPr>
          <a:xfrm>
            <a:off x="155472" y="4740602"/>
            <a:ext cx="3600000" cy="185435"/>
          </a:xfrm>
          <a:prstGeom prst="rect">
            <a:avLst/>
          </a:prstGeom>
          <a:noFill/>
        </p:spPr>
        <p:txBody>
          <a:bodyPr wrap="square">
            <a:spAutoFit/>
          </a:bodyPr>
          <a:lstStyle/>
          <a:p>
            <a:pPr algn="just">
              <a:lnSpc>
                <a:spcPct val="107000"/>
              </a:lnSpc>
              <a:spcAft>
                <a:spcPts val="800"/>
              </a:spcAft>
            </a:pPr>
            <a:r>
              <a:rPr lang="es-MX" sz="600" dirty="0">
                <a:latin typeface="Montserrat" pitchFamily="2" charset="77"/>
                <a:ea typeface="Calibri" panose="020F0502020204030204" pitchFamily="34" charset="0"/>
                <a:cs typeface="Times New Roman" panose="02020603050405020304" pitchFamily="18" charset="0"/>
              </a:rPr>
              <a:t>Fuente: Deloitte</a:t>
            </a:r>
          </a:p>
        </p:txBody>
      </p:sp>
    </p:spTree>
    <p:extLst>
      <p:ext uri="{BB962C8B-B14F-4D97-AF65-F5344CB8AC3E}">
        <p14:creationId xmlns:p14="http://schemas.microsoft.com/office/powerpoint/2010/main" val="220231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11C96B2-DF74-BB48-9BA5-725D490AB10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6" name="CuadroTexto 4">
            <a:extLst>
              <a:ext uri="{FF2B5EF4-FFF2-40B4-BE49-F238E27FC236}">
                <a16:creationId xmlns:a16="http://schemas.microsoft.com/office/drawing/2014/main" id="{E21E9E61-9248-094F-9169-9FD8F72ECC79}"/>
              </a:ext>
            </a:extLst>
          </p:cNvPr>
          <p:cNvSpPr txBox="1"/>
          <p:nvPr/>
        </p:nvSpPr>
        <p:spPr>
          <a:xfrm>
            <a:off x="155472" y="1321369"/>
            <a:ext cx="4130778" cy="1416542"/>
          </a:xfrm>
          <a:prstGeom prst="rect">
            <a:avLst/>
          </a:prstGeom>
          <a:noFill/>
        </p:spPr>
        <p:txBody>
          <a:bodyPr wrap="square" rtlCol="0">
            <a:spAutoFit/>
          </a:bodyPr>
          <a:lstStyle/>
          <a:p>
            <a:pPr marL="171450" indent="-171450">
              <a:lnSpc>
                <a:spcPct val="120000"/>
              </a:lnSpc>
              <a:spcAft>
                <a:spcPts val="600"/>
              </a:spcAft>
              <a:buFont typeface="Arial" panose="020B0604020202020204" pitchFamily="34" charset="0"/>
              <a:buChar char="•"/>
            </a:pPr>
            <a:r>
              <a:rPr lang="en-US" sz="800" dirty="0">
                <a:latin typeface="Montserrat" pitchFamily="2" charset="77"/>
              </a:rPr>
              <a:t>The enterprises from the Mexican pharmaceutical industry are bigger than average among manufacturing industries. </a:t>
            </a:r>
          </a:p>
          <a:p>
            <a:pPr marL="171450" indent="-171450">
              <a:lnSpc>
                <a:spcPct val="120000"/>
              </a:lnSpc>
              <a:spcAft>
                <a:spcPts val="600"/>
              </a:spcAft>
              <a:buFont typeface="Arial" panose="020B0604020202020204" pitchFamily="34" charset="0"/>
              <a:buChar char="•"/>
            </a:pPr>
            <a:r>
              <a:rPr lang="en-US" sz="800" dirty="0">
                <a:latin typeface="Montserrat" pitchFamily="2" charset="77"/>
              </a:rPr>
              <a:t>An enterprise from the pharma industry has an average of 116.1 jobs,  the manufacturing industries have an average of 9.8.  At a national level, there are 4.4 jobs per economic unit.</a:t>
            </a:r>
          </a:p>
          <a:p>
            <a:pPr marL="171450" indent="-171450">
              <a:lnSpc>
                <a:spcPct val="120000"/>
              </a:lnSpc>
              <a:spcAft>
                <a:spcPts val="600"/>
              </a:spcAft>
              <a:buFont typeface="Arial" panose="020B0604020202020204" pitchFamily="34" charset="0"/>
              <a:buChar char="•"/>
            </a:pPr>
            <a:r>
              <a:rPr lang="en-US" sz="800" dirty="0">
                <a:latin typeface="Montserrat" pitchFamily="2" charset="77"/>
              </a:rPr>
              <a:t>The enterprises that conform the pharma industry employed  83,336 people and represented 1.6% of the manufacturing industry occupation. in 2014.</a:t>
            </a:r>
            <a:endParaRPr lang="en-US" sz="800" dirty="0">
              <a:latin typeface="Montserrat" pitchFamily="2" charset="77"/>
              <a:ea typeface="Montserrat"/>
              <a:cs typeface="Montserrat"/>
              <a:sym typeface="Montserrat"/>
            </a:endParaRPr>
          </a:p>
        </p:txBody>
      </p:sp>
      <p:sp>
        <p:nvSpPr>
          <p:cNvPr id="7" name="CuadroTexto 4">
            <a:extLst>
              <a:ext uri="{FF2B5EF4-FFF2-40B4-BE49-F238E27FC236}">
                <a16:creationId xmlns:a16="http://schemas.microsoft.com/office/drawing/2014/main" id="{E6B65A51-3176-3041-B9F3-F90D42195B8D}"/>
              </a:ext>
            </a:extLst>
          </p:cNvPr>
          <p:cNvSpPr txBox="1"/>
          <p:nvPr/>
        </p:nvSpPr>
        <p:spPr>
          <a:xfrm>
            <a:off x="4564186" y="1321369"/>
            <a:ext cx="4130778" cy="376257"/>
          </a:xfrm>
          <a:prstGeom prst="rect">
            <a:avLst/>
          </a:prstGeom>
          <a:noFill/>
        </p:spPr>
        <p:txBody>
          <a:bodyPr wrap="square" rtlCol="0">
            <a:spAutoFit/>
          </a:bodyPr>
          <a:lstStyle/>
          <a:p>
            <a:pPr marL="171450" indent="-171450">
              <a:lnSpc>
                <a:spcPct val="120000"/>
              </a:lnSpc>
              <a:spcAft>
                <a:spcPts val="600"/>
              </a:spcAft>
              <a:buFont typeface="Arial" panose="020B0604020202020204" pitchFamily="34" charset="0"/>
              <a:buChar char="•"/>
            </a:pPr>
            <a:r>
              <a:rPr lang="en-US" sz="800" dirty="0">
                <a:latin typeface="Montserrat" pitchFamily="2" charset="77"/>
              </a:rPr>
              <a:t>The pharma industry contributed with an average of 4.1% to the manufacturing GDP from 1993 to 2014.</a:t>
            </a:r>
          </a:p>
        </p:txBody>
      </p:sp>
      <p:sp>
        <p:nvSpPr>
          <p:cNvPr id="11" name="TextBox 7">
            <a:extLst>
              <a:ext uri="{FF2B5EF4-FFF2-40B4-BE49-F238E27FC236}">
                <a16:creationId xmlns:a16="http://schemas.microsoft.com/office/drawing/2014/main" id="{3469DA5E-CBE6-CA45-A378-739357C730A4}"/>
              </a:ext>
            </a:extLst>
          </p:cNvPr>
          <p:cNvSpPr txBox="1"/>
          <p:nvPr/>
        </p:nvSpPr>
        <p:spPr>
          <a:xfrm>
            <a:off x="513645" y="3181971"/>
            <a:ext cx="3436685" cy="215444"/>
          </a:xfrm>
          <a:prstGeom prst="rect">
            <a:avLst/>
          </a:prstGeom>
          <a:noFill/>
        </p:spPr>
        <p:txBody>
          <a:bodyPr wrap="square" rtlCol="0">
            <a:spAutoFit/>
          </a:bodyPr>
          <a:lstStyle/>
          <a:p>
            <a:pPr algn="ctr"/>
            <a:r>
              <a:rPr lang="en-US" sz="800" b="1" dirty="0">
                <a:solidFill>
                  <a:srgbClr val="265E51"/>
                </a:solidFill>
                <a:latin typeface="Montserrat" pitchFamily="2" charset="77"/>
              </a:rPr>
              <a:t>Occupied personnel in the pharma industry</a:t>
            </a:r>
          </a:p>
        </p:txBody>
      </p:sp>
      <p:cxnSp>
        <p:nvCxnSpPr>
          <p:cNvPr id="12" name="Straight Connector 30">
            <a:extLst>
              <a:ext uri="{FF2B5EF4-FFF2-40B4-BE49-F238E27FC236}">
                <a16:creationId xmlns:a16="http://schemas.microsoft.com/office/drawing/2014/main" id="{23EF2405-F93E-864B-BAEC-485CF95C03D6}"/>
              </a:ext>
            </a:extLst>
          </p:cNvPr>
          <p:cNvCxnSpPr>
            <a:cxnSpLocks/>
          </p:cNvCxnSpPr>
          <p:nvPr/>
        </p:nvCxnSpPr>
        <p:spPr>
          <a:xfrm>
            <a:off x="871268" y="4321075"/>
            <a:ext cx="25965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54">
            <a:extLst>
              <a:ext uri="{FF2B5EF4-FFF2-40B4-BE49-F238E27FC236}">
                <a16:creationId xmlns:a16="http://schemas.microsoft.com/office/drawing/2014/main" id="{14FA75F7-4593-D941-BB7B-654DB8FB453E}"/>
              </a:ext>
            </a:extLst>
          </p:cNvPr>
          <p:cNvSpPr txBox="1"/>
          <p:nvPr/>
        </p:nvSpPr>
        <p:spPr>
          <a:xfrm>
            <a:off x="1312342" y="4385872"/>
            <a:ext cx="376259" cy="92333"/>
          </a:xfrm>
          <a:prstGeom prst="rect">
            <a:avLst/>
          </a:prstGeom>
          <a:noFill/>
        </p:spPr>
        <p:txBody>
          <a:bodyPr wrap="square" lIns="0" tIns="0" rIns="0" bIns="0" rtlCol="0">
            <a:spAutoFit/>
          </a:bodyPr>
          <a:lstStyle/>
          <a:p>
            <a:pPr algn="ctr"/>
            <a:r>
              <a:rPr lang="en-US" sz="600" b="1" dirty="0">
                <a:solidFill>
                  <a:srgbClr val="265E51"/>
                </a:solidFill>
                <a:latin typeface="Montserrat" pitchFamily="2" charset="77"/>
              </a:rPr>
              <a:t>2004</a:t>
            </a:r>
          </a:p>
        </p:txBody>
      </p:sp>
      <p:sp>
        <p:nvSpPr>
          <p:cNvPr id="17" name="TextBox 54">
            <a:extLst>
              <a:ext uri="{FF2B5EF4-FFF2-40B4-BE49-F238E27FC236}">
                <a16:creationId xmlns:a16="http://schemas.microsoft.com/office/drawing/2014/main" id="{A225B8CD-A6D0-7C4B-8616-964FEE9428F9}"/>
              </a:ext>
            </a:extLst>
          </p:cNvPr>
          <p:cNvSpPr txBox="1"/>
          <p:nvPr/>
        </p:nvSpPr>
        <p:spPr>
          <a:xfrm>
            <a:off x="2036242" y="4385872"/>
            <a:ext cx="376259" cy="92333"/>
          </a:xfrm>
          <a:prstGeom prst="rect">
            <a:avLst/>
          </a:prstGeom>
          <a:noFill/>
        </p:spPr>
        <p:txBody>
          <a:bodyPr wrap="square" lIns="0" tIns="0" rIns="0" bIns="0" rtlCol="0">
            <a:spAutoFit/>
          </a:bodyPr>
          <a:lstStyle/>
          <a:p>
            <a:pPr algn="ctr"/>
            <a:r>
              <a:rPr lang="en-US" sz="600" b="1" dirty="0">
                <a:solidFill>
                  <a:srgbClr val="265E51"/>
                </a:solidFill>
                <a:latin typeface="Montserrat" pitchFamily="2" charset="77"/>
              </a:rPr>
              <a:t>2009</a:t>
            </a:r>
          </a:p>
        </p:txBody>
      </p:sp>
      <p:sp>
        <p:nvSpPr>
          <p:cNvPr id="19" name="TextBox 54">
            <a:extLst>
              <a:ext uri="{FF2B5EF4-FFF2-40B4-BE49-F238E27FC236}">
                <a16:creationId xmlns:a16="http://schemas.microsoft.com/office/drawing/2014/main" id="{8B868CE9-D77C-0140-B9BB-D59FF61D432D}"/>
              </a:ext>
            </a:extLst>
          </p:cNvPr>
          <p:cNvSpPr txBox="1"/>
          <p:nvPr/>
        </p:nvSpPr>
        <p:spPr>
          <a:xfrm>
            <a:off x="2729663" y="4385872"/>
            <a:ext cx="376259" cy="92333"/>
          </a:xfrm>
          <a:prstGeom prst="rect">
            <a:avLst/>
          </a:prstGeom>
          <a:noFill/>
        </p:spPr>
        <p:txBody>
          <a:bodyPr wrap="square" lIns="0" tIns="0" rIns="0" bIns="0" rtlCol="0">
            <a:spAutoFit/>
          </a:bodyPr>
          <a:lstStyle/>
          <a:p>
            <a:pPr algn="ctr"/>
            <a:r>
              <a:rPr lang="en-US" sz="600" b="1" dirty="0">
                <a:solidFill>
                  <a:srgbClr val="265E51"/>
                </a:solidFill>
                <a:latin typeface="Montserrat" pitchFamily="2" charset="77"/>
              </a:rPr>
              <a:t>2014</a:t>
            </a:r>
          </a:p>
        </p:txBody>
      </p:sp>
      <p:sp>
        <p:nvSpPr>
          <p:cNvPr id="23" name="TextBox 54">
            <a:extLst>
              <a:ext uri="{FF2B5EF4-FFF2-40B4-BE49-F238E27FC236}">
                <a16:creationId xmlns:a16="http://schemas.microsoft.com/office/drawing/2014/main" id="{2D779A0B-A9A8-164C-89E6-C7F31F55B81A}"/>
              </a:ext>
            </a:extLst>
          </p:cNvPr>
          <p:cNvSpPr txBox="1"/>
          <p:nvPr/>
        </p:nvSpPr>
        <p:spPr>
          <a:xfrm>
            <a:off x="1312341" y="3820270"/>
            <a:ext cx="376259" cy="93600"/>
          </a:xfrm>
          <a:prstGeom prst="rect">
            <a:avLst/>
          </a:prstGeom>
          <a:noFill/>
        </p:spPr>
        <p:txBody>
          <a:bodyPr wrap="square" lIns="0" tIns="0" rIns="0" bIns="0" rtlCol="0">
            <a:spAutoFit/>
          </a:bodyPr>
          <a:lstStyle/>
          <a:p>
            <a:pPr algn="ctr"/>
            <a:r>
              <a:rPr lang="en-US" sz="600" dirty="0">
                <a:solidFill>
                  <a:schemeClr val="tx1">
                    <a:lumMod val="50000"/>
                    <a:lumOff val="50000"/>
                  </a:schemeClr>
                </a:solidFill>
                <a:latin typeface="Montserrat" pitchFamily="2" charset="77"/>
              </a:rPr>
              <a:t>61,851</a:t>
            </a:r>
          </a:p>
        </p:txBody>
      </p:sp>
      <p:sp>
        <p:nvSpPr>
          <p:cNvPr id="24" name="TextBox 54">
            <a:extLst>
              <a:ext uri="{FF2B5EF4-FFF2-40B4-BE49-F238E27FC236}">
                <a16:creationId xmlns:a16="http://schemas.microsoft.com/office/drawing/2014/main" id="{5C28DE79-F93B-0847-9F79-05AB3D8612AC}"/>
              </a:ext>
            </a:extLst>
          </p:cNvPr>
          <p:cNvSpPr txBox="1"/>
          <p:nvPr/>
        </p:nvSpPr>
        <p:spPr>
          <a:xfrm>
            <a:off x="2043859" y="3610312"/>
            <a:ext cx="376259" cy="93600"/>
          </a:xfrm>
          <a:prstGeom prst="rect">
            <a:avLst/>
          </a:prstGeom>
          <a:noFill/>
        </p:spPr>
        <p:txBody>
          <a:bodyPr wrap="square" lIns="0" tIns="0" rIns="0" bIns="0" rtlCol="0">
            <a:spAutoFit/>
          </a:bodyPr>
          <a:lstStyle/>
          <a:p>
            <a:pPr algn="ctr"/>
            <a:r>
              <a:rPr lang="en-US" sz="600" dirty="0">
                <a:solidFill>
                  <a:schemeClr val="tx1">
                    <a:lumMod val="50000"/>
                    <a:lumOff val="50000"/>
                  </a:schemeClr>
                </a:solidFill>
                <a:latin typeface="Montserrat" pitchFamily="2" charset="77"/>
              </a:rPr>
              <a:t>80,921</a:t>
            </a:r>
          </a:p>
        </p:txBody>
      </p:sp>
      <p:sp>
        <p:nvSpPr>
          <p:cNvPr id="25" name="TextBox 54">
            <a:extLst>
              <a:ext uri="{FF2B5EF4-FFF2-40B4-BE49-F238E27FC236}">
                <a16:creationId xmlns:a16="http://schemas.microsoft.com/office/drawing/2014/main" id="{79F6A3C2-BB83-D44E-B710-9C342E25BB64}"/>
              </a:ext>
            </a:extLst>
          </p:cNvPr>
          <p:cNvSpPr txBox="1"/>
          <p:nvPr/>
        </p:nvSpPr>
        <p:spPr>
          <a:xfrm>
            <a:off x="2714420" y="3575059"/>
            <a:ext cx="376259" cy="93600"/>
          </a:xfrm>
          <a:prstGeom prst="rect">
            <a:avLst/>
          </a:prstGeom>
          <a:noFill/>
        </p:spPr>
        <p:txBody>
          <a:bodyPr wrap="square" lIns="0" tIns="0" rIns="0" bIns="0" rtlCol="0">
            <a:spAutoFit/>
          </a:bodyPr>
          <a:lstStyle/>
          <a:p>
            <a:pPr algn="ctr"/>
            <a:r>
              <a:rPr lang="en-US" sz="600" dirty="0">
                <a:solidFill>
                  <a:schemeClr val="tx1">
                    <a:lumMod val="50000"/>
                    <a:lumOff val="50000"/>
                  </a:schemeClr>
                </a:solidFill>
                <a:latin typeface="Montserrat" pitchFamily="2" charset="77"/>
              </a:rPr>
              <a:t>83,336</a:t>
            </a:r>
          </a:p>
        </p:txBody>
      </p:sp>
      <p:sp>
        <p:nvSpPr>
          <p:cNvPr id="28" name="Rectángulo 27">
            <a:extLst>
              <a:ext uri="{FF2B5EF4-FFF2-40B4-BE49-F238E27FC236}">
                <a16:creationId xmlns:a16="http://schemas.microsoft.com/office/drawing/2014/main" id="{92243F74-66BF-504D-865D-0B93460673CF}"/>
              </a:ext>
            </a:extLst>
          </p:cNvPr>
          <p:cNvSpPr/>
          <p:nvPr/>
        </p:nvSpPr>
        <p:spPr>
          <a:xfrm rot="5400000">
            <a:off x="1312153" y="3923480"/>
            <a:ext cx="361393" cy="424560"/>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ángulo 28">
            <a:extLst>
              <a:ext uri="{FF2B5EF4-FFF2-40B4-BE49-F238E27FC236}">
                <a16:creationId xmlns:a16="http://schemas.microsoft.com/office/drawing/2014/main" id="{9B90C8B3-BC59-B240-980E-42A96A850BEF}"/>
              </a:ext>
            </a:extLst>
          </p:cNvPr>
          <p:cNvSpPr/>
          <p:nvPr/>
        </p:nvSpPr>
        <p:spPr>
          <a:xfrm rot="5400000">
            <a:off x="1954520" y="3826707"/>
            <a:ext cx="554939" cy="424560"/>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ángulo 29">
            <a:extLst>
              <a:ext uri="{FF2B5EF4-FFF2-40B4-BE49-F238E27FC236}">
                <a16:creationId xmlns:a16="http://schemas.microsoft.com/office/drawing/2014/main" id="{73C7D172-C3E6-4947-9108-0F4239790FAF}"/>
              </a:ext>
            </a:extLst>
          </p:cNvPr>
          <p:cNvSpPr/>
          <p:nvPr/>
        </p:nvSpPr>
        <p:spPr>
          <a:xfrm rot="5400000">
            <a:off x="2599249" y="3800875"/>
            <a:ext cx="606602" cy="424560"/>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Gráfico 34">
            <a:extLst>
              <a:ext uri="{FF2B5EF4-FFF2-40B4-BE49-F238E27FC236}">
                <a16:creationId xmlns:a16="http://schemas.microsoft.com/office/drawing/2014/main" id="{B2E151C3-1705-0F47-9815-BCAF036932E3}"/>
              </a:ext>
            </a:extLst>
          </p:cNvPr>
          <p:cNvGraphicFramePr/>
          <p:nvPr>
            <p:extLst>
              <p:ext uri="{D42A27DB-BD31-4B8C-83A1-F6EECF244321}">
                <p14:modId xmlns:p14="http://schemas.microsoft.com/office/powerpoint/2010/main" val="3814545003"/>
              </p:ext>
            </p:extLst>
          </p:nvPr>
        </p:nvGraphicFramePr>
        <p:xfrm>
          <a:off x="4617359" y="2717437"/>
          <a:ext cx="4130778" cy="1972949"/>
        </p:xfrm>
        <a:graphic>
          <a:graphicData uri="http://schemas.openxmlformats.org/drawingml/2006/chart">
            <c:chart xmlns:c="http://schemas.openxmlformats.org/drawingml/2006/chart" xmlns:r="http://schemas.openxmlformats.org/officeDocument/2006/relationships" r:id="rId2"/>
          </a:graphicData>
        </a:graphic>
      </p:graphicFrame>
      <p:sp>
        <p:nvSpPr>
          <p:cNvPr id="36" name="CuadroTexto 2">
            <a:extLst>
              <a:ext uri="{FF2B5EF4-FFF2-40B4-BE49-F238E27FC236}">
                <a16:creationId xmlns:a16="http://schemas.microsoft.com/office/drawing/2014/main" id="{0EC64120-BB61-314F-B848-9910BFAD247A}"/>
              </a:ext>
            </a:extLst>
          </p:cNvPr>
          <p:cNvSpPr txBox="1"/>
          <p:nvPr/>
        </p:nvSpPr>
        <p:spPr>
          <a:xfrm>
            <a:off x="803487" y="4646593"/>
            <a:ext cx="2265935" cy="185435"/>
          </a:xfrm>
          <a:prstGeom prst="rect">
            <a:avLst/>
          </a:prstGeom>
          <a:noFill/>
        </p:spPr>
        <p:txBody>
          <a:bodyPr wrap="square">
            <a:spAutoFit/>
          </a:bodyPr>
          <a:lstStyle/>
          <a:p>
            <a:pPr algn="just">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a:t>
            </a:r>
            <a:r>
              <a:rPr lang="es-MX" sz="600" dirty="0">
                <a:latin typeface="Montserrat" pitchFamily="2" charset="77"/>
                <a:ea typeface="Calibri" panose="020F0502020204030204" pitchFamily="34" charset="0"/>
                <a:cs typeface="Times New Roman" panose="02020603050405020304" pitchFamily="18" charset="0"/>
              </a:rPr>
              <a:t>INEGI. Censos económicos 2004, 2009 y 2014</a:t>
            </a:r>
            <a:endParaRPr lang="es-MX" sz="900" dirty="0">
              <a:effectLst/>
              <a:latin typeface="Montserrat" pitchFamily="2" charset="77"/>
              <a:ea typeface="Calibri" panose="020F0502020204030204" pitchFamily="34" charset="0"/>
              <a:cs typeface="Times New Roman" panose="02020603050405020304" pitchFamily="18" charset="0"/>
            </a:endParaRPr>
          </a:p>
        </p:txBody>
      </p:sp>
      <p:sp>
        <p:nvSpPr>
          <p:cNvPr id="37" name="TextBox 7">
            <a:extLst>
              <a:ext uri="{FF2B5EF4-FFF2-40B4-BE49-F238E27FC236}">
                <a16:creationId xmlns:a16="http://schemas.microsoft.com/office/drawing/2014/main" id="{7028696C-87F6-9847-969F-1F88C2FA492A}"/>
              </a:ext>
            </a:extLst>
          </p:cNvPr>
          <p:cNvSpPr txBox="1"/>
          <p:nvPr/>
        </p:nvSpPr>
        <p:spPr>
          <a:xfrm>
            <a:off x="4681728" y="2110085"/>
            <a:ext cx="4013236" cy="338554"/>
          </a:xfrm>
          <a:prstGeom prst="rect">
            <a:avLst/>
          </a:prstGeom>
          <a:noFill/>
        </p:spPr>
        <p:txBody>
          <a:bodyPr wrap="square" rtlCol="0">
            <a:spAutoFit/>
          </a:bodyPr>
          <a:lstStyle/>
          <a:p>
            <a:pPr algn="ctr"/>
            <a:r>
              <a:rPr lang="en-US" sz="800" b="1" dirty="0">
                <a:solidFill>
                  <a:srgbClr val="265E51"/>
                </a:solidFill>
                <a:latin typeface="Montserrat" pitchFamily="2" charset="77"/>
              </a:rPr>
              <a:t>Importance of the pharma industry GDP in the manufacturing GDP </a:t>
            </a:r>
            <a:r>
              <a:rPr lang="en-US" sz="800" dirty="0">
                <a:solidFill>
                  <a:srgbClr val="265E51"/>
                </a:solidFill>
                <a:latin typeface="Montserrat" pitchFamily="2" charset="77"/>
              </a:rPr>
              <a:t>Percentages regarding the manufacturing industry</a:t>
            </a:r>
          </a:p>
        </p:txBody>
      </p:sp>
      <p:sp>
        <p:nvSpPr>
          <p:cNvPr id="38" name="CuadroTexto 2">
            <a:extLst>
              <a:ext uri="{FF2B5EF4-FFF2-40B4-BE49-F238E27FC236}">
                <a16:creationId xmlns:a16="http://schemas.microsoft.com/office/drawing/2014/main" id="{E9023518-1ADE-7846-B9C4-D5C88BD687E0}"/>
              </a:ext>
            </a:extLst>
          </p:cNvPr>
          <p:cNvSpPr txBox="1"/>
          <p:nvPr/>
        </p:nvSpPr>
        <p:spPr>
          <a:xfrm>
            <a:off x="4673227" y="4646593"/>
            <a:ext cx="2444463" cy="185435"/>
          </a:xfrm>
          <a:prstGeom prst="rect">
            <a:avLst/>
          </a:prstGeom>
          <a:noFill/>
        </p:spPr>
        <p:txBody>
          <a:bodyPr wrap="square">
            <a:spAutoFit/>
          </a:bodyPr>
          <a:lstStyle/>
          <a:p>
            <a:pPr algn="just">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a:t>
            </a:r>
            <a:r>
              <a:rPr lang="es-MX" sz="600" dirty="0">
                <a:latin typeface="Montserrat" pitchFamily="2" charset="77"/>
                <a:ea typeface="Calibri" panose="020F0502020204030204" pitchFamily="34" charset="0"/>
                <a:cs typeface="Times New Roman" panose="02020603050405020304" pitchFamily="18" charset="0"/>
              </a:rPr>
              <a:t>INEGI. Sistema de cuentas nacionales de México</a:t>
            </a:r>
            <a:endParaRPr lang="es-MX" sz="900" dirty="0">
              <a:effectLst/>
              <a:latin typeface="Montserrat" pitchFamily="2" charset="77"/>
              <a:ea typeface="Calibri" panose="020F0502020204030204" pitchFamily="34" charset="0"/>
              <a:cs typeface="Times New Roman" panose="02020603050405020304" pitchFamily="18" charset="0"/>
            </a:endParaRPr>
          </a:p>
        </p:txBody>
      </p:sp>
      <p:cxnSp>
        <p:nvCxnSpPr>
          <p:cNvPr id="39" name="Straight Connector 30">
            <a:extLst>
              <a:ext uri="{FF2B5EF4-FFF2-40B4-BE49-F238E27FC236}">
                <a16:creationId xmlns:a16="http://schemas.microsoft.com/office/drawing/2014/main" id="{93E3452A-BD8E-494F-BBF2-303F7CFC3C07}"/>
              </a:ext>
            </a:extLst>
          </p:cNvPr>
          <p:cNvCxnSpPr>
            <a:cxnSpLocks/>
          </p:cNvCxnSpPr>
          <p:nvPr/>
        </p:nvCxnSpPr>
        <p:spPr>
          <a:xfrm>
            <a:off x="4719063" y="3260371"/>
            <a:ext cx="3975901"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4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804048-F9D7-4E14-99F2-5463CF8C18DA}"/>
              </a:ext>
            </a:extLst>
          </p:cNvPr>
          <p:cNvSpPr txBox="1"/>
          <p:nvPr/>
        </p:nvSpPr>
        <p:spPr>
          <a:xfrm>
            <a:off x="155474" y="866107"/>
            <a:ext cx="6480000" cy="307777"/>
          </a:xfrm>
          <a:prstGeom prst="rect">
            <a:avLst/>
          </a:prstGeom>
          <a:noFill/>
        </p:spPr>
        <p:txBody>
          <a:bodyPr wrap="square" rtlCol="0">
            <a:spAutoFit/>
          </a:bodyPr>
          <a:lstStyle/>
          <a:p>
            <a:r>
              <a:rPr lang="en-US" b="1" dirty="0">
                <a:solidFill>
                  <a:srgbClr val="265E51"/>
                </a:solidFill>
                <a:latin typeface="Montserrat"/>
              </a:rPr>
              <a:t>Health tourism market in Mexico</a:t>
            </a:r>
          </a:p>
        </p:txBody>
      </p:sp>
      <p:cxnSp>
        <p:nvCxnSpPr>
          <p:cNvPr id="3" name="Straight Connector 3">
            <a:extLst>
              <a:ext uri="{FF2B5EF4-FFF2-40B4-BE49-F238E27FC236}">
                <a16:creationId xmlns:a16="http://schemas.microsoft.com/office/drawing/2014/main" id="{8D948811-9BC7-4C84-B828-6E28A3496B18}"/>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4" name="CuadroTexto 4">
            <a:extLst>
              <a:ext uri="{FF2B5EF4-FFF2-40B4-BE49-F238E27FC236}">
                <a16:creationId xmlns:a16="http://schemas.microsoft.com/office/drawing/2014/main" id="{59F4533E-9943-4EC6-80DB-441C843E5C8E}"/>
              </a:ext>
            </a:extLst>
          </p:cNvPr>
          <p:cNvSpPr txBox="1"/>
          <p:nvPr/>
        </p:nvSpPr>
        <p:spPr>
          <a:xfrm>
            <a:off x="155474" y="1411538"/>
            <a:ext cx="4013236" cy="3390993"/>
          </a:xfrm>
          <a:prstGeom prst="rect">
            <a:avLst/>
          </a:prstGeom>
          <a:noFill/>
        </p:spPr>
        <p:txBody>
          <a:bodyPr wrap="square" rtlCol="0">
            <a:spAutoFit/>
          </a:bodyPr>
          <a:lstStyle/>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Other demand boosters for health services in Mexico are geographic convenience, low costs and travel time, and a growing retiring age population.</a:t>
            </a:r>
          </a:p>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Most of the cross-border health tourist to Mexico come from the southern states of the United States. However, according to Google Trends, Canada, United Kingdom, India and Malaysia are the countries with the most searches for surgeries in Mexico.</a:t>
            </a:r>
          </a:p>
          <a:p>
            <a:pPr marL="171450" indent="-171450">
              <a:lnSpc>
                <a:spcPct val="120000"/>
              </a:lnSpc>
              <a:spcAft>
                <a:spcPts val="600"/>
              </a:spcAft>
              <a:buFont typeface="Arial" panose="020B0604020202020204" pitchFamily="34" charset="0"/>
              <a:buChar char="•"/>
            </a:pPr>
            <a:r>
              <a:rPr lang="en-US" sz="900" dirty="0">
                <a:latin typeface="Montserrat"/>
                <a:ea typeface="Montserrat"/>
                <a:cs typeface="Montserrat"/>
                <a:sym typeface="Montserrat"/>
              </a:rPr>
              <a:t>In Mexico there are 7 hospitals recognized by the Joint Commission International (JCI), located in Tijuana, Mexico City, Cancun, and Cozumel. They specialize in </a:t>
            </a:r>
            <a:r>
              <a:rPr lang="en-US" sz="900" b="1" dirty="0">
                <a:solidFill>
                  <a:srgbClr val="BC955C"/>
                </a:solidFill>
                <a:latin typeface="Montserrat"/>
                <a:ea typeface="Montserrat"/>
                <a:cs typeface="Montserrat"/>
                <a:sym typeface="Montserrat"/>
              </a:rPr>
              <a:t>bariatric surgery </a:t>
            </a:r>
            <a:r>
              <a:rPr lang="en-US" sz="900" dirty="0">
                <a:latin typeface="Montserrat"/>
                <a:ea typeface="Montserrat"/>
                <a:cs typeface="Montserrat"/>
                <a:sym typeface="Montserrat"/>
              </a:rPr>
              <a:t>(bypass and gastric banding), </a:t>
            </a:r>
            <a:r>
              <a:rPr lang="en-US" sz="900" b="1" dirty="0">
                <a:solidFill>
                  <a:srgbClr val="BC955C"/>
                </a:solidFill>
                <a:latin typeface="Montserrat"/>
                <a:ea typeface="Montserrat"/>
                <a:cs typeface="Montserrat"/>
                <a:sym typeface="Montserrat"/>
              </a:rPr>
              <a:t>general surgery </a:t>
            </a:r>
            <a:r>
              <a:rPr lang="en-US" sz="900" dirty="0">
                <a:latin typeface="Montserrat"/>
                <a:ea typeface="Montserrat"/>
                <a:cs typeface="Montserrat"/>
                <a:sym typeface="Montserrat"/>
              </a:rPr>
              <a:t>(gallstones, cholecystectomy, inguinal hernia repair), </a:t>
            </a:r>
            <a:r>
              <a:rPr lang="en-US" sz="900" b="1" dirty="0">
                <a:solidFill>
                  <a:srgbClr val="BC955C"/>
                </a:solidFill>
                <a:latin typeface="Montserrat"/>
                <a:ea typeface="Montserrat"/>
                <a:cs typeface="Montserrat"/>
                <a:sym typeface="Montserrat"/>
              </a:rPr>
              <a:t>plastic surgery </a:t>
            </a:r>
            <a:r>
              <a:rPr lang="en-US" sz="900" dirty="0">
                <a:latin typeface="Montserrat"/>
                <a:ea typeface="Montserrat"/>
                <a:cs typeface="Montserrat"/>
                <a:sym typeface="Montserrat"/>
              </a:rPr>
              <a:t>(liposculpture and breast cosmetic surgery),</a:t>
            </a:r>
            <a:r>
              <a:rPr lang="en-US" sz="900" dirty="0">
                <a:solidFill>
                  <a:srgbClr val="BC955C"/>
                </a:solidFill>
                <a:latin typeface="Montserrat"/>
                <a:ea typeface="Montserrat"/>
                <a:cs typeface="Montserrat"/>
                <a:sym typeface="Montserrat"/>
              </a:rPr>
              <a:t> </a:t>
            </a:r>
            <a:r>
              <a:rPr lang="en-US" sz="900" b="1" dirty="0">
                <a:solidFill>
                  <a:srgbClr val="BC955C"/>
                </a:solidFill>
                <a:latin typeface="Montserrat"/>
                <a:ea typeface="Montserrat"/>
                <a:cs typeface="Montserrat"/>
                <a:sym typeface="Montserrat"/>
              </a:rPr>
              <a:t>imaging</a:t>
            </a:r>
            <a:r>
              <a:rPr lang="en-US" sz="900" dirty="0">
                <a:solidFill>
                  <a:srgbClr val="BC955C"/>
                </a:solidFill>
                <a:latin typeface="Montserrat"/>
                <a:ea typeface="Montserrat"/>
                <a:cs typeface="Montserrat"/>
                <a:sym typeface="Montserrat"/>
              </a:rPr>
              <a:t> </a:t>
            </a:r>
            <a:r>
              <a:rPr lang="en-US" sz="900" dirty="0">
                <a:latin typeface="Montserrat"/>
                <a:ea typeface="Montserrat"/>
                <a:cs typeface="Montserrat"/>
                <a:sym typeface="Montserrat"/>
              </a:rPr>
              <a:t>(PET-CT and angiography), </a:t>
            </a:r>
            <a:r>
              <a:rPr lang="en-US" sz="900" b="1" dirty="0">
                <a:solidFill>
                  <a:srgbClr val="BC955C"/>
                </a:solidFill>
                <a:latin typeface="Montserrat"/>
                <a:ea typeface="Montserrat"/>
                <a:cs typeface="Montserrat"/>
                <a:sym typeface="Montserrat"/>
              </a:rPr>
              <a:t>nuclear medicine</a:t>
            </a:r>
            <a:r>
              <a:rPr lang="en-US" sz="900" dirty="0">
                <a:solidFill>
                  <a:srgbClr val="BC955C"/>
                </a:solidFill>
                <a:latin typeface="Montserrat"/>
                <a:ea typeface="Montserrat"/>
                <a:cs typeface="Montserrat"/>
                <a:sym typeface="Montserrat"/>
              </a:rPr>
              <a:t>, </a:t>
            </a:r>
            <a:r>
              <a:rPr lang="en-US" sz="900" b="1" dirty="0">
                <a:solidFill>
                  <a:srgbClr val="BC955C"/>
                </a:solidFill>
                <a:latin typeface="Montserrat"/>
                <a:ea typeface="Montserrat"/>
                <a:cs typeface="Montserrat"/>
                <a:sym typeface="Montserrat"/>
              </a:rPr>
              <a:t>checkups</a:t>
            </a:r>
            <a:r>
              <a:rPr lang="en-US" sz="900" dirty="0">
                <a:solidFill>
                  <a:srgbClr val="BC955C"/>
                </a:solidFill>
                <a:latin typeface="Montserrat"/>
                <a:ea typeface="Montserrat"/>
                <a:cs typeface="Montserrat"/>
                <a:sym typeface="Montserrat"/>
              </a:rPr>
              <a:t>, </a:t>
            </a:r>
            <a:r>
              <a:rPr lang="en-US" sz="900" b="1" dirty="0">
                <a:solidFill>
                  <a:srgbClr val="BC955C"/>
                </a:solidFill>
                <a:latin typeface="Montserrat"/>
                <a:ea typeface="Montserrat"/>
                <a:cs typeface="Montserrat"/>
                <a:sym typeface="Montserrat"/>
              </a:rPr>
              <a:t>neurology </a:t>
            </a:r>
            <a:r>
              <a:rPr lang="en-US" sz="900" dirty="0">
                <a:latin typeface="Montserrat"/>
                <a:ea typeface="Montserrat"/>
                <a:cs typeface="Montserrat"/>
                <a:sym typeface="Montserrat"/>
              </a:rPr>
              <a:t>(Gamma knife), </a:t>
            </a:r>
            <a:r>
              <a:rPr lang="en-US" sz="900" b="1" dirty="0">
                <a:solidFill>
                  <a:srgbClr val="BC955C"/>
                </a:solidFill>
                <a:latin typeface="Montserrat"/>
                <a:ea typeface="Montserrat"/>
                <a:cs typeface="Montserrat"/>
                <a:sym typeface="Montserrat"/>
              </a:rPr>
              <a:t>oncology</a:t>
            </a:r>
            <a:r>
              <a:rPr lang="en-US" sz="900" dirty="0">
                <a:solidFill>
                  <a:srgbClr val="BC955C"/>
                </a:solidFill>
                <a:latin typeface="Montserrat"/>
                <a:ea typeface="Montserrat"/>
                <a:cs typeface="Montserrat"/>
                <a:sym typeface="Montserrat"/>
              </a:rPr>
              <a:t>, </a:t>
            </a:r>
            <a:r>
              <a:rPr lang="en-US" sz="900" b="1" dirty="0">
                <a:solidFill>
                  <a:srgbClr val="BC955C"/>
                </a:solidFill>
                <a:latin typeface="Montserrat"/>
                <a:ea typeface="Montserrat"/>
                <a:cs typeface="Montserrat"/>
                <a:sym typeface="Montserrat"/>
              </a:rPr>
              <a:t>traumatology and orthopedics </a:t>
            </a:r>
            <a:r>
              <a:rPr lang="en-US" sz="900" dirty="0">
                <a:latin typeface="Montserrat"/>
                <a:ea typeface="Montserrat"/>
                <a:cs typeface="Montserrat"/>
                <a:sym typeface="Montserrat"/>
              </a:rPr>
              <a:t>(hip replacement, knee and shoulder arthroscopy, spine surgery) and </a:t>
            </a:r>
            <a:r>
              <a:rPr lang="en-US" sz="900" b="1" dirty="0">
                <a:solidFill>
                  <a:srgbClr val="BC955C"/>
                </a:solidFill>
                <a:latin typeface="Montserrat"/>
                <a:ea typeface="Montserrat"/>
                <a:cs typeface="Montserrat"/>
                <a:sym typeface="Montserrat"/>
              </a:rPr>
              <a:t>urology</a:t>
            </a:r>
            <a:r>
              <a:rPr lang="en-US" sz="900" dirty="0">
                <a:latin typeface="Montserrat"/>
                <a:ea typeface="Montserrat"/>
                <a:cs typeface="Montserrat"/>
                <a:sym typeface="Montserrat"/>
              </a:rPr>
              <a:t> (kidney and prostate surgery), </a:t>
            </a:r>
            <a:r>
              <a:rPr lang="en-US" sz="900" b="1" dirty="0">
                <a:solidFill>
                  <a:srgbClr val="BC955C"/>
                </a:solidFill>
                <a:latin typeface="Montserrat"/>
                <a:ea typeface="Montserrat"/>
                <a:cs typeface="Montserrat"/>
                <a:sym typeface="Montserrat"/>
              </a:rPr>
              <a:t>cardiology, gastroenterology, gynecology and obstetrics, dentistry, rheumatology, stem cells,</a:t>
            </a:r>
            <a:r>
              <a:rPr lang="en-US" sz="900" dirty="0">
                <a:solidFill>
                  <a:srgbClr val="BC955C"/>
                </a:solidFill>
                <a:latin typeface="Montserrat"/>
                <a:ea typeface="Montserrat"/>
                <a:cs typeface="Montserrat"/>
                <a:sym typeface="Montserrat"/>
              </a:rPr>
              <a:t> </a:t>
            </a:r>
            <a:r>
              <a:rPr lang="en-US" sz="900" dirty="0">
                <a:latin typeface="Montserrat"/>
                <a:ea typeface="Montserrat"/>
                <a:cs typeface="Montserrat"/>
                <a:sym typeface="Montserrat"/>
              </a:rPr>
              <a:t>to mention some.</a:t>
            </a:r>
          </a:p>
        </p:txBody>
      </p:sp>
      <p:grpSp>
        <p:nvGrpSpPr>
          <p:cNvPr id="96" name="Group 95">
            <a:extLst>
              <a:ext uri="{FF2B5EF4-FFF2-40B4-BE49-F238E27FC236}">
                <a16:creationId xmlns:a16="http://schemas.microsoft.com/office/drawing/2014/main" id="{E1701AB1-1D66-7F47-AB00-C766B13ACE91}"/>
              </a:ext>
            </a:extLst>
          </p:cNvPr>
          <p:cNvGrpSpPr/>
          <p:nvPr/>
        </p:nvGrpSpPr>
        <p:grpSpPr>
          <a:xfrm>
            <a:off x="4311803" y="1554835"/>
            <a:ext cx="4421536" cy="3119981"/>
            <a:chOff x="4311803" y="1554835"/>
            <a:chExt cx="4421536" cy="3119981"/>
          </a:xfrm>
        </p:grpSpPr>
        <p:sp>
          <p:nvSpPr>
            <p:cNvPr id="7" name="TextBox 7">
              <a:extLst>
                <a:ext uri="{FF2B5EF4-FFF2-40B4-BE49-F238E27FC236}">
                  <a16:creationId xmlns:a16="http://schemas.microsoft.com/office/drawing/2014/main" id="{8DD85172-8861-4AAD-B53E-8CCB819F911D}"/>
                </a:ext>
              </a:extLst>
            </p:cNvPr>
            <p:cNvSpPr txBox="1"/>
            <p:nvPr/>
          </p:nvSpPr>
          <p:spPr>
            <a:xfrm>
              <a:off x="4311803" y="1554835"/>
              <a:ext cx="4013236" cy="246221"/>
            </a:xfrm>
            <a:prstGeom prst="rect">
              <a:avLst/>
            </a:prstGeom>
            <a:noFill/>
          </p:spPr>
          <p:txBody>
            <a:bodyPr wrap="square" rtlCol="0">
              <a:spAutoFit/>
            </a:bodyPr>
            <a:lstStyle/>
            <a:p>
              <a:pPr algn="ctr"/>
              <a:r>
                <a:rPr lang="en-US" sz="1000" b="1" dirty="0">
                  <a:solidFill>
                    <a:srgbClr val="265E51"/>
                  </a:solidFill>
                  <a:latin typeface="Montserrat" pitchFamily="2" charset="77"/>
                </a:rPr>
                <a:t>Main health tourism clusters in Mexico </a:t>
              </a:r>
              <a:endParaRPr lang="en-US" sz="1000" dirty="0">
                <a:solidFill>
                  <a:srgbClr val="265E51"/>
                </a:solidFill>
                <a:latin typeface="Montserrat" pitchFamily="2" charset="77"/>
              </a:endParaRPr>
            </a:p>
          </p:txBody>
        </p:sp>
        <p:grpSp>
          <p:nvGrpSpPr>
            <p:cNvPr id="8" name="Group 7">
              <a:extLst>
                <a:ext uri="{FF2B5EF4-FFF2-40B4-BE49-F238E27FC236}">
                  <a16:creationId xmlns:a16="http://schemas.microsoft.com/office/drawing/2014/main" id="{690419D7-F4A6-6841-BFFB-EFBE07E423B5}"/>
                </a:ext>
              </a:extLst>
            </p:cNvPr>
            <p:cNvGrpSpPr/>
            <p:nvPr/>
          </p:nvGrpSpPr>
          <p:grpSpPr>
            <a:xfrm>
              <a:off x="4788057" y="2167451"/>
              <a:ext cx="3694833" cy="2507365"/>
              <a:chOff x="3578405" y="1860931"/>
              <a:chExt cx="5210175" cy="3535697"/>
            </a:xfrm>
            <a:solidFill>
              <a:srgbClr val="CBD8D3"/>
            </a:solidFill>
          </p:grpSpPr>
          <p:sp>
            <p:nvSpPr>
              <p:cNvPr id="9" name="Freeform 39">
                <a:extLst>
                  <a:ext uri="{FF2B5EF4-FFF2-40B4-BE49-F238E27FC236}">
                    <a16:creationId xmlns:a16="http://schemas.microsoft.com/office/drawing/2014/main" id="{FED99199-F0F9-904E-AF4A-0E7D1D7D03B1}"/>
                  </a:ext>
                </a:extLst>
              </p:cNvPr>
              <p:cNvSpPr>
                <a:spLocks/>
              </p:cNvSpPr>
              <p:nvPr/>
            </p:nvSpPr>
            <p:spPr bwMode="auto">
              <a:xfrm>
                <a:off x="6506145" y="4573915"/>
                <a:ext cx="156658" cy="134871"/>
              </a:xfrm>
              <a:custGeom>
                <a:avLst/>
                <a:gdLst/>
                <a:ahLst/>
                <a:cxnLst>
                  <a:cxn ang="0">
                    <a:pos x="52" y="51"/>
                  </a:cxn>
                  <a:cxn ang="0">
                    <a:pos x="60" y="53"/>
                  </a:cxn>
                  <a:cxn ang="0">
                    <a:pos x="63" y="50"/>
                  </a:cxn>
                  <a:cxn ang="0">
                    <a:pos x="61" y="43"/>
                  </a:cxn>
                  <a:cxn ang="0">
                    <a:pos x="58" y="37"/>
                  </a:cxn>
                  <a:cxn ang="0">
                    <a:pos x="60" y="33"/>
                  </a:cxn>
                  <a:cxn ang="0">
                    <a:pos x="62" y="31"/>
                  </a:cxn>
                  <a:cxn ang="0">
                    <a:pos x="61" y="25"/>
                  </a:cxn>
                  <a:cxn ang="0">
                    <a:pos x="62" y="19"/>
                  </a:cxn>
                  <a:cxn ang="0">
                    <a:pos x="64" y="14"/>
                  </a:cxn>
                  <a:cxn ang="0">
                    <a:pos x="64" y="10"/>
                  </a:cxn>
                  <a:cxn ang="0">
                    <a:pos x="62" y="10"/>
                  </a:cxn>
                  <a:cxn ang="0">
                    <a:pos x="58" y="11"/>
                  </a:cxn>
                  <a:cxn ang="0">
                    <a:pos x="54" y="12"/>
                  </a:cxn>
                  <a:cxn ang="0">
                    <a:pos x="51" y="7"/>
                  </a:cxn>
                  <a:cxn ang="0">
                    <a:pos x="47" y="3"/>
                  </a:cxn>
                  <a:cxn ang="0">
                    <a:pos x="43" y="2"/>
                  </a:cxn>
                  <a:cxn ang="0">
                    <a:pos x="40" y="3"/>
                  </a:cxn>
                  <a:cxn ang="0">
                    <a:pos x="35" y="3"/>
                  </a:cxn>
                  <a:cxn ang="0">
                    <a:pos x="27" y="1"/>
                  </a:cxn>
                  <a:cxn ang="0">
                    <a:pos x="22" y="0"/>
                  </a:cxn>
                  <a:cxn ang="0">
                    <a:pos x="19" y="2"/>
                  </a:cxn>
                  <a:cxn ang="0">
                    <a:pos x="15" y="8"/>
                  </a:cxn>
                  <a:cxn ang="0">
                    <a:pos x="14" y="14"/>
                  </a:cxn>
                  <a:cxn ang="0">
                    <a:pos x="10" y="19"/>
                  </a:cxn>
                  <a:cxn ang="0">
                    <a:pos x="5" y="24"/>
                  </a:cxn>
                  <a:cxn ang="0">
                    <a:pos x="2" y="33"/>
                  </a:cxn>
                  <a:cxn ang="0">
                    <a:pos x="0" y="39"/>
                  </a:cxn>
                  <a:cxn ang="0">
                    <a:pos x="3" y="42"/>
                  </a:cxn>
                  <a:cxn ang="0">
                    <a:pos x="10" y="48"/>
                  </a:cxn>
                  <a:cxn ang="0">
                    <a:pos x="16" y="52"/>
                  </a:cxn>
                  <a:cxn ang="0">
                    <a:pos x="21" y="48"/>
                  </a:cxn>
                  <a:cxn ang="0">
                    <a:pos x="26" y="43"/>
                  </a:cxn>
                  <a:cxn ang="0">
                    <a:pos x="29" y="48"/>
                  </a:cxn>
                  <a:cxn ang="0">
                    <a:pos x="33" y="54"/>
                  </a:cxn>
                  <a:cxn ang="0">
                    <a:pos x="36" y="55"/>
                  </a:cxn>
                  <a:cxn ang="0">
                    <a:pos x="42" y="52"/>
                  </a:cxn>
                  <a:cxn ang="0">
                    <a:pos x="52" y="51"/>
                  </a:cxn>
                </a:cxnLst>
                <a:rect l="0" t="0" r="r" b="b"/>
                <a:pathLst>
                  <a:path w="64" h="55">
                    <a:moveTo>
                      <a:pt x="52" y="51"/>
                    </a:moveTo>
                    <a:cubicBezTo>
                      <a:pt x="55" y="51"/>
                      <a:pt x="59" y="52"/>
                      <a:pt x="60" y="53"/>
                    </a:cubicBezTo>
                    <a:cubicBezTo>
                      <a:pt x="62" y="54"/>
                      <a:pt x="63" y="52"/>
                      <a:pt x="63" y="50"/>
                    </a:cubicBezTo>
                    <a:cubicBezTo>
                      <a:pt x="63" y="47"/>
                      <a:pt x="62" y="44"/>
                      <a:pt x="61" y="43"/>
                    </a:cubicBezTo>
                    <a:cubicBezTo>
                      <a:pt x="60" y="41"/>
                      <a:pt x="59" y="39"/>
                      <a:pt x="58" y="37"/>
                    </a:cubicBezTo>
                    <a:cubicBezTo>
                      <a:pt x="58" y="35"/>
                      <a:pt x="59" y="34"/>
                      <a:pt x="60" y="33"/>
                    </a:cubicBezTo>
                    <a:cubicBezTo>
                      <a:pt x="62" y="32"/>
                      <a:pt x="63" y="31"/>
                      <a:pt x="62" y="31"/>
                    </a:cubicBezTo>
                    <a:cubicBezTo>
                      <a:pt x="62" y="30"/>
                      <a:pt x="61" y="28"/>
                      <a:pt x="61" y="25"/>
                    </a:cubicBezTo>
                    <a:cubicBezTo>
                      <a:pt x="61" y="23"/>
                      <a:pt x="61" y="20"/>
                      <a:pt x="62" y="19"/>
                    </a:cubicBezTo>
                    <a:cubicBezTo>
                      <a:pt x="63" y="18"/>
                      <a:pt x="64" y="16"/>
                      <a:pt x="64" y="14"/>
                    </a:cubicBezTo>
                    <a:cubicBezTo>
                      <a:pt x="64" y="12"/>
                      <a:pt x="64" y="10"/>
                      <a:pt x="64" y="10"/>
                    </a:cubicBezTo>
                    <a:cubicBezTo>
                      <a:pt x="64" y="10"/>
                      <a:pt x="63" y="10"/>
                      <a:pt x="62" y="10"/>
                    </a:cubicBezTo>
                    <a:cubicBezTo>
                      <a:pt x="61" y="9"/>
                      <a:pt x="59" y="10"/>
                      <a:pt x="58" y="11"/>
                    </a:cubicBezTo>
                    <a:cubicBezTo>
                      <a:pt x="57" y="12"/>
                      <a:pt x="55" y="13"/>
                      <a:pt x="54" y="12"/>
                    </a:cubicBezTo>
                    <a:cubicBezTo>
                      <a:pt x="53" y="11"/>
                      <a:pt x="52" y="9"/>
                      <a:pt x="51" y="7"/>
                    </a:cubicBezTo>
                    <a:cubicBezTo>
                      <a:pt x="51" y="6"/>
                      <a:pt x="49" y="4"/>
                      <a:pt x="47" y="3"/>
                    </a:cubicBezTo>
                    <a:cubicBezTo>
                      <a:pt x="45" y="3"/>
                      <a:pt x="43" y="2"/>
                      <a:pt x="43" y="2"/>
                    </a:cubicBezTo>
                    <a:cubicBezTo>
                      <a:pt x="43" y="2"/>
                      <a:pt x="42" y="2"/>
                      <a:pt x="40" y="3"/>
                    </a:cubicBezTo>
                    <a:cubicBezTo>
                      <a:pt x="38" y="4"/>
                      <a:pt x="36" y="4"/>
                      <a:pt x="35" y="3"/>
                    </a:cubicBezTo>
                    <a:cubicBezTo>
                      <a:pt x="33" y="3"/>
                      <a:pt x="30" y="2"/>
                      <a:pt x="27" y="1"/>
                    </a:cubicBezTo>
                    <a:cubicBezTo>
                      <a:pt x="25" y="1"/>
                      <a:pt x="22" y="0"/>
                      <a:pt x="22" y="0"/>
                    </a:cubicBezTo>
                    <a:cubicBezTo>
                      <a:pt x="22" y="0"/>
                      <a:pt x="21" y="1"/>
                      <a:pt x="19" y="2"/>
                    </a:cubicBezTo>
                    <a:cubicBezTo>
                      <a:pt x="17" y="4"/>
                      <a:pt x="15" y="6"/>
                      <a:pt x="15" y="8"/>
                    </a:cubicBezTo>
                    <a:cubicBezTo>
                      <a:pt x="15" y="10"/>
                      <a:pt x="15" y="13"/>
                      <a:pt x="14" y="14"/>
                    </a:cubicBezTo>
                    <a:cubicBezTo>
                      <a:pt x="14" y="15"/>
                      <a:pt x="12" y="18"/>
                      <a:pt x="10" y="19"/>
                    </a:cubicBezTo>
                    <a:cubicBezTo>
                      <a:pt x="9" y="20"/>
                      <a:pt x="6" y="23"/>
                      <a:pt x="5" y="24"/>
                    </a:cubicBezTo>
                    <a:cubicBezTo>
                      <a:pt x="4" y="25"/>
                      <a:pt x="3" y="29"/>
                      <a:pt x="2" y="33"/>
                    </a:cubicBezTo>
                    <a:cubicBezTo>
                      <a:pt x="1" y="36"/>
                      <a:pt x="0" y="39"/>
                      <a:pt x="0" y="39"/>
                    </a:cubicBezTo>
                    <a:cubicBezTo>
                      <a:pt x="0" y="39"/>
                      <a:pt x="2" y="40"/>
                      <a:pt x="3" y="42"/>
                    </a:cubicBezTo>
                    <a:cubicBezTo>
                      <a:pt x="5" y="43"/>
                      <a:pt x="8" y="46"/>
                      <a:pt x="10" y="48"/>
                    </a:cubicBezTo>
                    <a:cubicBezTo>
                      <a:pt x="12" y="50"/>
                      <a:pt x="15" y="52"/>
                      <a:pt x="16" y="52"/>
                    </a:cubicBezTo>
                    <a:cubicBezTo>
                      <a:pt x="18" y="52"/>
                      <a:pt x="20" y="50"/>
                      <a:pt x="21" y="48"/>
                    </a:cubicBezTo>
                    <a:cubicBezTo>
                      <a:pt x="23" y="45"/>
                      <a:pt x="25" y="43"/>
                      <a:pt x="26" y="43"/>
                    </a:cubicBezTo>
                    <a:cubicBezTo>
                      <a:pt x="27" y="44"/>
                      <a:pt x="29" y="46"/>
                      <a:pt x="29" y="48"/>
                    </a:cubicBezTo>
                    <a:cubicBezTo>
                      <a:pt x="30" y="50"/>
                      <a:pt x="32" y="53"/>
                      <a:pt x="33" y="54"/>
                    </a:cubicBezTo>
                    <a:cubicBezTo>
                      <a:pt x="35" y="55"/>
                      <a:pt x="36" y="55"/>
                      <a:pt x="36" y="55"/>
                    </a:cubicBezTo>
                    <a:cubicBezTo>
                      <a:pt x="36" y="55"/>
                      <a:pt x="39" y="54"/>
                      <a:pt x="42" y="52"/>
                    </a:cubicBezTo>
                    <a:cubicBezTo>
                      <a:pt x="45" y="51"/>
                      <a:pt x="49" y="50"/>
                      <a:pt x="52" y="51"/>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0" name="Freeform 38">
                <a:extLst>
                  <a:ext uri="{FF2B5EF4-FFF2-40B4-BE49-F238E27FC236}">
                    <a16:creationId xmlns:a16="http://schemas.microsoft.com/office/drawing/2014/main" id="{C3A3A6B0-7A8C-D842-A776-419177CC22DB}"/>
                  </a:ext>
                </a:extLst>
              </p:cNvPr>
              <p:cNvSpPr>
                <a:spLocks/>
              </p:cNvSpPr>
              <p:nvPr/>
            </p:nvSpPr>
            <p:spPr bwMode="auto">
              <a:xfrm>
                <a:off x="6594331" y="4245037"/>
                <a:ext cx="449225" cy="555047"/>
              </a:xfrm>
              <a:custGeom>
                <a:avLst/>
                <a:gdLst/>
                <a:ahLst/>
                <a:cxnLst>
                  <a:cxn ang="0">
                    <a:pos x="154" y="178"/>
                  </a:cxn>
                  <a:cxn ang="0">
                    <a:pos x="142" y="169"/>
                  </a:cxn>
                  <a:cxn ang="0">
                    <a:pos x="128" y="157"/>
                  </a:cxn>
                  <a:cxn ang="0">
                    <a:pos x="132" y="136"/>
                  </a:cxn>
                  <a:cxn ang="0">
                    <a:pos x="148" y="123"/>
                  </a:cxn>
                  <a:cxn ang="0">
                    <a:pos x="132" y="112"/>
                  </a:cxn>
                  <a:cxn ang="0">
                    <a:pos x="125" y="104"/>
                  </a:cxn>
                  <a:cxn ang="0">
                    <a:pos x="126" y="85"/>
                  </a:cxn>
                  <a:cxn ang="0">
                    <a:pos x="130" y="66"/>
                  </a:cxn>
                  <a:cxn ang="0">
                    <a:pos x="134" y="49"/>
                  </a:cxn>
                  <a:cxn ang="0">
                    <a:pos x="112" y="48"/>
                  </a:cxn>
                  <a:cxn ang="0">
                    <a:pos x="92" y="36"/>
                  </a:cxn>
                  <a:cxn ang="0">
                    <a:pos x="104" y="25"/>
                  </a:cxn>
                  <a:cxn ang="0">
                    <a:pos x="96" y="14"/>
                  </a:cxn>
                  <a:cxn ang="0">
                    <a:pos x="90" y="0"/>
                  </a:cxn>
                  <a:cxn ang="0">
                    <a:pos x="78" y="11"/>
                  </a:cxn>
                  <a:cxn ang="0">
                    <a:pos x="72" y="28"/>
                  </a:cxn>
                  <a:cxn ang="0">
                    <a:pos x="56" y="46"/>
                  </a:cxn>
                  <a:cxn ang="0">
                    <a:pos x="66" y="58"/>
                  </a:cxn>
                  <a:cxn ang="0">
                    <a:pos x="57" y="87"/>
                  </a:cxn>
                  <a:cxn ang="0">
                    <a:pos x="73" y="88"/>
                  </a:cxn>
                  <a:cxn ang="0">
                    <a:pos x="91" y="104"/>
                  </a:cxn>
                  <a:cxn ang="0">
                    <a:pos x="95" y="119"/>
                  </a:cxn>
                  <a:cxn ang="0">
                    <a:pos x="74" y="128"/>
                  </a:cxn>
                  <a:cxn ang="0">
                    <a:pos x="44" y="119"/>
                  </a:cxn>
                  <a:cxn ang="0">
                    <a:pos x="27" y="115"/>
                  </a:cxn>
                  <a:cxn ang="0">
                    <a:pos x="28" y="144"/>
                  </a:cxn>
                  <a:cxn ang="0">
                    <a:pos x="25" y="159"/>
                  </a:cxn>
                  <a:cxn ang="0">
                    <a:pos x="22" y="171"/>
                  </a:cxn>
                  <a:cxn ang="0">
                    <a:pos x="24" y="187"/>
                  </a:cxn>
                  <a:cxn ang="0">
                    <a:pos x="0" y="189"/>
                  </a:cxn>
                  <a:cxn ang="0">
                    <a:pos x="6" y="206"/>
                  </a:cxn>
                  <a:cxn ang="0">
                    <a:pos x="37" y="225"/>
                  </a:cxn>
                  <a:cxn ang="0">
                    <a:pos x="67" y="221"/>
                  </a:cxn>
                  <a:cxn ang="0">
                    <a:pos x="87" y="222"/>
                  </a:cxn>
                  <a:cxn ang="0">
                    <a:pos x="97" y="213"/>
                  </a:cxn>
                  <a:cxn ang="0">
                    <a:pos x="106" y="192"/>
                  </a:cxn>
                  <a:cxn ang="0">
                    <a:pos x="109" y="208"/>
                  </a:cxn>
                  <a:cxn ang="0">
                    <a:pos x="123" y="218"/>
                  </a:cxn>
                  <a:cxn ang="0">
                    <a:pos x="144" y="206"/>
                  </a:cxn>
                  <a:cxn ang="0">
                    <a:pos x="167" y="197"/>
                  </a:cxn>
                  <a:cxn ang="0">
                    <a:pos x="183" y="174"/>
                  </a:cxn>
                </a:cxnLst>
                <a:rect l="0" t="0" r="r" b="b"/>
                <a:pathLst>
                  <a:path w="183" h="226">
                    <a:moveTo>
                      <a:pt x="174" y="171"/>
                    </a:moveTo>
                    <a:cubicBezTo>
                      <a:pt x="172" y="173"/>
                      <a:pt x="168" y="175"/>
                      <a:pt x="165" y="175"/>
                    </a:cubicBezTo>
                    <a:cubicBezTo>
                      <a:pt x="162" y="175"/>
                      <a:pt x="157" y="177"/>
                      <a:pt x="154" y="178"/>
                    </a:cubicBezTo>
                    <a:cubicBezTo>
                      <a:pt x="151" y="180"/>
                      <a:pt x="148" y="180"/>
                      <a:pt x="148" y="179"/>
                    </a:cubicBezTo>
                    <a:cubicBezTo>
                      <a:pt x="147" y="178"/>
                      <a:pt x="146" y="176"/>
                      <a:pt x="146" y="174"/>
                    </a:cubicBezTo>
                    <a:cubicBezTo>
                      <a:pt x="146" y="172"/>
                      <a:pt x="144" y="169"/>
                      <a:pt x="142" y="169"/>
                    </a:cubicBezTo>
                    <a:cubicBezTo>
                      <a:pt x="141" y="168"/>
                      <a:pt x="137" y="167"/>
                      <a:pt x="135" y="167"/>
                    </a:cubicBezTo>
                    <a:cubicBezTo>
                      <a:pt x="132" y="167"/>
                      <a:pt x="130" y="166"/>
                      <a:pt x="129" y="164"/>
                    </a:cubicBezTo>
                    <a:cubicBezTo>
                      <a:pt x="128" y="162"/>
                      <a:pt x="128" y="159"/>
                      <a:pt x="128" y="157"/>
                    </a:cubicBezTo>
                    <a:cubicBezTo>
                      <a:pt x="128" y="155"/>
                      <a:pt x="130" y="152"/>
                      <a:pt x="132" y="151"/>
                    </a:cubicBezTo>
                    <a:cubicBezTo>
                      <a:pt x="134" y="150"/>
                      <a:pt x="134" y="147"/>
                      <a:pt x="134" y="145"/>
                    </a:cubicBezTo>
                    <a:cubicBezTo>
                      <a:pt x="133" y="142"/>
                      <a:pt x="132" y="138"/>
                      <a:pt x="132" y="136"/>
                    </a:cubicBezTo>
                    <a:cubicBezTo>
                      <a:pt x="132" y="133"/>
                      <a:pt x="134" y="130"/>
                      <a:pt x="135" y="128"/>
                    </a:cubicBezTo>
                    <a:cubicBezTo>
                      <a:pt x="137" y="127"/>
                      <a:pt x="140" y="126"/>
                      <a:pt x="142" y="126"/>
                    </a:cubicBezTo>
                    <a:cubicBezTo>
                      <a:pt x="144" y="125"/>
                      <a:pt x="147" y="124"/>
                      <a:pt x="148" y="123"/>
                    </a:cubicBezTo>
                    <a:cubicBezTo>
                      <a:pt x="150" y="121"/>
                      <a:pt x="150" y="119"/>
                      <a:pt x="149" y="119"/>
                    </a:cubicBezTo>
                    <a:cubicBezTo>
                      <a:pt x="147" y="118"/>
                      <a:pt x="144" y="116"/>
                      <a:pt x="140" y="115"/>
                    </a:cubicBezTo>
                    <a:cubicBezTo>
                      <a:pt x="137" y="114"/>
                      <a:pt x="133" y="113"/>
                      <a:pt x="132" y="112"/>
                    </a:cubicBezTo>
                    <a:cubicBezTo>
                      <a:pt x="130" y="111"/>
                      <a:pt x="127" y="109"/>
                      <a:pt x="125" y="108"/>
                    </a:cubicBezTo>
                    <a:cubicBezTo>
                      <a:pt x="123" y="107"/>
                      <a:pt x="122" y="106"/>
                      <a:pt x="122" y="106"/>
                    </a:cubicBezTo>
                    <a:cubicBezTo>
                      <a:pt x="122" y="106"/>
                      <a:pt x="123" y="105"/>
                      <a:pt x="125" y="104"/>
                    </a:cubicBezTo>
                    <a:cubicBezTo>
                      <a:pt x="127" y="103"/>
                      <a:pt x="127" y="101"/>
                      <a:pt x="124" y="98"/>
                    </a:cubicBezTo>
                    <a:cubicBezTo>
                      <a:pt x="122" y="95"/>
                      <a:pt x="121" y="92"/>
                      <a:pt x="122" y="90"/>
                    </a:cubicBezTo>
                    <a:cubicBezTo>
                      <a:pt x="122" y="88"/>
                      <a:pt x="124" y="85"/>
                      <a:pt x="126" y="85"/>
                    </a:cubicBezTo>
                    <a:cubicBezTo>
                      <a:pt x="127" y="84"/>
                      <a:pt x="128" y="82"/>
                      <a:pt x="128" y="80"/>
                    </a:cubicBezTo>
                    <a:cubicBezTo>
                      <a:pt x="128" y="78"/>
                      <a:pt x="128" y="74"/>
                      <a:pt x="127" y="73"/>
                    </a:cubicBezTo>
                    <a:cubicBezTo>
                      <a:pt x="127" y="71"/>
                      <a:pt x="128" y="68"/>
                      <a:pt x="130" y="66"/>
                    </a:cubicBezTo>
                    <a:cubicBezTo>
                      <a:pt x="132" y="64"/>
                      <a:pt x="134" y="61"/>
                      <a:pt x="135" y="59"/>
                    </a:cubicBezTo>
                    <a:cubicBezTo>
                      <a:pt x="136" y="57"/>
                      <a:pt x="137" y="54"/>
                      <a:pt x="137" y="53"/>
                    </a:cubicBezTo>
                    <a:cubicBezTo>
                      <a:pt x="138" y="51"/>
                      <a:pt x="136" y="50"/>
                      <a:pt x="134" y="49"/>
                    </a:cubicBezTo>
                    <a:cubicBezTo>
                      <a:pt x="133" y="48"/>
                      <a:pt x="128" y="47"/>
                      <a:pt x="125" y="45"/>
                    </a:cubicBezTo>
                    <a:cubicBezTo>
                      <a:pt x="122" y="44"/>
                      <a:pt x="119" y="43"/>
                      <a:pt x="117" y="43"/>
                    </a:cubicBezTo>
                    <a:cubicBezTo>
                      <a:pt x="116" y="43"/>
                      <a:pt x="114" y="45"/>
                      <a:pt x="112" y="48"/>
                    </a:cubicBezTo>
                    <a:cubicBezTo>
                      <a:pt x="110" y="51"/>
                      <a:pt x="106" y="52"/>
                      <a:pt x="103" y="50"/>
                    </a:cubicBezTo>
                    <a:cubicBezTo>
                      <a:pt x="100" y="49"/>
                      <a:pt x="96" y="47"/>
                      <a:pt x="95" y="45"/>
                    </a:cubicBezTo>
                    <a:cubicBezTo>
                      <a:pt x="93" y="43"/>
                      <a:pt x="92" y="39"/>
                      <a:pt x="92" y="36"/>
                    </a:cubicBezTo>
                    <a:cubicBezTo>
                      <a:pt x="92" y="32"/>
                      <a:pt x="93" y="29"/>
                      <a:pt x="94" y="28"/>
                    </a:cubicBezTo>
                    <a:cubicBezTo>
                      <a:pt x="96" y="28"/>
                      <a:pt x="98" y="28"/>
                      <a:pt x="100" y="28"/>
                    </a:cubicBezTo>
                    <a:cubicBezTo>
                      <a:pt x="102" y="28"/>
                      <a:pt x="104" y="27"/>
                      <a:pt x="104" y="25"/>
                    </a:cubicBezTo>
                    <a:cubicBezTo>
                      <a:pt x="105" y="23"/>
                      <a:pt x="105" y="20"/>
                      <a:pt x="104" y="18"/>
                    </a:cubicBezTo>
                    <a:cubicBezTo>
                      <a:pt x="103" y="17"/>
                      <a:pt x="101" y="15"/>
                      <a:pt x="99" y="15"/>
                    </a:cubicBezTo>
                    <a:cubicBezTo>
                      <a:pt x="97" y="15"/>
                      <a:pt x="96" y="15"/>
                      <a:pt x="96" y="14"/>
                    </a:cubicBezTo>
                    <a:cubicBezTo>
                      <a:pt x="96" y="13"/>
                      <a:pt x="95" y="11"/>
                      <a:pt x="95" y="10"/>
                    </a:cubicBezTo>
                    <a:cubicBezTo>
                      <a:pt x="94" y="9"/>
                      <a:pt x="93" y="7"/>
                      <a:pt x="93" y="5"/>
                    </a:cubicBezTo>
                    <a:cubicBezTo>
                      <a:pt x="93" y="2"/>
                      <a:pt x="91" y="1"/>
                      <a:pt x="90" y="0"/>
                    </a:cubicBezTo>
                    <a:cubicBezTo>
                      <a:pt x="88" y="0"/>
                      <a:pt x="86" y="0"/>
                      <a:pt x="85" y="0"/>
                    </a:cubicBezTo>
                    <a:cubicBezTo>
                      <a:pt x="83" y="1"/>
                      <a:pt x="82" y="2"/>
                      <a:pt x="81" y="4"/>
                    </a:cubicBezTo>
                    <a:cubicBezTo>
                      <a:pt x="80" y="5"/>
                      <a:pt x="79" y="9"/>
                      <a:pt x="78" y="11"/>
                    </a:cubicBezTo>
                    <a:cubicBezTo>
                      <a:pt x="78" y="13"/>
                      <a:pt x="78" y="15"/>
                      <a:pt x="78" y="15"/>
                    </a:cubicBezTo>
                    <a:cubicBezTo>
                      <a:pt x="78" y="15"/>
                      <a:pt x="77" y="18"/>
                      <a:pt x="76" y="21"/>
                    </a:cubicBezTo>
                    <a:cubicBezTo>
                      <a:pt x="76" y="24"/>
                      <a:pt x="74" y="27"/>
                      <a:pt x="72" y="28"/>
                    </a:cubicBezTo>
                    <a:cubicBezTo>
                      <a:pt x="71" y="30"/>
                      <a:pt x="68" y="32"/>
                      <a:pt x="65" y="35"/>
                    </a:cubicBezTo>
                    <a:cubicBezTo>
                      <a:pt x="62" y="37"/>
                      <a:pt x="59" y="40"/>
                      <a:pt x="58" y="41"/>
                    </a:cubicBezTo>
                    <a:cubicBezTo>
                      <a:pt x="57" y="42"/>
                      <a:pt x="56" y="45"/>
                      <a:pt x="56" y="46"/>
                    </a:cubicBezTo>
                    <a:cubicBezTo>
                      <a:pt x="56" y="47"/>
                      <a:pt x="58" y="48"/>
                      <a:pt x="60" y="48"/>
                    </a:cubicBezTo>
                    <a:cubicBezTo>
                      <a:pt x="62" y="47"/>
                      <a:pt x="64" y="49"/>
                      <a:pt x="65" y="51"/>
                    </a:cubicBezTo>
                    <a:cubicBezTo>
                      <a:pt x="66" y="54"/>
                      <a:pt x="66" y="57"/>
                      <a:pt x="66" y="58"/>
                    </a:cubicBezTo>
                    <a:cubicBezTo>
                      <a:pt x="65" y="60"/>
                      <a:pt x="63" y="64"/>
                      <a:pt x="61" y="68"/>
                    </a:cubicBezTo>
                    <a:cubicBezTo>
                      <a:pt x="59" y="73"/>
                      <a:pt x="57" y="79"/>
                      <a:pt x="57" y="82"/>
                    </a:cubicBezTo>
                    <a:cubicBezTo>
                      <a:pt x="57" y="85"/>
                      <a:pt x="57" y="87"/>
                      <a:pt x="57" y="87"/>
                    </a:cubicBezTo>
                    <a:cubicBezTo>
                      <a:pt x="57" y="87"/>
                      <a:pt x="59" y="88"/>
                      <a:pt x="62" y="89"/>
                    </a:cubicBezTo>
                    <a:cubicBezTo>
                      <a:pt x="64" y="89"/>
                      <a:pt x="68" y="89"/>
                      <a:pt x="69" y="87"/>
                    </a:cubicBezTo>
                    <a:cubicBezTo>
                      <a:pt x="71" y="85"/>
                      <a:pt x="73" y="86"/>
                      <a:pt x="73" y="88"/>
                    </a:cubicBezTo>
                    <a:cubicBezTo>
                      <a:pt x="74" y="91"/>
                      <a:pt x="76" y="93"/>
                      <a:pt x="77" y="94"/>
                    </a:cubicBezTo>
                    <a:cubicBezTo>
                      <a:pt x="78" y="94"/>
                      <a:pt x="81" y="96"/>
                      <a:pt x="83" y="97"/>
                    </a:cubicBezTo>
                    <a:cubicBezTo>
                      <a:pt x="85" y="98"/>
                      <a:pt x="88" y="101"/>
                      <a:pt x="91" y="104"/>
                    </a:cubicBezTo>
                    <a:cubicBezTo>
                      <a:pt x="94" y="107"/>
                      <a:pt x="97" y="112"/>
                      <a:pt x="99" y="114"/>
                    </a:cubicBezTo>
                    <a:cubicBezTo>
                      <a:pt x="101" y="117"/>
                      <a:pt x="102" y="119"/>
                      <a:pt x="102" y="119"/>
                    </a:cubicBezTo>
                    <a:cubicBezTo>
                      <a:pt x="102" y="119"/>
                      <a:pt x="99" y="119"/>
                      <a:pt x="95" y="119"/>
                    </a:cubicBezTo>
                    <a:cubicBezTo>
                      <a:pt x="91" y="119"/>
                      <a:pt x="88" y="120"/>
                      <a:pt x="89" y="122"/>
                    </a:cubicBezTo>
                    <a:cubicBezTo>
                      <a:pt x="89" y="123"/>
                      <a:pt x="87" y="125"/>
                      <a:pt x="84" y="125"/>
                    </a:cubicBezTo>
                    <a:cubicBezTo>
                      <a:pt x="81" y="126"/>
                      <a:pt x="77" y="127"/>
                      <a:pt x="74" y="128"/>
                    </a:cubicBezTo>
                    <a:cubicBezTo>
                      <a:pt x="72" y="129"/>
                      <a:pt x="68" y="129"/>
                      <a:pt x="66" y="129"/>
                    </a:cubicBezTo>
                    <a:cubicBezTo>
                      <a:pt x="63" y="129"/>
                      <a:pt x="59" y="128"/>
                      <a:pt x="56" y="127"/>
                    </a:cubicBezTo>
                    <a:cubicBezTo>
                      <a:pt x="52" y="125"/>
                      <a:pt x="47" y="122"/>
                      <a:pt x="44" y="119"/>
                    </a:cubicBezTo>
                    <a:cubicBezTo>
                      <a:pt x="41" y="117"/>
                      <a:pt x="36" y="114"/>
                      <a:pt x="33" y="113"/>
                    </a:cubicBezTo>
                    <a:cubicBezTo>
                      <a:pt x="30" y="112"/>
                      <a:pt x="27" y="111"/>
                      <a:pt x="27" y="111"/>
                    </a:cubicBezTo>
                    <a:cubicBezTo>
                      <a:pt x="27" y="111"/>
                      <a:pt x="27" y="113"/>
                      <a:pt x="27" y="115"/>
                    </a:cubicBezTo>
                    <a:cubicBezTo>
                      <a:pt x="28" y="118"/>
                      <a:pt x="28" y="122"/>
                      <a:pt x="28" y="126"/>
                    </a:cubicBezTo>
                    <a:cubicBezTo>
                      <a:pt x="29" y="129"/>
                      <a:pt x="29" y="135"/>
                      <a:pt x="29" y="138"/>
                    </a:cubicBezTo>
                    <a:cubicBezTo>
                      <a:pt x="28" y="141"/>
                      <a:pt x="28" y="144"/>
                      <a:pt x="28" y="144"/>
                    </a:cubicBezTo>
                    <a:cubicBezTo>
                      <a:pt x="28" y="144"/>
                      <a:pt x="28" y="146"/>
                      <a:pt x="28" y="148"/>
                    </a:cubicBezTo>
                    <a:cubicBezTo>
                      <a:pt x="28" y="150"/>
                      <a:pt x="27" y="152"/>
                      <a:pt x="26" y="153"/>
                    </a:cubicBezTo>
                    <a:cubicBezTo>
                      <a:pt x="25" y="154"/>
                      <a:pt x="25" y="157"/>
                      <a:pt x="25" y="159"/>
                    </a:cubicBezTo>
                    <a:cubicBezTo>
                      <a:pt x="25" y="162"/>
                      <a:pt x="26" y="164"/>
                      <a:pt x="26" y="165"/>
                    </a:cubicBezTo>
                    <a:cubicBezTo>
                      <a:pt x="27" y="165"/>
                      <a:pt x="26" y="166"/>
                      <a:pt x="24" y="167"/>
                    </a:cubicBezTo>
                    <a:cubicBezTo>
                      <a:pt x="23" y="168"/>
                      <a:pt x="22" y="169"/>
                      <a:pt x="22" y="171"/>
                    </a:cubicBezTo>
                    <a:cubicBezTo>
                      <a:pt x="23" y="173"/>
                      <a:pt x="24" y="175"/>
                      <a:pt x="25" y="177"/>
                    </a:cubicBezTo>
                    <a:cubicBezTo>
                      <a:pt x="26" y="178"/>
                      <a:pt x="27" y="181"/>
                      <a:pt x="27" y="184"/>
                    </a:cubicBezTo>
                    <a:cubicBezTo>
                      <a:pt x="27" y="186"/>
                      <a:pt x="26" y="188"/>
                      <a:pt x="24" y="187"/>
                    </a:cubicBezTo>
                    <a:cubicBezTo>
                      <a:pt x="23" y="186"/>
                      <a:pt x="19" y="185"/>
                      <a:pt x="16" y="185"/>
                    </a:cubicBezTo>
                    <a:cubicBezTo>
                      <a:pt x="13" y="184"/>
                      <a:pt x="9" y="185"/>
                      <a:pt x="6" y="186"/>
                    </a:cubicBezTo>
                    <a:cubicBezTo>
                      <a:pt x="3" y="188"/>
                      <a:pt x="0" y="189"/>
                      <a:pt x="0" y="189"/>
                    </a:cubicBezTo>
                    <a:cubicBezTo>
                      <a:pt x="0" y="189"/>
                      <a:pt x="0" y="192"/>
                      <a:pt x="0" y="194"/>
                    </a:cubicBezTo>
                    <a:cubicBezTo>
                      <a:pt x="0" y="197"/>
                      <a:pt x="1" y="201"/>
                      <a:pt x="2" y="202"/>
                    </a:cubicBezTo>
                    <a:cubicBezTo>
                      <a:pt x="3" y="204"/>
                      <a:pt x="5" y="206"/>
                      <a:pt x="6" y="206"/>
                    </a:cubicBezTo>
                    <a:cubicBezTo>
                      <a:pt x="8" y="207"/>
                      <a:pt x="11" y="209"/>
                      <a:pt x="13" y="212"/>
                    </a:cubicBezTo>
                    <a:cubicBezTo>
                      <a:pt x="15" y="214"/>
                      <a:pt x="19" y="218"/>
                      <a:pt x="23" y="220"/>
                    </a:cubicBezTo>
                    <a:cubicBezTo>
                      <a:pt x="27" y="222"/>
                      <a:pt x="33" y="224"/>
                      <a:pt x="37" y="225"/>
                    </a:cubicBezTo>
                    <a:cubicBezTo>
                      <a:pt x="41" y="226"/>
                      <a:pt x="48" y="226"/>
                      <a:pt x="53" y="225"/>
                    </a:cubicBezTo>
                    <a:cubicBezTo>
                      <a:pt x="59" y="224"/>
                      <a:pt x="63" y="224"/>
                      <a:pt x="63" y="224"/>
                    </a:cubicBezTo>
                    <a:cubicBezTo>
                      <a:pt x="63" y="224"/>
                      <a:pt x="65" y="223"/>
                      <a:pt x="67" y="221"/>
                    </a:cubicBezTo>
                    <a:cubicBezTo>
                      <a:pt x="69" y="219"/>
                      <a:pt x="72" y="218"/>
                      <a:pt x="73" y="218"/>
                    </a:cubicBezTo>
                    <a:cubicBezTo>
                      <a:pt x="74" y="218"/>
                      <a:pt x="78" y="218"/>
                      <a:pt x="80" y="218"/>
                    </a:cubicBezTo>
                    <a:cubicBezTo>
                      <a:pt x="83" y="218"/>
                      <a:pt x="86" y="220"/>
                      <a:pt x="87" y="222"/>
                    </a:cubicBezTo>
                    <a:cubicBezTo>
                      <a:pt x="88" y="225"/>
                      <a:pt x="90" y="226"/>
                      <a:pt x="91" y="224"/>
                    </a:cubicBezTo>
                    <a:cubicBezTo>
                      <a:pt x="93" y="223"/>
                      <a:pt x="96" y="221"/>
                      <a:pt x="97" y="219"/>
                    </a:cubicBezTo>
                    <a:cubicBezTo>
                      <a:pt x="99" y="218"/>
                      <a:pt x="99" y="215"/>
                      <a:pt x="97" y="213"/>
                    </a:cubicBezTo>
                    <a:cubicBezTo>
                      <a:pt x="96" y="210"/>
                      <a:pt x="95" y="207"/>
                      <a:pt x="96" y="204"/>
                    </a:cubicBezTo>
                    <a:cubicBezTo>
                      <a:pt x="96" y="202"/>
                      <a:pt x="99" y="198"/>
                      <a:pt x="101" y="196"/>
                    </a:cubicBezTo>
                    <a:cubicBezTo>
                      <a:pt x="103" y="194"/>
                      <a:pt x="105" y="192"/>
                      <a:pt x="106" y="192"/>
                    </a:cubicBezTo>
                    <a:cubicBezTo>
                      <a:pt x="107" y="191"/>
                      <a:pt x="107" y="194"/>
                      <a:pt x="107" y="196"/>
                    </a:cubicBezTo>
                    <a:cubicBezTo>
                      <a:pt x="107" y="199"/>
                      <a:pt x="106" y="202"/>
                      <a:pt x="106" y="204"/>
                    </a:cubicBezTo>
                    <a:cubicBezTo>
                      <a:pt x="105" y="205"/>
                      <a:pt x="107" y="207"/>
                      <a:pt x="109" y="208"/>
                    </a:cubicBezTo>
                    <a:cubicBezTo>
                      <a:pt x="111" y="210"/>
                      <a:pt x="113" y="212"/>
                      <a:pt x="114" y="213"/>
                    </a:cubicBezTo>
                    <a:cubicBezTo>
                      <a:pt x="115" y="214"/>
                      <a:pt x="116" y="216"/>
                      <a:pt x="118" y="217"/>
                    </a:cubicBezTo>
                    <a:cubicBezTo>
                      <a:pt x="119" y="219"/>
                      <a:pt x="122" y="219"/>
                      <a:pt x="123" y="218"/>
                    </a:cubicBezTo>
                    <a:cubicBezTo>
                      <a:pt x="124" y="217"/>
                      <a:pt x="127" y="214"/>
                      <a:pt x="128" y="212"/>
                    </a:cubicBezTo>
                    <a:cubicBezTo>
                      <a:pt x="129" y="209"/>
                      <a:pt x="132" y="207"/>
                      <a:pt x="135" y="206"/>
                    </a:cubicBezTo>
                    <a:cubicBezTo>
                      <a:pt x="137" y="206"/>
                      <a:pt x="141" y="206"/>
                      <a:pt x="144" y="206"/>
                    </a:cubicBezTo>
                    <a:cubicBezTo>
                      <a:pt x="147" y="207"/>
                      <a:pt x="151" y="208"/>
                      <a:pt x="153" y="208"/>
                    </a:cubicBezTo>
                    <a:cubicBezTo>
                      <a:pt x="154" y="208"/>
                      <a:pt x="157" y="207"/>
                      <a:pt x="159" y="204"/>
                    </a:cubicBezTo>
                    <a:cubicBezTo>
                      <a:pt x="161" y="201"/>
                      <a:pt x="164" y="198"/>
                      <a:pt x="167" y="197"/>
                    </a:cubicBezTo>
                    <a:cubicBezTo>
                      <a:pt x="169" y="196"/>
                      <a:pt x="172" y="192"/>
                      <a:pt x="174" y="189"/>
                    </a:cubicBezTo>
                    <a:cubicBezTo>
                      <a:pt x="175" y="186"/>
                      <a:pt x="178" y="181"/>
                      <a:pt x="180" y="179"/>
                    </a:cubicBezTo>
                    <a:cubicBezTo>
                      <a:pt x="182" y="176"/>
                      <a:pt x="183" y="174"/>
                      <a:pt x="183" y="174"/>
                    </a:cubicBezTo>
                    <a:cubicBezTo>
                      <a:pt x="183" y="174"/>
                      <a:pt x="182" y="172"/>
                      <a:pt x="180" y="170"/>
                    </a:cubicBezTo>
                    <a:cubicBezTo>
                      <a:pt x="178" y="168"/>
                      <a:pt x="176" y="169"/>
                      <a:pt x="174" y="171"/>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1" name="Freeform 42">
                <a:extLst>
                  <a:ext uri="{FF2B5EF4-FFF2-40B4-BE49-F238E27FC236}">
                    <a16:creationId xmlns:a16="http://schemas.microsoft.com/office/drawing/2014/main" id="{84886181-2B15-6940-B2AB-94B223B995A8}"/>
                  </a:ext>
                </a:extLst>
              </p:cNvPr>
              <p:cNvSpPr>
                <a:spLocks/>
              </p:cNvSpPr>
              <p:nvPr/>
            </p:nvSpPr>
            <p:spPr bwMode="auto">
              <a:xfrm>
                <a:off x="6554907" y="4487804"/>
                <a:ext cx="57061" cy="95447"/>
              </a:xfrm>
              <a:custGeom>
                <a:avLst/>
                <a:gdLst/>
                <a:ahLst/>
                <a:cxnLst>
                  <a:cxn ang="0">
                    <a:pos x="21" y="30"/>
                  </a:cxn>
                  <a:cxn ang="0">
                    <a:pos x="20" y="25"/>
                  </a:cxn>
                  <a:cxn ang="0">
                    <a:pos x="18" y="17"/>
                  </a:cxn>
                  <a:cxn ang="0">
                    <a:pos x="15" y="8"/>
                  </a:cxn>
                  <a:cxn ang="0">
                    <a:pos x="10" y="1"/>
                  </a:cxn>
                  <a:cxn ang="0">
                    <a:pos x="4" y="4"/>
                  </a:cxn>
                  <a:cxn ang="0">
                    <a:pos x="0" y="14"/>
                  </a:cxn>
                  <a:cxn ang="0">
                    <a:pos x="1" y="22"/>
                  </a:cxn>
                  <a:cxn ang="0">
                    <a:pos x="3" y="30"/>
                  </a:cxn>
                  <a:cxn ang="0">
                    <a:pos x="2" y="35"/>
                  </a:cxn>
                  <a:cxn ang="0">
                    <a:pos x="7" y="36"/>
                  </a:cxn>
                  <a:cxn ang="0">
                    <a:pos x="15" y="38"/>
                  </a:cxn>
                  <a:cxn ang="0">
                    <a:pos x="20" y="38"/>
                  </a:cxn>
                  <a:cxn ang="0">
                    <a:pos x="23" y="37"/>
                  </a:cxn>
                  <a:cxn ang="0">
                    <a:pos x="23" y="34"/>
                  </a:cxn>
                  <a:cxn ang="0">
                    <a:pos x="21" y="30"/>
                  </a:cxn>
                </a:cxnLst>
                <a:rect l="0" t="0" r="r" b="b"/>
                <a:pathLst>
                  <a:path w="23" h="39">
                    <a:moveTo>
                      <a:pt x="21" y="30"/>
                    </a:moveTo>
                    <a:cubicBezTo>
                      <a:pt x="20" y="29"/>
                      <a:pt x="20" y="27"/>
                      <a:pt x="20" y="25"/>
                    </a:cubicBezTo>
                    <a:cubicBezTo>
                      <a:pt x="21" y="23"/>
                      <a:pt x="20" y="20"/>
                      <a:pt x="18" y="17"/>
                    </a:cubicBezTo>
                    <a:cubicBezTo>
                      <a:pt x="17" y="14"/>
                      <a:pt x="15" y="10"/>
                      <a:pt x="15" y="8"/>
                    </a:cubicBezTo>
                    <a:cubicBezTo>
                      <a:pt x="14" y="6"/>
                      <a:pt x="12" y="2"/>
                      <a:pt x="10" y="1"/>
                    </a:cubicBezTo>
                    <a:cubicBezTo>
                      <a:pt x="9" y="0"/>
                      <a:pt x="6" y="1"/>
                      <a:pt x="4" y="4"/>
                    </a:cubicBezTo>
                    <a:cubicBezTo>
                      <a:pt x="2" y="7"/>
                      <a:pt x="0" y="11"/>
                      <a:pt x="0" y="14"/>
                    </a:cubicBezTo>
                    <a:cubicBezTo>
                      <a:pt x="0" y="16"/>
                      <a:pt x="0" y="20"/>
                      <a:pt x="1" y="22"/>
                    </a:cubicBezTo>
                    <a:cubicBezTo>
                      <a:pt x="2" y="24"/>
                      <a:pt x="3" y="28"/>
                      <a:pt x="3" y="30"/>
                    </a:cubicBezTo>
                    <a:cubicBezTo>
                      <a:pt x="2" y="33"/>
                      <a:pt x="2" y="35"/>
                      <a:pt x="2" y="35"/>
                    </a:cubicBezTo>
                    <a:cubicBezTo>
                      <a:pt x="2" y="35"/>
                      <a:pt x="5" y="36"/>
                      <a:pt x="7" y="36"/>
                    </a:cubicBezTo>
                    <a:cubicBezTo>
                      <a:pt x="10" y="37"/>
                      <a:pt x="13" y="38"/>
                      <a:pt x="15" y="38"/>
                    </a:cubicBezTo>
                    <a:cubicBezTo>
                      <a:pt x="16" y="39"/>
                      <a:pt x="18" y="39"/>
                      <a:pt x="20" y="38"/>
                    </a:cubicBezTo>
                    <a:cubicBezTo>
                      <a:pt x="22" y="37"/>
                      <a:pt x="23" y="37"/>
                      <a:pt x="23" y="37"/>
                    </a:cubicBezTo>
                    <a:cubicBezTo>
                      <a:pt x="23" y="37"/>
                      <a:pt x="23" y="36"/>
                      <a:pt x="23" y="34"/>
                    </a:cubicBezTo>
                    <a:cubicBezTo>
                      <a:pt x="22" y="32"/>
                      <a:pt x="22" y="30"/>
                      <a:pt x="21" y="30"/>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2" name="Freeform 43">
                <a:extLst>
                  <a:ext uri="{FF2B5EF4-FFF2-40B4-BE49-F238E27FC236}">
                    <a16:creationId xmlns:a16="http://schemas.microsoft.com/office/drawing/2014/main" id="{95EBB51A-F895-9D4C-8F28-766C3503B179}"/>
                  </a:ext>
                </a:extLst>
              </p:cNvPr>
              <p:cNvSpPr>
                <a:spLocks/>
              </p:cNvSpPr>
              <p:nvPr/>
            </p:nvSpPr>
            <p:spPr bwMode="auto">
              <a:xfrm>
                <a:off x="5905451" y="3943133"/>
                <a:ext cx="176370" cy="142134"/>
              </a:xfrm>
              <a:custGeom>
                <a:avLst/>
                <a:gdLst/>
                <a:ahLst/>
                <a:cxnLst>
                  <a:cxn ang="0">
                    <a:pos x="64" y="19"/>
                  </a:cxn>
                  <a:cxn ang="0">
                    <a:pos x="61" y="12"/>
                  </a:cxn>
                  <a:cxn ang="0">
                    <a:pos x="55" y="10"/>
                  </a:cxn>
                  <a:cxn ang="0">
                    <a:pos x="49" y="6"/>
                  </a:cxn>
                  <a:cxn ang="0">
                    <a:pos x="43" y="2"/>
                  </a:cxn>
                  <a:cxn ang="0">
                    <a:pos x="36" y="1"/>
                  </a:cxn>
                  <a:cxn ang="0">
                    <a:pos x="29" y="7"/>
                  </a:cxn>
                  <a:cxn ang="0">
                    <a:pos x="22" y="10"/>
                  </a:cxn>
                  <a:cxn ang="0">
                    <a:pos x="15" y="17"/>
                  </a:cxn>
                  <a:cxn ang="0">
                    <a:pos x="7" y="31"/>
                  </a:cxn>
                  <a:cxn ang="0">
                    <a:pos x="0" y="43"/>
                  </a:cxn>
                  <a:cxn ang="0">
                    <a:pos x="2" y="51"/>
                  </a:cxn>
                  <a:cxn ang="0">
                    <a:pos x="5" y="53"/>
                  </a:cxn>
                  <a:cxn ang="0">
                    <a:pos x="11" y="53"/>
                  </a:cxn>
                  <a:cxn ang="0">
                    <a:pos x="21" y="56"/>
                  </a:cxn>
                  <a:cxn ang="0">
                    <a:pos x="29" y="58"/>
                  </a:cxn>
                  <a:cxn ang="0">
                    <a:pos x="38" y="58"/>
                  </a:cxn>
                  <a:cxn ang="0">
                    <a:pos x="46" y="57"/>
                  </a:cxn>
                  <a:cxn ang="0">
                    <a:pos x="52" y="53"/>
                  </a:cxn>
                  <a:cxn ang="0">
                    <a:pos x="57" y="48"/>
                  </a:cxn>
                  <a:cxn ang="0">
                    <a:pos x="64" y="41"/>
                  </a:cxn>
                  <a:cxn ang="0">
                    <a:pos x="71" y="36"/>
                  </a:cxn>
                  <a:cxn ang="0">
                    <a:pos x="72" y="34"/>
                  </a:cxn>
                  <a:cxn ang="0">
                    <a:pos x="69" y="29"/>
                  </a:cxn>
                  <a:cxn ang="0">
                    <a:pos x="64" y="19"/>
                  </a:cxn>
                </a:cxnLst>
                <a:rect l="0" t="0" r="r" b="b"/>
                <a:pathLst>
                  <a:path w="72" h="58">
                    <a:moveTo>
                      <a:pt x="64" y="19"/>
                    </a:moveTo>
                    <a:cubicBezTo>
                      <a:pt x="63" y="16"/>
                      <a:pt x="62" y="13"/>
                      <a:pt x="61" y="12"/>
                    </a:cubicBezTo>
                    <a:cubicBezTo>
                      <a:pt x="60" y="12"/>
                      <a:pt x="57" y="11"/>
                      <a:pt x="55" y="10"/>
                    </a:cubicBezTo>
                    <a:cubicBezTo>
                      <a:pt x="54" y="9"/>
                      <a:pt x="51" y="7"/>
                      <a:pt x="49" y="6"/>
                    </a:cubicBezTo>
                    <a:cubicBezTo>
                      <a:pt x="47" y="5"/>
                      <a:pt x="44" y="3"/>
                      <a:pt x="43" y="2"/>
                    </a:cubicBezTo>
                    <a:cubicBezTo>
                      <a:pt x="41" y="0"/>
                      <a:pt x="38" y="0"/>
                      <a:pt x="36" y="1"/>
                    </a:cubicBezTo>
                    <a:cubicBezTo>
                      <a:pt x="34" y="3"/>
                      <a:pt x="31" y="5"/>
                      <a:pt x="29" y="7"/>
                    </a:cubicBezTo>
                    <a:cubicBezTo>
                      <a:pt x="27" y="8"/>
                      <a:pt x="24" y="10"/>
                      <a:pt x="22" y="10"/>
                    </a:cubicBezTo>
                    <a:cubicBezTo>
                      <a:pt x="20" y="11"/>
                      <a:pt x="17" y="14"/>
                      <a:pt x="15" y="17"/>
                    </a:cubicBezTo>
                    <a:cubicBezTo>
                      <a:pt x="14" y="21"/>
                      <a:pt x="10" y="27"/>
                      <a:pt x="7" y="31"/>
                    </a:cubicBezTo>
                    <a:cubicBezTo>
                      <a:pt x="4" y="35"/>
                      <a:pt x="1" y="40"/>
                      <a:pt x="0" y="43"/>
                    </a:cubicBezTo>
                    <a:cubicBezTo>
                      <a:pt x="0" y="46"/>
                      <a:pt x="1" y="49"/>
                      <a:pt x="2" y="51"/>
                    </a:cubicBezTo>
                    <a:cubicBezTo>
                      <a:pt x="3" y="52"/>
                      <a:pt x="5" y="53"/>
                      <a:pt x="5" y="53"/>
                    </a:cubicBezTo>
                    <a:cubicBezTo>
                      <a:pt x="5" y="53"/>
                      <a:pt x="8" y="53"/>
                      <a:pt x="11" y="53"/>
                    </a:cubicBezTo>
                    <a:cubicBezTo>
                      <a:pt x="14" y="53"/>
                      <a:pt x="19" y="54"/>
                      <a:pt x="21" y="56"/>
                    </a:cubicBezTo>
                    <a:cubicBezTo>
                      <a:pt x="23" y="57"/>
                      <a:pt x="27" y="58"/>
                      <a:pt x="29" y="58"/>
                    </a:cubicBezTo>
                    <a:cubicBezTo>
                      <a:pt x="31" y="58"/>
                      <a:pt x="35" y="58"/>
                      <a:pt x="38" y="58"/>
                    </a:cubicBezTo>
                    <a:cubicBezTo>
                      <a:pt x="41" y="58"/>
                      <a:pt x="44" y="58"/>
                      <a:pt x="46" y="57"/>
                    </a:cubicBezTo>
                    <a:cubicBezTo>
                      <a:pt x="48" y="56"/>
                      <a:pt x="51" y="54"/>
                      <a:pt x="52" y="53"/>
                    </a:cubicBezTo>
                    <a:cubicBezTo>
                      <a:pt x="54" y="52"/>
                      <a:pt x="56" y="50"/>
                      <a:pt x="57" y="48"/>
                    </a:cubicBezTo>
                    <a:cubicBezTo>
                      <a:pt x="57" y="46"/>
                      <a:pt x="61" y="43"/>
                      <a:pt x="64" y="41"/>
                    </a:cubicBezTo>
                    <a:cubicBezTo>
                      <a:pt x="67" y="39"/>
                      <a:pt x="70" y="37"/>
                      <a:pt x="71" y="36"/>
                    </a:cubicBezTo>
                    <a:cubicBezTo>
                      <a:pt x="72" y="35"/>
                      <a:pt x="72" y="34"/>
                      <a:pt x="72" y="34"/>
                    </a:cubicBezTo>
                    <a:cubicBezTo>
                      <a:pt x="72" y="34"/>
                      <a:pt x="71" y="32"/>
                      <a:pt x="69" y="29"/>
                    </a:cubicBezTo>
                    <a:cubicBezTo>
                      <a:pt x="67" y="27"/>
                      <a:pt x="65" y="22"/>
                      <a:pt x="64" y="1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3" name="Freeform 22">
                <a:extLst>
                  <a:ext uri="{FF2B5EF4-FFF2-40B4-BE49-F238E27FC236}">
                    <a16:creationId xmlns:a16="http://schemas.microsoft.com/office/drawing/2014/main" id="{EAC69B39-4F90-314D-B429-03F30B8ECBF3}"/>
                  </a:ext>
                </a:extLst>
              </p:cNvPr>
              <p:cNvSpPr>
                <a:spLocks/>
              </p:cNvSpPr>
              <p:nvPr/>
            </p:nvSpPr>
            <p:spPr bwMode="auto">
              <a:xfrm>
                <a:off x="4845156" y="2121336"/>
                <a:ext cx="995971" cy="1197240"/>
              </a:xfrm>
              <a:custGeom>
                <a:avLst/>
                <a:gdLst/>
                <a:ahLst/>
                <a:cxnLst>
                  <a:cxn ang="0">
                    <a:pos x="37" y="91"/>
                  </a:cxn>
                  <a:cxn ang="0">
                    <a:pos x="47" y="137"/>
                  </a:cxn>
                  <a:cxn ang="0">
                    <a:pos x="36" y="194"/>
                  </a:cxn>
                  <a:cxn ang="0">
                    <a:pos x="37" y="243"/>
                  </a:cxn>
                  <a:cxn ang="0">
                    <a:pos x="38" y="274"/>
                  </a:cxn>
                  <a:cxn ang="0">
                    <a:pos x="9" y="273"/>
                  </a:cxn>
                  <a:cxn ang="0">
                    <a:pos x="12" y="306"/>
                  </a:cxn>
                  <a:cxn ang="0">
                    <a:pos x="30" y="337"/>
                  </a:cxn>
                  <a:cxn ang="0">
                    <a:pos x="30" y="365"/>
                  </a:cxn>
                  <a:cxn ang="0">
                    <a:pos x="45" y="372"/>
                  </a:cxn>
                  <a:cxn ang="0">
                    <a:pos x="67" y="381"/>
                  </a:cxn>
                  <a:cxn ang="0">
                    <a:pos x="84" y="417"/>
                  </a:cxn>
                  <a:cxn ang="0">
                    <a:pos x="103" y="444"/>
                  </a:cxn>
                  <a:cxn ang="0">
                    <a:pos x="119" y="458"/>
                  </a:cxn>
                  <a:cxn ang="0">
                    <a:pos x="133" y="475"/>
                  </a:cxn>
                  <a:cxn ang="0">
                    <a:pos x="143" y="487"/>
                  </a:cxn>
                  <a:cxn ang="0">
                    <a:pos x="171" y="474"/>
                  </a:cxn>
                  <a:cxn ang="0">
                    <a:pos x="179" y="456"/>
                  </a:cxn>
                  <a:cxn ang="0">
                    <a:pos x="182" y="433"/>
                  </a:cxn>
                  <a:cxn ang="0">
                    <a:pos x="197" y="421"/>
                  </a:cxn>
                  <a:cxn ang="0">
                    <a:pos x="204" y="401"/>
                  </a:cxn>
                  <a:cxn ang="0">
                    <a:pos x="225" y="403"/>
                  </a:cxn>
                  <a:cxn ang="0">
                    <a:pos x="256" y="422"/>
                  </a:cxn>
                  <a:cxn ang="0">
                    <a:pos x="283" y="422"/>
                  </a:cxn>
                  <a:cxn ang="0">
                    <a:pos x="309" y="433"/>
                  </a:cxn>
                  <a:cxn ang="0">
                    <a:pos x="333" y="412"/>
                  </a:cxn>
                  <a:cxn ang="0">
                    <a:pos x="360" y="405"/>
                  </a:cxn>
                  <a:cxn ang="0">
                    <a:pos x="359" y="314"/>
                  </a:cxn>
                  <a:cxn ang="0">
                    <a:pos x="391" y="220"/>
                  </a:cxn>
                  <a:cxn ang="0">
                    <a:pos x="367" y="206"/>
                  </a:cxn>
                  <a:cxn ang="0">
                    <a:pos x="344" y="192"/>
                  </a:cxn>
                  <a:cxn ang="0">
                    <a:pos x="329" y="183"/>
                  </a:cxn>
                  <a:cxn ang="0">
                    <a:pos x="316" y="165"/>
                  </a:cxn>
                  <a:cxn ang="0">
                    <a:pos x="311" y="144"/>
                  </a:cxn>
                  <a:cxn ang="0">
                    <a:pos x="304" y="123"/>
                  </a:cxn>
                  <a:cxn ang="0">
                    <a:pos x="293" y="100"/>
                  </a:cxn>
                  <a:cxn ang="0">
                    <a:pos x="277" y="86"/>
                  </a:cxn>
                  <a:cxn ang="0">
                    <a:pos x="253" y="66"/>
                  </a:cxn>
                  <a:cxn ang="0">
                    <a:pos x="236" y="51"/>
                  </a:cxn>
                  <a:cxn ang="0">
                    <a:pos x="216" y="34"/>
                  </a:cxn>
                  <a:cxn ang="0">
                    <a:pos x="198" y="10"/>
                  </a:cxn>
                  <a:cxn ang="0">
                    <a:pos x="75" y="36"/>
                  </a:cxn>
                  <a:cxn ang="0">
                    <a:pos x="21" y="76"/>
                  </a:cxn>
                </a:cxnLst>
                <a:rect l="0" t="0" r="r" b="b"/>
                <a:pathLst>
                  <a:path w="406" h="488">
                    <a:moveTo>
                      <a:pt x="21" y="76"/>
                    </a:moveTo>
                    <a:cubicBezTo>
                      <a:pt x="23" y="78"/>
                      <a:pt x="26" y="82"/>
                      <a:pt x="29" y="85"/>
                    </a:cubicBezTo>
                    <a:cubicBezTo>
                      <a:pt x="31" y="88"/>
                      <a:pt x="35" y="90"/>
                      <a:pt x="37" y="91"/>
                    </a:cubicBezTo>
                    <a:cubicBezTo>
                      <a:pt x="40" y="92"/>
                      <a:pt x="43" y="95"/>
                      <a:pt x="45" y="97"/>
                    </a:cubicBezTo>
                    <a:cubicBezTo>
                      <a:pt x="46" y="99"/>
                      <a:pt x="47" y="107"/>
                      <a:pt x="47" y="114"/>
                    </a:cubicBezTo>
                    <a:cubicBezTo>
                      <a:pt x="47" y="121"/>
                      <a:pt x="47" y="131"/>
                      <a:pt x="47" y="137"/>
                    </a:cubicBezTo>
                    <a:cubicBezTo>
                      <a:pt x="46" y="142"/>
                      <a:pt x="45" y="154"/>
                      <a:pt x="44" y="162"/>
                    </a:cubicBezTo>
                    <a:cubicBezTo>
                      <a:pt x="42" y="170"/>
                      <a:pt x="40" y="180"/>
                      <a:pt x="39" y="183"/>
                    </a:cubicBezTo>
                    <a:cubicBezTo>
                      <a:pt x="38" y="186"/>
                      <a:pt x="37" y="191"/>
                      <a:pt x="36" y="194"/>
                    </a:cubicBezTo>
                    <a:cubicBezTo>
                      <a:pt x="35" y="197"/>
                      <a:pt x="35" y="202"/>
                      <a:pt x="35" y="205"/>
                    </a:cubicBezTo>
                    <a:cubicBezTo>
                      <a:pt x="36" y="208"/>
                      <a:pt x="36" y="216"/>
                      <a:pt x="36" y="223"/>
                    </a:cubicBezTo>
                    <a:cubicBezTo>
                      <a:pt x="37" y="230"/>
                      <a:pt x="37" y="239"/>
                      <a:pt x="37" y="243"/>
                    </a:cubicBezTo>
                    <a:cubicBezTo>
                      <a:pt x="37" y="246"/>
                      <a:pt x="37" y="251"/>
                      <a:pt x="38" y="254"/>
                    </a:cubicBezTo>
                    <a:cubicBezTo>
                      <a:pt x="38" y="257"/>
                      <a:pt x="39" y="261"/>
                      <a:pt x="40" y="264"/>
                    </a:cubicBezTo>
                    <a:cubicBezTo>
                      <a:pt x="41" y="267"/>
                      <a:pt x="40" y="271"/>
                      <a:pt x="38" y="274"/>
                    </a:cubicBezTo>
                    <a:cubicBezTo>
                      <a:pt x="36" y="276"/>
                      <a:pt x="32" y="277"/>
                      <a:pt x="29" y="276"/>
                    </a:cubicBezTo>
                    <a:cubicBezTo>
                      <a:pt x="26" y="274"/>
                      <a:pt x="22" y="273"/>
                      <a:pt x="19" y="272"/>
                    </a:cubicBezTo>
                    <a:cubicBezTo>
                      <a:pt x="16" y="272"/>
                      <a:pt x="12" y="272"/>
                      <a:pt x="9" y="273"/>
                    </a:cubicBezTo>
                    <a:cubicBezTo>
                      <a:pt x="7" y="273"/>
                      <a:pt x="4" y="275"/>
                      <a:pt x="2" y="276"/>
                    </a:cubicBezTo>
                    <a:cubicBezTo>
                      <a:pt x="0" y="278"/>
                      <a:pt x="0" y="284"/>
                      <a:pt x="2" y="291"/>
                    </a:cubicBezTo>
                    <a:cubicBezTo>
                      <a:pt x="4" y="298"/>
                      <a:pt x="9" y="304"/>
                      <a:pt x="12" y="306"/>
                    </a:cubicBezTo>
                    <a:cubicBezTo>
                      <a:pt x="15" y="307"/>
                      <a:pt x="18" y="311"/>
                      <a:pt x="19" y="315"/>
                    </a:cubicBezTo>
                    <a:cubicBezTo>
                      <a:pt x="19" y="319"/>
                      <a:pt x="22" y="324"/>
                      <a:pt x="25" y="327"/>
                    </a:cubicBezTo>
                    <a:cubicBezTo>
                      <a:pt x="28" y="330"/>
                      <a:pt x="30" y="334"/>
                      <a:pt x="30" y="337"/>
                    </a:cubicBezTo>
                    <a:cubicBezTo>
                      <a:pt x="29" y="339"/>
                      <a:pt x="30" y="343"/>
                      <a:pt x="30" y="345"/>
                    </a:cubicBezTo>
                    <a:cubicBezTo>
                      <a:pt x="31" y="347"/>
                      <a:pt x="30" y="351"/>
                      <a:pt x="28" y="354"/>
                    </a:cubicBezTo>
                    <a:cubicBezTo>
                      <a:pt x="27" y="357"/>
                      <a:pt x="27" y="362"/>
                      <a:pt x="30" y="365"/>
                    </a:cubicBezTo>
                    <a:cubicBezTo>
                      <a:pt x="33" y="368"/>
                      <a:pt x="36" y="371"/>
                      <a:pt x="38" y="372"/>
                    </a:cubicBezTo>
                    <a:cubicBezTo>
                      <a:pt x="39" y="373"/>
                      <a:pt x="41" y="373"/>
                      <a:pt x="41" y="373"/>
                    </a:cubicBezTo>
                    <a:cubicBezTo>
                      <a:pt x="41" y="373"/>
                      <a:pt x="43" y="373"/>
                      <a:pt x="45" y="372"/>
                    </a:cubicBezTo>
                    <a:cubicBezTo>
                      <a:pt x="48" y="371"/>
                      <a:pt x="52" y="371"/>
                      <a:pt x="53" y="371"/>
                    </a:cubicBezTo>
                    <a:cubicBezTo>
                      <a:pt x="55" y="372"/>
                      <a:pt x="57" y="373"/>
                      <a:pt x="58" y="375"/>
                    </a:cubicBezTo>
                    <a:cubicBezTo>
                      <a:pt x="59" y="377"/>
                      <a:pt x="63" y="379"/>
                      <a:pt x="67" y="381"/>
                    </a:cubicBezTo>
                    <a:cubicBezTo>
                      <a:pt x="70" y="382"/>
                      <a:pt x="74" y="386"/>
                      <a:pt x="74" y="389"/>
                    </a:cubicBezTo>
                    <a:cubicBezTo>
                      <a:pt x="75" y="392"/>
                      <a:pt x="77" y="397"/>
                      <a:pt x="79" y="399"/>
                    </a:cubicBezTo>
                    <a:cubicBezTo>
                      <a:pt x="82" y="402"/>
                      <a:pt x="84" y="410"/>
                      <a:pt x="84" y="417"/>
                    </a:cubicBezTo>
                    <a:cubicBezTo>
                      <a:pt x="84" y="424"/>
                      <a:pt x="85" y="432"/>
                      <a:pt x="85" y="434"/>
                    </a:cubicBezTo>
                    <a:cubicBezTo>
                      <a:pt x="85" y="437"/>
                      <a:pt x="88" y="439"/>
                      <a:pt x="91" y="440"/>
                    </a:cubicBezTo>
                    <a:cubicBezTo>
                      <a:pt x="94" y="441"/>
                      <a:pt x="99" y="443"/>
                      <a:pt x="103" y="444"/>
                    </a:cubicBezTo>
                    <a:cubicBezTo>
                      <a:pt x="106" y="444"/>
                      <a:pt x="111" y="446"/>
                      <a:pt x="113" y="447"/>
                    </a:cubicBezTo>
                    <a:cubicBezTo>
                      <a:pt x="115" y="448"/>
                      <a:pt x="117" y="450"/>
                      <a:pt x="117" y="452"/>
                    </a:cubicBezTo>
                    <a:cubicBezTo>
                      <a:pt x="117" y="454"/>
                      <a:pt x="118" y="457"/>
                      <a:pt x="119" y="458"/>
                    </a:cubicBezTo>
                    <a:cubicBezTo>
                      <a:pt x="120" y="459"/>
                      <a:pt x="121" y="462"/>
                      <a:pt x="121" y="463"/>
                    </a:cubicBezTo>
                    <a:cubicBezTo>
                      <a:pt x="121" y="465"/>
                      <a:pt x="123" y="467"/>
                      <a:pt x="126" y="469"/>
                    </a:cubicBezTo>
                    <a:cubicBezTo>
                      <a:pt x="128" y="470"/>
                      <a:pt x="132" y="473"/>
                      <a:pt x="133" y="475"/>
                    </a:cubicBezTo>
                    <a:cubicBezTo>
                      <a:pt x="134" y="478"/>
                      <a:pt x="137" y="482"/>
                      <a:pt x="138" y="484"/>
                    </a:cubicBezTo>
                    <a:cubicBezTo>
                      <a:pt x="140" y="486"/>
                      <a:pt x="141" y="488"/>
                      <a:pt x="141" y="488"/>
                    </a:cubicBezTo>
                    <a:cubicBezTo>
                      <a:pt x="141" y="488"/>
                      <a:pt x="142" y="488"/>
                      <a:pt x="143" y="487"/>
                    </a:cubicBezTo>
                    <a:cubicBezTo>
                      <a:pt x="144" y="486"/>
                      <a:pt x="149" y="485"/>
                      <a:pt x="153" y="486"/>
                    </a:cubicBezTo>
                    <a:cubicBezTo>
                      <a:pt x="157" y="486"/>
                      <a:pt x="162" y="484"/>
                      <a:pt x="165" y="482"/>
                    </a:cubicBezTo>
                    <a:cubicBezTo>
                      <a:pt x="168" y="480"/>
                      <a:pt x="171" y="476"/>
                      <a:pt x="171" y="474"/>
                    </a:cubicBezTo>
                    <a:cubicBezTo>
                      <a:pt x="172" y="472"/>
                      <a:pt x="173" y="469"/>
                      <a:pt x="173" y="466"/>
                    </a:cubicBezTo>
                    <a:cubicBezTo>
                      <a:pt x="173" y="463"/>
                      <a:pt x="173" y="461"/>
                      <a:pt x="174" y="460"/>
                    </a:cubicBezTo>
                    <a:cubicBezTo>
                      <a:pt x="175" y="460"/>
                      <a:pt x="177" y="458"/>
                      <a:pt x="179" y="456"/>
                    </a:cubicBezTo>
                    <a:cubicBezTo>
                      <a:pt x="181" y="453"/>
                      <a:pt x="182" y="450"/>
                      <a:pt x="183" y="448"/>
                    </a:cubicBezTo>
                    <a:cubicBezTo>
                      <a:pt x="184" y="446"/>
                      <a:pt x="184" y="443"/>
                      <a:pt x="183" y="440"/>
                    </a:cubicBezTo>
                    <a:cubicBezTo>
                      <a:pt x="182" y="438"/>
                      <a:pt x="182" y="435"/>
                      <a:pt x="182" y="433"/>
                    </a:cubicBezTo>
                    <a:cubicBezTo>
                      <a:pt x="181" y="431"/>
                      <a:pt x="183" y="429"/>
                      <a:pt x="185" y="428"/>
                    </a:cubicBezTo>
                    <a:cubicBezTo>
                      <a:pt x="188" y="428"/>
                      <a:pt x="191" y="426"/>
                      <a:pt x="193" y="426"/>
                    </a:cubicBezTo>
                    <a:cubicBezTo>
                      <a:pt x="196" y="425"/>
                      <a:pt x="197" y="423"/>
                      <a:pt x="197" y="421"/>
                    </a:cubicBezTo>
                    <a:cubicBezTo>
                      <a:pt x="197" y="419"/>
                      <a:pt x="198" y="416"/>
                      <a:pt x="199" y="415"/>
                    </a:cubicBezTo>
                    <a:cubicBezTo>
                      <a:pt x="200" y="414"/>
                      <a:pt x="201" y="410"/>
                      <a:pt x="202" y="407"/>
                    </a:cubicBezTo>
                    <a:cubicBezTo>
                      <a:pt x="202" y="404"/>
                      <a:pt x="203" y="401"/>
                      <a:pt x="204" y="401"/>
                    </a:cubicBezTo>
                    <a:cubicBezTo>
                      <a:pt x="206" y="400"/>
                      <a:pt x="208" y="399"/>
                      <a:pt x="209" y="398"/>
                    </a:cubicBezTo>
                    <a:cubicBezTo>
                      <a:pt x="210" y="397"/>
                      <a:pt x="213" y="397"/>
                      <a:pt x="216" y="399"/>
                    </a:cubicBezTo>
                    <a:cubicBezTo>
                      <a:pt x="218" y="400"/>
                      <a:pt x="222" y="402"/>
                      <a:pt x="225" y="403"/>
                    </a:cubicBezTo>
                    <a:cubicBezTo>
                      <a:pt x="228" y="405"/>
                      <a:pt x="233" y="408"/>
                      <a:pt x="237" y="410"/>
                    </a:cubicBezTo>
                    <a:cubicBezTo>
                      <a:pt x="240" y="412"/>
                      <a:pt x="245" y="415"/>
                      <a:pt x="248" y="417"/>
                    </a:cubicBezTo>
                    <a:cubicBezTo>
                      <a:pt x="250" y="418"/>
                      <a:pt x="254" y="420"/>
                      <a:pt x="256" y="422"/>
                    </a:cubicBezTo>
                    <a:cubicBezTo>
                      <a:pt x="257" y="424"/>
                      <a:pt x="261" y="424"/>
                      <a:pt x="264" y="423"/>
                    </a:cubicBezTo>
                    <a:cubicBezTo>
                      <a:pt x="267" y="422"/>
                      <a:pt x="271" y="421"/>
                      <a:pt x="274" y="421"/>
                    </a:cubicBezTo>
                    <a:cubicBezTo>
                      <a:pt x="277" y="422"/>
                      <a:pt x="281" y="422"/>
                      <a:pt x="283" y="422"/>
                    </a:cubicBezTo>
                    <a:cubicBezTo>
                      <a:pt x="285" y="422"/>
                      <a:pt x="290" y="423"/>
                      <a:pt x="294" y="424"/>
                    </a:cubicBezTo>
                    <a:cubicBezTo>
                      <a:pt x="297" y="425"/>
                      <a:pt x="302" y="427"/>
                      <a:pt x="303" y="428"/>
                    </a:cubicBezTo>
                    <a:cubicBezTo>
                      <a:pt x="305" y="430"/>
                      <a:pt x="308" y="432"/>
                      <a:pt x="309" y="433"/>
                    </a:cubicBezTo>
                    <a:cubicBezTo>
                      <a:pt x="311" y="435"/>
                      <a:pt x="313" y="435"/>
                      <a:pt x="315" y="434"/>
                    </a:cubicBezTo>
                    <a:cubicBezTo>
                      <a:pt x="317" y="433"/>
                      <a:pt x="320" y="429"/>
                      <a:pt x="323" y="425"/>
                    </a:cubicBezTo>
                    <a:cubicBezTo>
                      <a:pt x="326" y="421"/>
                      <a:pt x="331" y="416"/>
                      <a:pt x="333" y="412"/>
                    </a:cubicBezTo>
                    <a:cubicBezTo>
                      <a:pt x="336" y="409"/>
                      <a:pt x="340" y="405"/>
                      <a:pt x="342" y="404"/>
                    </a:cubicBezTo>
                    <a:cubicBezTo>
                      <a:pt x="344" y="403"/>
                      <a:pt x="348" y="402"/>
                      <a:pt x="351" y="403"/>
                    </a:cubicBezTo>
                    <a:cubicBezTo>
                      <a:pt x="353" y="403"/>
                      <a:pt x="358" y="404"/>
                      <a:pt x="360" y="405"/>
                    </a:cubicBezTo>
                    <a:cubicBezTo>
                      <a:pt x="363" y="407"/>
                      <a:pt x="368" y="409"/>
                      <a:pt x="372" y="410"/>
                    </a:cubicBezTo>
                    <a:cubicBezTo>
                      <a:pt x="376" y="412"/>
                      <a:pt x="379" y="413"/>
                      <a:pt x="379" y="413"/>
                    </a:cubicBezTo>
                    <a:cubicBezTo>
                      <a:pt x="359" y="314"/>
                      <a:pt x="359" y="314"/>
                      <a:pt x="359" y="314"/>
                    </a:cubicBezTo>
                    <a:cubicBezTo>
                      <a:pt x="406" y="228"/>
                      <a:pt x="406" y="228"/>
                      <a:pt x="406" y="228"/>
                    </a:cubicBezTo>
                    <a:cubicBezTo>
                      <a:pt x="406" y="228"/>
                      <a:pt x="403" y="227"/>
                      <a:pt x="400" y="226"/>
                    </a:cubicBezTo>
                    <a:cubicBezTo>
                      <a:pt x="397" y="225"/>
                      <a:pt x="393" y="222"/>
                      <a:pt x="391" y="220"/>
                    </a:cubicBezTo>
                    <a:cubicBezTo>
                      <a:pt x="389" y="218"/>
                      <a:pt x="385" y="216"/>
                      <a:pt x="381" y="215"/>
                    </a:cubicBezTo>
                    <a:cubicBezTo>
                      <a:pt x="378" y="214"/>
                      <a:pt x="375" y="211"/>
                      <a:pt x="374" y="209"/>
                    </a:cubicBezTo>
                    <a:cubicBezTo>
                      <a:pt x="373" y="207"/>
                      <a:pt x="370" y="206"/>
                      <a:pt x="367" y="206"/>
                    </a:cubicBezTo>
                    <a:cubicBezTo>
                      <a:pt x="365" y="207"/>
                      <a:pt x="361" y="206"/>
                      <a:pt x="358" y="205"/>
                    </a:cubicBezTo>
                    <a:cubicBezTo>
                      <a:pt x="356" y="204"/>
                      <a:pt x="353" y="201"/>
                      <a:pt x="351" y="200"/>
                    </a:cubicBezTo>
                    <a:cubicBezTo>
                      <a:pt x="349" y="198"/>
                      <a:pt x="346" y="194"/>
                      <a:pt x="344" y="192"/>
                    </a:cubicBezTo>
                    <a:cubicBezTo>
                      <a:pt x="342" y="189"/>
                      <a:pt x="338" y="187"/>
                      <a:pt x="336" y="186"/>
                    </a:cubicBezTo>
                    <a:cubicBezTo>
                      <a:pt x="333" y="185"/>
                      <a:pt x="331" y="185"/>
                      <a:pt x="330" y="184"/>
                    </a:cubicBezTo>
                    <a:cubicBezTo>
                      <a:pt x="329" y="183"/>
                      <a:pt x="329" y="183"/>
                      <a:pt x="329" y="183"/>
                    </a:cubicBezTo>
                    <a:cubicBezTo>
                      <a:pt x="329" y="183"/>
                      <a:pt x="327" y="181"/>
                      <a:pt x="326" y="180"/>
                    </a:cubicBezTo>
                    <a:cubicBezTo>
                      <a:pt x="324" y="178"/>
                      <a:pt x="322" y="174"/>
                      <a:pt x="320" y="172"/>
                    </a:cubicBezTo>
                    <a:cubicBezTo>
                      <a:pt x="319" y="169"/>
                      <a:pt x="317" y="166"/>
                      <a:pt x="316" y="165"/>
                    </a:cubicBezTo>
                    <a:cubicBezTo>
                      <a:pt x="315" y="164"/>
                      <a:pt x="314" y="161"/>
                      <a:pt x="313" y="158"/>
                    </a:cubicBezTo>
                    <a:cubicBezTo>
                      <a:pt x="312" y="155"/>
                      <a:pt x="311" y="150"/>
                      <a:pt x="311" y="146"/>
                    </a:cubicBezTo>
                    <a:cubicBezTo>
                      <a:pt x="311" y="146"/>
                      <a:pt x="311" y="146"/>
                      <a:pt x="311" y="144"/>
                    </a:cubicBezTo>
                    <a:cubicBezTo>
                      <a:pt x="311" y="142"/>
                      <a:pt x="311" y="142"/>
                      <a:pt x="311" y="142"/>
                    </a:cubicBezTo>
                    <a:cubicBezTo>
                      <a:pt x="311" y="138"/>
                      <a:pt x="310" y="132"/>
                      <a:pt x="309" y="131"/>
                    </a:cubicBezTo>
                    <a:cubicBezTo>
                      <a:pt x="308" y="129"/>
                      <a:pt x="305" y="126"/>
                      <a:pt x="304" y="123"/>
                    </a:cubicBezTo>
                    <a:cubicBezTo>
                      <a:pt x="302" y="121"/>
                      <a:pt x="300" y="117"/>
                      <a:pt x="300" y="116"/>
                    </a:cubicBezTo>
                    <a:cubicBezTo>
                      <a:pt x="299" y="114"/>
                      <a:pt x="298" y="110"/>
                      <a:pt x="297" y="108"/>
                    </a:cubicBezTo>
                    <a:cubicBezTo>
                      <a:pt x="297" y="105"/>
                      <a:pt x="295" y="102"/>
                      <a:pt x="293" y="100"/>
                    </a:cubicBezTo>
                    <a:cubicBezTo>
                      <a:pt x="292" y="99"/>
                      <a:pt x="290" y="96"/>
                      <a:pt x="288" y="95"/>
                    </a:cubicBezTo>
                    <a:cubicBezTo>
                      <a:pt x="287" y="94"/>
                      <a:pt x="285" y="91"/>
                      <a:pt x="283" y="90"/>
                    </a:cubicBezTo>
                    <a:cubicBezTo>
                      <a:pt x="281" y="89"/>
                      <a:pt x="279" y="87"/>
                      <a:pt x="277" y="86"/>
                    </a:cubicBezTo>
                    <a:cubicBezTo>
                      <a:pt x="275" y="85"/>
                      <a:pt x="271" y="83"/>
                      <a:pt x="268" y="80"/>
                    </a:cubicBezTo>
                    <a:cubicBezTo>
                      <a:pt x="265" y="78"/>
                      <a:pt x="261" y="75"/>
                      <a:pt x="258" y="73"/>
                    </a:cubicBezTo>
                    <a:cubicBezTo>
                      <a:pt x="256" y="71"/>
                      <a:pt x="254" y="68"/>
                      <a:pt x="253" y="66"/>
                    </a:cubicBezTo>
                    <a:cubicBezTo>
                      <a:pt x="252" y="64"/>
                      <a:pt x="251" y="61"/>
                      <a:pt x="249" y="60"/>
                    </a:cubicBezTo>
                    <a:cubicBezTo>
                      <a:pt x="248" y="59"/>
                      <a:pt x="245" y="58"/>
                      <a:pt x="243" y="57"/>
                    </a:cubicBezTo>
                    <a:cubicBezTo>
                      <a:pt x="240" y="56"/>
                      <a:pt x="237" y="53"/>
                      <a:pt x="236" y="51"/>
                    </a:cubicBezTo>
                    <a:cubicBezTo>
                      <a:pt x="235" y="49"/>
                      <a:pt x="232" y="46"/>
                      <a:pt x="230" y="44"/>
                    </a:cubicBezTo>
                    <a:cubicBezTo>
                      <a:pt x="228" y="41"/>
                      <a:pt x="225" y="39"/>
                      <a:pt x="223" y="38"/>
                    </a:cubicBezTo>
                    <a:cubicBezTo>
                      <a:pt x="221" y="37"/>
                      <a:pt x="218" y="35"/>
                      <a:pt x="216" y="34"/>
                    </a:cubicBezTo>
                    <a:cubicBezTo>
                      <a:pt x="214" y="32"/>
                      <a:pt x="211" y="29"/>
                      <a:pt x="209" y="28"/>
                    </a:cubicBezTo>
                    <a:cubicBezTo>
                      <a:pt x="207" y="26"/>
                      <a:pt x="205" y="22"/>
                      <a:pt x="204" y="18"/>
                    </a:cubicBezTo>
                    <a:cubicBezTo>
                      <a:pt x="203" y="15"/>
                      <a:pt x="200" y="11"/>
                      <a:pt x="198" y="10"/>
                    </a:cubicBezTo>
                    <a:cubicBezTo>
                      <a:pt x="196" y="8"/>
                      <a:pt x="195" y="7"/>
                      <a:pt x="195" y="7"/>
                    </a:cubicBezTo>
                    <a:cubicBezTo>
                      <a:pt x="76" y="0"/>
                      <a:pt x="76" y="0"/>
                      <a:pt x="76" y="0"/>
                    </a:cubicBezTo>
                    <a:cubicBezTo>
                      <a:pt x="75" y="36"/>
                      <a:pt x="75" y="36"/>
                      <a:pt x="75" y="36"/>
                    </a:cubicBezTo>
                    <a:cubicBezTo>
                      <a:pt x="25" y="33"/>
                      <a:pt x="25" y="33"/>
                      <a:pt x="25" y="33"/>
                    </a:cubicBezTo>
                    <a:cubicBezTo>
                      <a:pt x="25" y="33"/>
                      <a:pt x="24" y="41"/>
                      <a:pt x="21" y="52"/>
                    </a:cubicBezTo>
                    <a:cubicBezTo>
                      <a:pt x="19" y="63"/>
                      <a:pt x="19" y="74"/>
                      <a:pt x="21" y="76"/>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4" name="Freeform 23">
                <a:extLst>
                  <a:ext uri="{FF2B5EF4-FFF2-40B4-BE49-F238E27FC236}">
                    <a16:creationId xmlns:a16="http://schemas.microsoft.com/office/drawing/2014/main" id="{C2E6D6AE-15A5-4F45-800E-B1CF7AD49781}"/>
                  </a:ext>
                </a:extLst>
              </p:cNvPr>
              <p:cNvSpPr>
                <a:spLocks/>
              </p:cNvSpPr>
              <p:nvPr/>
            </p:nvSpPr>
            <p:spPr bwMode="auto">
              <a:xfrm>
                <a:off x="6196979" y="2921225"/>
                <a:ext cx="471011" cy="874587"/>
              </a:xfrm>
              <a:custGeom>
                <a:avLst/>
                <a:gdLst/>
                <a:ahLst/>
                <a:cxnLst>
                  <a:cxn ang="0">
                    <a:pos x="75" y="3"/>
                  </a:cxn>
                  <a:cxn ang="0">
                    <a:pos x="58" y="12"/>
                  </a:cxn>
                  <a:cxn ang="0">
                    <a:pos x="48" y="33"/>
                  </a:cxn>
                  <a:cxn ang="0">
                    <a:pos x="27" y="50"/>
                  </a:cxn>
                  <a:cxn ang="0">
                    <a:pos x="34" y="55"/>
                  </a:cxn>
                  <a:cxn ang="0">
                    <a:pos x="47" y="63"/>
                  </a:cxn>
                  <a:cxn ang="0">
                    <a:pos x="43" y="78"/>
                  </a:cxn>
                  <a:cxn ang="0">
                    <a:pos x="33" y="86"/>
                  </a:cxn>
                  <a:cxn ang="0">
                    <a:pos x="0" y="110"/>
                  </a:cxn>
                  <a:cxn ang="0">
                    <a:pos x="9" y="122"/>
                  </a:cxn>
                  <a:cxn ang="0">
                    <a:pos x="20" y="135"/>
                  </a:cxn>
                  <a:cxn ang="0">
                    <a:pos x="27" y="159"/>
                  </a:cxn>
                  <a:cxn ang="0">
                    <a:pos x="40" y="170"/>
                  </a:cxn>
                  <a:cxn ang="0">
                    <a:pos x="42" y="184"/>
                  </a:cxn>
                  <a:cxn ang="0">
                    <a:pos x="59" y="189"/>
                  </a:cxn>
                  <a:cxn ang="0">
                    <a:pos x="66" y="197"/>
                  </a:cxn>
                  <a:cxn ang="0">
                    <a:pos x="49" y="199"/>
                  </a:cxn>
                  <a:cxn ang="0">
                    <a:pos x="31" y="207"/>
                  </a:cxn>
                  <a:cxn ang="0">
                    <a:pos x="31" y="223"/>
                  </a:cxn>
                  <a:cxn ang="0">
                    <a:pos x="29" y="241"/>
                  </a:cxn>
                  <a:cxn ang="0">
                    <a:pos x="30" y="252"/>
                  </a:cxn>
                  <a:cxn ang="0">
                    <a:pos x="42" y="279"/>
                  </a:cxn>
                  <a:cxn ang="0">
                    <a:pos x="46" y="301"/>
                  </a:cxn>
                  <a:cxn ang="0">
                    <a:pos x="52" y="317"/>
                  </a:cxn>
                  <a:cxn ang="0">
                    <a:pos x="53" y="336"/>
                  </a:cxn>
                  <a:cxn ang="0">
                    <a:pos x="57" y="355"/>
                  </a:cxn>
                  <a:cxn ang="0">
                    <a:pos x="68" y="355"/>
                  </a:cxn>
                  <a:cxn ang="0">
                    <a:pos x="82" y="349"/>
                  </a:cxn>
                  <a:cxn ang="0">
                    <a:pos x="80" y="342"/>
                  </a:cxn>
                  <a:cxn ang="0">
                    <a:pos x="91" y="337"/>
                  </a:cxn>
                  <a:cxn ang="0">
                    <a:pos x="94" y="321"/>
                  </a:cxn>
                  <a:cxn ang="0">
                    <a:pos x="110" y="313"/>
                  </a:cxn>
                  <a:cxn ang="0">
                    <a:pos x="122" y="302"/>
                  </a:cxn>
                  <a:cxn ang="0">
                    <a:pos x="119" y="292"/>
                  </a:cxn>
                  <a:cxn ang="0">
                    <a:pos x="115" y="272"/>
                  </a:cxn>
                  <a:cxn ang="0">
                    <a:pos x="108" y="255"/>
                  </a:cxn>
                  <a:cxn ang="0">
                    <a:pos x="112" y="245"/>
                  </a:cxn>
                  <a:cxn ang="0">
                    <a:pos x="130" y="233"/>
                  </a:cxn>
                  <a:cxn ang="0">
                    <a:pos x="144" y="229"/>
                  </a:cxn>
                  <a:cxn ang="0">
                    <a:pos x="145" y="219"/>
                  </a:cxn>
                  <a:cxn ang="0">
                    <a:pos x="152" y="211"/>
                  </a:cxn>
                  <a:cxn ang="0">
                    <a:pos x="176" y="199"/>
                  </a:cxn>
                  <a:cxn ang="0">
                    <a:pos x="190" y="176"/>
                  </a:cxn>
                  <a:cxn ang="0">
                    <a:pos x="186" y="149"/>
                  </a:cxn>
                  <a:cxn ang="0">
                    <a:pos x="170" y="134"/>
                  </a:cxn>
                  <a:cxn ang="0">
                    <a:pos x="157" y="133"/>
                  </a:cxn>
                  <a:cxn ang="0">
                    <a:pos x="143" y="122"/>
                  </a:cxn>
                  <a:cxn ang="0">
                    <a:pos x="134" y="111"/>
                  </a:cxn>
                  <a:cxn ang="0">
                    <a:pos x="125" y="98"/>
                  </a:cxn>
                  <a:cxn ang="0">
                    <a:pos x="120" y="87"/>
                  </a:cxn>
                  <a:cxn ang="0">
                    <a:pos x="110" y="81"/>
                  </a:cxn>
                  <a:cxn ang="0">
                    <a:pos x="110" y="70"/>
                  </a:cxn>
                  <a:cxn ang="0">
                    <a:pos x="103" y="60"/>
                  </a:cxn>
                  <a:cxn ang="0">
                    <a:pos x="103" y="39"/>
                  </a:cxn>
                  <a:cxn ang="0">
                    <a:pos x="96" y="25"/>
                  </a:cxn>
                  <a:cxn ang="0">
                    <a:pos x="97" y="9"/>
                  </a:cxn>
                  <a:cxn ang="0">
                    <a:pos x="96" y="1"/>
                  </a:cxn>
                  <a:cxn ang="0">
                    <a:pos x="92" y="4"/>
                  </a:cxn>
                </a:cxnLst>
                <a:rect l="0" t="0" r="r" b="b"/>
                <a:pathLst>
                  <a:path w="192" h="356">
                    <a:moveTo>
                      <a:pt x="85" y="7"/>
                    </a:moveTo>
                    <a:cubicBezTo>
                      <a:pt x="82" y="7"/>
                      <a:pt x="78" y="5"/>
                      <a:pt x="75" y="3"/>
                    </a:cubicBezTo>
                    <a:cubicBezTo>
                      <a:pt x="72" y="1"/>
                      <a:pt x="68" y="1"/>
                      <a:pt x="65" y="3"/>
                    </a:cubicBezTo>
                    <a:cubicBezTo>
                      <a:pt x="63" y="4"/>
                      <a:pt x="60" y="9"/>
                      <a:pt x="58" y="12"/>
                    </a:cubicBezTo>
                    <a:cubicBezTo>
                      <a:pt x="57" y="15"/>
                      <a:pt x="55" y="21"/>
                      <a:pt x="55" y="25"/>
                    </a:cubicBezTo>
                    <a:cubicBezTo>
                      <a:pt x="54" y="29"/>
                      <a:pt x="51" y="32"/>
                      <a:pt x="48" y="33"/>
                    </a:cubicBezTo>
                    <a:cubicBezTo>
                      <a:pt x="44" y="33"/>
                      <a:pt x="38" y="36"/>
                      <a:pt x="34" y="39"/>
                    </a:cubicBezTo>
                    <a:cubicBezTo>
                      <a:pt x="30" y="42"/>
                      <a:pt x="27" y="47"/>
                      <a:pt x="27" y="50"/>
                    </a:cubicBezTo>
                    <a:cubicBezTo>
                      <a:pt x="28" y="53"/>
                      <a:pt x="29" y="56"/>
                      <a:pt x="30" y="56"/>
                    </a:cubicBezTo>
                    <a:cubicBezTo>
                      <a:pt x="31" y="57"/>
                      <a:pt x="33" y="57"/>
                      <a:pt x="34" y="55"/>
                    </a:cubicBezTo>
                    <a:cubicBezTo>
                      <a:pt x="34" y="54"/>
                      <a:pt x="37" y="54"/>
                      <a:pt x="40" y="55"/>
                    </a:cubicBezTo>
                    <a:cubicBezTo>
                      <a:pt x="43" y="56"/>
                      <a:pt x="46" y="60"/>
                      <a:pt x="47" y="63"/>
                    </a:cubicBezTo>
                    <a:cubicBezTo>
                      <a:pt x="47" y="66"/>
                      <a:pt x="47" y="70"/>
                      <a:pt x="46" y="71"/>
                    </a:cubicBezTo>
                    <a:cubicBezTo>
                      <a:pt x="46" y="72"/>
                      <a:pt x="44" y="75"/>
                      <a:pt x="43" y="78"/>
                    </a:cubicBezTo>
                    <a:cubicBezTo>
                      <a:pt x="42" y="81"/>
                      <a:pt x="40" y="84"/>
                      <a:pt x="38" y="86"/>
                    </a:cubicBezTo>
                    <a:cubicBezTo>
                      <a:pt x="36" y="88"/>
                      <a:pt x="34" y="88"/>
                      <a:pt x="33" y="86"/>
                    </a:cubicBezTo>
                    <a:cubicBezTo>
                      <a:pt x="32" y="83"/>
                      <a:pt x="24" y="88"/>
                      <a:pt x="16" y="95"/>
                    </a:cubicBezTo>
                    <a:cubicBezTo>
                      <a:pt x="7" y="102"/>
                      <a:pt x="0" y="109"/>
                      <a:pt x="0" y="110"/>
                    </a:cubicBezTo>
                    <a:cubicBezTo>
                      <a:pt x="0" y="111"/>
                      <a:pt x="2" y="113"/>
                      <a:pt x="4" y="115"/>
                    </a:cubicBezTo>
                    <a:cubicBezTo>
                      <a:pt x="7" y="117"/>
                      <a:pt x="9" y="120"/>
                      <a:pt x="9" y="122"/>
                    </a:cubicBezTo>
                    <a:cubicBezTo>
                      <a:pt x="10" y="123"/>
                      <a:pt x="12" y="125"/>
                      <a:pt x="14" y="126"/>
                    </a:cubicBezTo>
                    <a:cubicBezTo>
                      <a:pt x="16" y="127"/>
                      <a:pt x="19" y="131"/>
                      <a:pt x="20" y="135"/>
                    </a:cubicBezTo>
                    <a:cubicBezTo>
                      <a:pt x="22" y="139"/>
                      <a:pt x="23" y="145"/>
                      <a:pt x="24" y="148"/>
                    </a:cubicBezTo>
                    <a:cubicBezTo>
                      <a:pt x="25" y="152"/>
                      <a:pt x="26" y="156"/>
                      <a:pt x="27" y="159"/>
                    </a:cubicBezTo>
                    <a:cubicBezTo>
                      <a:pt x="28" y="161"/>
                      <a:pt x="31" y="164"/>
                      <a:pt x="33" y="165"/>
                    </a:cubicBezTo>
                    <a:cubicBezTo>
                      <a:pt x="35" y="167"/>
                      <a:pt x="38" y="169"/>
                      <a:pt x="40" y="170"/>
                    </a:cubicBezTo>
                    <a:cubicBezTo>
                      <a:pt x="41" y="171"/>
                      <a:pt x="42" y="174"/>
                      <a:pt x="42" y="177"/>
                    </a:cubicBezTo>
                    <a:cubicBezTo>
                      <a:pt x="41" y="180"/>
                      <a:pt x="42" y="183"/>
                      <a:pt x="42" y="184"/>
                    </a:cubicBezTo>
                    <a:cubicBezTo>
                      <a:pt x="43" y="185"/>
                      <a:pt x="46" y="186"/>
                      <a:pt x="49" y="187"/>
                    </a:cubicBezTo>
                    <a:cubicBezTo>
                      <a:pt x="51" y="188"/>
                      <a:pt x="56" y="189"/>
                      <a:pt x="59" y="189"/>
                    </a:cubicBezTo>
                    <a:cubicBezTo>
                      <a:pt x="62" y="190"/>
                      <a:pt x="66" y="191"/>
                      <a:pt x="68" y="192"/>
                    </a:cubicBezTo>
                    <a:cubicBezTo>
                      <a:pt x="69" y="193"/>
                      <a:pt x="68" y="195"/>
                      <a:pt x="66" y="197"/>
                    </a:cubicBezTo>
                    <a:cubicBezTo>
                      <a:pt x="64" y="198"/>
                      <a:pt x="60" y="200"/>
                      <a:pt x="58" y="200"/>
                    </a:cubicBezTo>
                    <a:cubicBezTo>
                      <a:pt x="57" y="201"/>
                      <a:pt x="52" y="200"/>
                      <a:pt x="49" y="199"/>
                    </a:cubicBezTo>
                    <a:cubicBezTo>
                      <a:pt x="46" y="198"/>
                      <a:pt x="41" y="199"/>
                      <a:pt x="39" y="200"/>
                    </a:cubicBezTo>
                    <a:cubicBezTo>
                      <a:pt x="37" y="201"/>
                      <a:pt x="34" y="204"/>
                      <a:pt x="31" y="207"/>
                    </a:cubicBezTo>
                    <a:cubicBezTo>
                      <a:pt x="29" y="210"/>
                      <a:pt x="28" y="213"/>
                      <a:pt x="30" y="216"/>
                    </a:cubicBezTo>
                    <a:cubicBezTo>
                      <a:pt x="31" y="218"/>
                      <a:pt x="32" y="221"/>
                      <a:pt x="31" y="223"/>
                    </a:cubicBezTo>
                    <a:cubicBezTo>
                      <a:pt x="30" y="225"/>
                      <a:pt x="29" y="228"/>
                      <a:pt x="29" y="231"/>
                    </a:cubicBezTo>
                    <a:cubicBezTo>
                      <a:pt x="30" y="234"/>
                      <a:pt x="29" y="238"/>
                      <a:pt x="29" y="241"/>
                    </a:cubicBezTo>
                    <a:cubicBezTo>
                      <a:pt x="29" y="244"/>
                      <a:pt x="29" y="248"/>
                      <a:pt x="29" y="249"/>
                    </a:cubicBezTo>
                    <a:cubicBezTo>
                      <a:pt x="29" y="251"/>
                      <a:pt x="30" y="252"/>
                      <a:pt x="30" y="252"/>
                    </a:cubicBezTo>
                    <a:cubicBezTo>
                      <a:pt x="30" y="252"/>
                      <a:pt x="32" y="256"/>
                      <a:pt x="36" y="261"/>
                    </a:cubicBezTo>
                    <a:cubicBezTo>
                      <a:pt x="39" y="266"/>
                      <a:pt x="42" y="274"/>
                      <a:pt x="42" y="279"/>
                    </a:cubicBezTo>
                    <a:cubicBezTo>
                      <a:pt x="43" y="284"/>
                      <a:pt x="43" y="290"/>
                      <a:pt x="43" y="293"/>
                    </a:cubicBezTo>
                    <a:cubicBezTo>
                      <a:pt x="43" y="295"/>
                      <a:pt x="45" y="299"/>
                      <a:pt x="46" y="301"/>
                    </a:cubicBezTo>
                    <a:cubicBezTo>
                      <a:pt x="48" y="303"/>
                      <a:pt x="50" y="307"/>
                      <a:pt x="51" y="310"/>
                    </a:cubicBezTo>
                    <a:cubicBezTo>
                      <a:pt x="52" y="313"/>
                      <a:pt x="52" y="316"/>
                      <a:pt x="52" y="317"/>
                    </a:cubicBezTo>
                    <a:cubicBezTo>
                      <a:pt x="52" y="319"/>
                      <a:pt x="52" y="323"/>
                      <a:pt x="53" y="326"/>
                    </a:cubicBezTo>
                    <a:cubicBezTo>
                      <a:pt x="53" y="330"/>
                      <a:pt x="53" y="334"/>
                      <a:pt x="53" y="336"/>
                    </a:cubicBezTo>
                    <a:cubicBezTo>
                      <a:pt x="53" y="337"/>
                      <a:pt x="53" y="342"/>
                      <a:pt x="54" y="346"/>
                    </a:cubicBezTo>
                    <a:cubicBezTo>
                      <a:pt x="54" y="350"/>
                      <a:pt x="56" y="354"/>
                      <a:pt x="57" y="355"/>
                    </a:cubicBezTo>
                    <a:cubicBezTo>
                      <a:pt x="58" y="356"/>
                      <a:pt x="60" y="356"/>
                      <a:pt x="62" y="356"/>
                    </a:cubicBezTo>
                    <a:cubicBezTo>
                      <a:pt x="64" y="356"/>
                      <a:pt x="67" y="356"/>
                      <a:pt x="68" y="355"/>
                    </a:cubicBezTo>
                    <a:cubicBezTo>
                      <a:pt x="70" y="354"/>
                      <a:pt x="74" y="352"/>
                      <a:pt x="77" y="351"/>
                    </a:cubicBezTo>
                    <a:cubicBezTo>
                      <a:pt x="80" y="350"/>
                      <a:pt x="82" y="349"/>
                      <a:pt x="82" y="349"/>
                    </a:cubicBezTo>
                    <a:cubicBezTo>
                      <a:pt x="82" y="349"/>
                      <a:pt x="81" y="348"/>
                      <a:pt x="80" y="346"/>
                    </a:cubicBezTo>
                    <a:cubicBezTo>
                      <a:pt x="78" y="345"/>
                      <a:pt x="79" y="343"/>
                      <a:pt x="80" y="342"/>
                    </a:cubicBezTo>
                    <a:cubicBezTo>
                      <a:pt x="82" y="341"/>
                      <a:pt x="86" y="341"/>
                      <a:pt x="88" y="342"/>
                    </a:cubicBezTo>
                    <a:cubicBezTo>
                      <a:pt x="90" y="342"/>
                      <a:pt x="92" y="340"/>
                      <a:pt x="91" y="337"/>
                    </a:cubicBezTo>
                    <a:cubicBezTo>
                      <a:pt x="91" y="333"/>
                      <a:pt x="90" y="329"/>
                      <a:pt x="91" y="327"/>
                    </a:cubicBezTo>
                    <a:cubicBezTo>
                      <a:pt x="91" y="326"/>
                      <a:pt x="92" y="323"/>
                      <a:pt x="94" y="321"/>
                    </a:cubicBezTo>
                    <a:cubicBezTo>
                      <a:pt x="96" y="319"/>
                      <a:pt x="99" y="317"/>
                      <a:pt x="101" y="316"/>
                    </a:cubicBezTo>
                    <a:cubicBezTo>
                      <a:pt x="103" y="315"/>
                      <a:pt x="107" y="313"/>
                      <a:pt x="110" y="313"/>
                    </a:cubicBezTo>
                    <a:cubicBezTo>
                      <a:pt x="113" y="312"/>
                      <a:pt x="116" y="310"/>
                      <a:pt x="118" y="307"/>
                    </a:cubicBezTo>
                    <a:cubicBezTo>
                      <a:pt x="119" y="305"/>
                      <a:pt x="121" y="302"/>
                      <a:pt x="122" y="302"/>
                    </a:cubicBezTo>
                    <a:cubicBezTo>
                      <a:pt x="123" y="301"/>
                      <a:pt x="124" y="299"/>
                      <a:pt x="124" y="298"/>
                    </a:cubicBezTo>
                    <a:cubicBezTo>
                      <a:pt x="124" y="297"/>
                      <a:pt x="122" y="295"/>
                      <a:pt x="119" y="292"/>
                    </a:cubicBezTo>
                    <a:cubicBezTo>
                      <a:pt x="117" y="290"/>
                      <a:pt x="115" y="287"/>
                      <a:pt x="115" y="284"/>
                    </a:cubicBezTo>
                    <a:cubicBezTo>
                      <a:pt x="114" y="282"/>
                      <a:pt x="115" y="276"/>
                      <a:pt x="115" y="272"/>
                    </a:cubicBezTo>
                    <a:cubicBezTo>
                      <a:pt x="116" y="267"/>
                      <a:pt x="115" y="261"/>
                      <a:pt x="114" y="259"/>
                    </a:cubicBezTo>
                    <a:cubicBezTo>
                      <a:pt x="113" y="257"/>
                      <a:pt x="110" y="256"/>
                      <a:pt x="108" y="255"/>
                    </a:cubicBezTo>
                    <a:cubicBezTo>
                      <a:pt x="107" y="255"/>
                      <a:pt x="105" y="253"/>
                      <a:pt x="105" y="251"/>
                    </a:cubicBezTo>
                    <a:cubicBezTo>
                      <a:pt x="106" y="249"/>
                      <a:pt x="108" y="246"/>
                      <a:pt x="112" y="245"/>
                    </a:cubicBezTo>
                    <a:cubicBezTo>
                      <a:pt x="115" y="244"/>
                      <a:pt x="119" y="241"/>
                      <a:pt x="121" y="239"/>
                    </a:cubicBezTo>
                    <a:cubicBezTo>
                      <a:pt x="122" y="237"/>
                      <a:pt x="126" y="234"/>
                      <a:pt x="130" y="233"/>
                    </a:cubicBezTo>
                    <a:cubicBezTo>
                      <a:pt x="133" y="232"/>
                      <a:pt x="137" y="232"/>
                      <a:pt x="140" y="232"/>
                    </a:cubicBezTo>
                    <a:cubicBezTo>
                      <a:pt x="142" y="232"/>
                      <a:pt x="144" y="231"/>
                      <a:pt x="144" y="229"/>
                    </a:cubicBezTo>
                    <a:cubicBezTo>
                      <a:pt x="144" y="227"/>
                      <a:pt x="144" y="225"/>
                      <a:pt x="145" y="224"/>
                    </a:cubicBezTo>
                    <a:cubicBezTo>
                      <a:pt x="145" y="223"/>
                      <a:pt x="146" y="221"/>
                      <a:pt x="145" y="219"/>
                    </a:cubicBezTo>
                    <a:cubicBezTo>
                      <a:pt x="145" y="217"/>
                      <a:pt x="146" y="214"/>
                      <a:pt x="147" y="213"/>
                    </a:cubicBezTo>
                    <a:cubicBezTo>
                      <a:pt x="148" y="212"/>
                      <a:pt x="151" y="211"/>
                      <a:pt x="152" y="211"/>
                    </a:cubicBezTo>
                    <a:cubicBezTo>
                      <a:pt x="154" y="211"/>
                      <a:pt x="158" y="210"/>
                      <a:pt x="161" y="209"/>
                    </a:cubicBezTo>
                    <a:cubicBezTo>
                      <a:pt x="164" y="208"/>
                      <a:pt x="171" y="204"/>
                      <a:pt x="176" y="199"/>
                    </a:cubicBezTo>
                    <a:cubicBezTo>
                      <a:pt x="181" y="194"/>
                      <a:pt x="187" y="188"/>
                      <a:pt x="190" y="186"/>
                    </a:cubicBezTo>
                    <a:cubicBezTo>
                      <a:pt x="192" y="184"/>
                      <a:pt x="192" y="179"/>
                      <a:pt x="190" y="176"/>
                    </a:cubicBezTo>
                    <a:cubicBezTo>
                      <a:pt x="188" y="173"/>
                      <a:pt x="186" y="168"/>
                      <a:pt x="186" y="165"/>
                    </a:cubicBezTo>
                    <a:cubicBezTo>
                      <a:pt x="186" y="162"/>
                      <a:pt x="186" y="155"/>
                      <a:pt x="186" y="149"/>
                    </a:cubicBezTo>
                    <a:cubicBezTo>
                      <a:pt x="186" y="143"/>
                      <a:pt x="183" y="137"/>
                      <a:pt x="179" y="135"/>
                    </a:cubicBezTo>
                    <a:cubicBezTo>
                      <a:pt x="175" y="134"/>
                      <a:pt x="171" y="133"/>
                      <a:pt x="170" y="134"/>
                    </a:cubicBezTo>
                    <a:cubicBezTo>
                      <a:pt x="168" y="135"/>
                      <a:pt x="166" y="136"/>
                      <a:pt x="164" y="136"/>
                    </a:cubicBezTo>
                    <a:cubicBezTo>
                      <a:pt x="162" y="136"/>
                      <a:pt x="159" y="135"/>
                      <a:pt x="157" y="133"/>
                    </a:cubicBezTo>
                    <a:cubicBezTo>
                      <a:pt x="155" y="131"/>
                      <a:pt x="151" y="130"/>
                      <a:pt x="149" y="130"/>
                    </a:cubicBezTo>
                    <a:cubicBezTo>
                      <a:pt x="146" y="130"/>
                      <a:pt x="143" y="127"/>
                      <a:pt x="143" y="122"/>
                    </a:cubicBezTo>
                    <a:cubicBezTo>
                      <a:pt x="142" y="118"/>
                      <a:pt x="140" y="114"/>
                      <a:pt x="139" y="114"/>
                    </a:cubicBezTo>
                    <a:cubicBezTo>
                      <a:pt x="138" y="114"/>
                      <a:pt x="135" y="112"/>
                      <a:pt x="134" y="111"/>
                    </a:cubicBezTo>
                    <a:cubicBezTo>
                      <a:pt x="133" y="110"/>
                      <a:pt x="130" y="107"/>
                      <a:pt x="128" y="105"/>
                    </a:cubicBezTo>
                    <a:cubicBezTo>
                      <a:pt x="126" y="104"/>
                      <a:pt x="124" y="100"/>
                      <a:pt x="125" y="98"/>
                    </a:cubicBezTo>
                    <a:cubicBezTo>
                      <a:pt x="125" y="96"/>
                      <a:pt x="125" y="93"/>
                      <a:pt x="125" y="91"/>
                    </a:cubicBezTo>
                    <a:cubicBezTo>
                      <a:pt x="124" y="90"/>
                      <a:pt x="122" y="88"/>
                      <a:pt x="120" y="87"/>
                    </a:cubicBezTo>
                    <a:cubicBezTo>
                      <a:pt x="119" y="86"/>
                      <a:pt x="115" y="85"/>
                      <a:pt x="113" y="84"/>
                    </a:cubicBezTo>
                    <a:cubicBezTo>
                      <a:pt x="111" y="83"/>
                      <a:pt x="110" y="82"/>
                      <a:pt x="110" y="81"/>
                    </a:cubicBezTo>
                    <a:cubicBezTo>
                      <a:pt x="111" y="80"/>
                      <a:pt x="111" y="78"/>
                      <a:pt x="112" y="76"/>
                    </a:cubicBezTo>
                    <a:cubicBezTo>
                      <a:pt x="113" y="74"/>
                      <a:pt x="112" y="71"/>
                      <a:pt x="110" y="70"/>
                    </a:cubicBezTo>
                    <a:cubicBezTo>
                      <a:pt x="109" y="69"/>
                      <a:pt x="106" y="68"/>
                      <a:pt x="105" y="67"/>
                    </a:cubicBezTo>
                    <a:cubicBezTo>
                      <a:pt x="103" y="66"/>
                      <a:pt x="102" y="63"/>
                      <a:pt x="103" y="60"/>
                    </a:cubicBezTo>
                    <a:cubicBezTo>
                      <a:pt x="104" y="57"/>
                      <a:pt x="104" y="52"/>
                      <a:pt x="104" y="49"/>
                    </a:cubicBezTo>
                    <a:cubicBezTo>
                      <a:pt x="104" y="47"/>
                      <a:pt x="104" y="42"/>
                      <a:pt x="103" y="39"/>
                    </a:cubicBezTo>
                    <a:cubicBezTo>
                      <a:pt x="102" y="36"/>
                      <a:pt x="101" y="32"/>
                      <a:pt x="101" y="30"/>
                    </a:cubicBezTo>
                    <a:cubicBezTo>
                      <a:pt x="101" y="28"/>
                      <a:pt x="98" y="26"/>
                      <a:pt x="96" y="25"/>
                    </a:cubicBezTo>
                    <a:cubicBezTo>
                      <a:pt x="94" y="23"/>
                      <a:pt x="92" y="20"/>
                      <a:pt x="92" y="18"/>
                    </a:cubicBezTo>
                    <a:cubicBezTo>
                      <a:pt x="92" y="15"/>
                      <a:pt x="94" y="11"/>
                      <a:pt x="97" y="9"/>
                    </a:cubicBezTo>
                    <a:cubicBezTo>
                      <a:pt x="99" y="7"/>
                      <a:pt x="101" y="5"/>
                      <a:pt x="101" y="5"/>
                    </a:cubicBezTo>
                    <a:cubicBezTo>
                      <a:pt x="100" y="4"/>
                      <a:pt x="98" y="2"/>
                      <a:pt x="96" y="1"/>
                    </a:cubicBezTo>
                    <a:cubicBezTo>
                      <a:pt x="96" y="1"/>
                      <a:pt x="96" y="0"/>
                      <a:pt x="96" y="0"/>
                    </a:cubicBezTo>
                    <a:cubicBezTo>
                      <a:pt x="96" y="0"/>
                      <a:pt x="94" y="2"/>
                      <a:pt x="92" y="4"/>
                    </a:cubicBezTo>
                    <a:cubicBezTo>
                      <a:pt x="90" y="5"/>
                      <a:pt x="87" y="7"/>
                      <a:pt x="85" y="7"/>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5" name="Freeform 24">
                <a:extLst>
                  <a:ext uri="{FF2B5EF4-FFF2-40B4-BE49-F238E27FC236}">
                    <a16:creationId xmlns:a16="http://schemas.microsoft.com/office/drawing/2014/main" id="{B95682F7-A6DB-FE47-9B49-C306E9E05CB7}"/>
                  </a:ext>
                </a:extLst>
              </p:cNvPr>
              <p:cNvSpPr>
                <a:spLocks/>
              </p:cNvSpPr>
              <p:nvPr/>
            </p:nvSpPr>
            <p:spPr bwMode="auto">
              <a:xfrm>
                <a:off x="3829473" y="2781167"/>
                <a:ext cx="909862" cy="1021908"/>
              </a:xfrm>
              <a:custGeom>
                <a:avLst/>
                <a:gdLst/>
                <a:ahLst/>
                <a:cxnLst>
                  <a:cxn ang="0">
                    <a:pos x="59" y="5"/>
                  </a:cxn>
                  <a:cxn ang="0">
                    <a:pos x="62" y="18"/>
                  </a:cxn>
                  <a:cxn ang="0">
                    <a:pos x="74" y="14"/>
                  </a:cxn>
                  <a:cxn ang="0">
                    <a:pos x="73" y="7"/>
                  </a:cxn>
                  <a:cxn ang="0">
                    <a:pos x="80" y="24"/>
                  </a:cxn>
                  <a:cxn ang="0">
                    <a:pos x="79" y="37"/>
                  </a:cxn>
                  <a:cxn ang="0">
                    <a:pos x="70" y="26"/>
                  </a:cxn>
                  <a:cxn ang="0">
                    <a:pos x="54" y="19"/>
                  </a:cxn>
                  <a:cxn ang="0">
                    <a:pos x="41" y="11"/>
                  </a:cxn>
                  <a:cxn ang="0">
                    <a:pos x="4" y="6"/>
                  </a:cxn>
                  <a:cxn ang="0">
                    <a:pos x="10" y="21"/>
                  </a:cxn>
                  <a:cxn ang="0">
                    <a:pos x="28" y="38"/>
                  </a:cxn>
                  <a:cxn ang="0">
                    <a:pos x="39" y="60"/>
                  </a:cxn>
                  <a:cxn ang="0">
                    <a:pos x="57" y="66"/>
                  </a:cxn>
                  <a:cxn ang="0">
                    <a:pos x="72" y="80"/>
                  </a:cxn>
                  <a:cxn ang="0">
                    <a:pos x="90" y="100"/>
                  </a:cxn>
                  <a:cxn ang="0">
                    <a:pos x="112" y="98"/>
                  </a:cxn>
                  <a:cxn ang="0">
                    <a:pos x="125" y="86"/>
                  </a:cxn>
                  <a:cxn ang="0">
                    <a:pos x="129" y="111"/>
                  </a:cxn>
                  <a:cxn ang="0">
                    <a:pos x="159" y="140"/>
                  </a:cxn>
                  <a:cxn ang="0">
                    <a:pos x="181" y="160"/>
                  </a:cxn>
                  <a:cxn ang="0">
                    <a:pos x="193" y="188"/>
                  </a:cxn>
                  <a:cxn ang="0">
                    <a:pos x="188" y="229"/>
                  </a:cxn>
                  <a:cxn ang="0">
                    <a:pos x="187" y="247"/>
                  </a:cxn>
                  <a:cxn ang="0">
                    <a:pos x="190" y="259"/>
                  </a:cxn>
                  <a:cxn ang="0">
                    <a:pos x="204" y="274"/>
                  </a:cxn>
                  <a:cxn ang="0">
                    <a:pos x="219" y="282"/>
                  </a:cxn>
                  <a:cxn ang="0">
                    <a:pos x="250" y="311"/>
                  </a:cxn>
                  <a:cxn ang="0">
                    <a:pos x="281" y="344"/>
                  </a:cxn>
                  <a:cxn ang="0">
                    <a:pos x="312" y="369"/>
                  </a:cxn>
                  <a:cxn ang="0">
                    <a:pos x="324" y="409"/>
                  </a:cxn>
                  <a:cxn ang="0">
                    <a:pos x="347" y="407"/>
                  </a:cxn>
                  <a:cxn ang="0">
                    <a:pos x="371" y="382"/>
                  </a:cxn>
                  <a:cxn ang="0">
                    <a:pos x="364" y="364"/>
                  </a:cxn>
                  <a:cxn ang="0">
                    <a:pos x="346" y="336"/>
                  </a:cxn>
                  <a:cxn ang="0">
                    <a:pos x="336" y="327"/>
                  </a:cxn>
                  <a:cxn ang="0">
                    <a:pos x="319" y="305"/>
                  </a:cxn>
                  <a:cxn ang="0">
                    <a:pos x="289" y="305"/>
                  </a:cxn>
                  <a:cxn ang="0">
                    <a:pos x="281" y="280"/>
                  </a:cxn>
                  <a:cxn ang="0">
                    <a:pos x="282" y="250"/>
                  </a:cxn>
                  <a:cxn ang="0">
                    <a:pos x="270" y="225"/>
                  </a:cxn>
                  <a:cxn ang="0">
                    <a:pos x="263" y="207"/>
                  </a:cxn>
                  <a:cxn ang="0">
                    <a:pos x="247" y="179"/>
                  </a:cxn>
                  <a:cxn ang="0">
                    <a:pos x="246" y="151"/>
                  </a:cxn>
                  <a:cxn ang="0">
                    <a:pos x="242" y="132"/>
                  </a:cxn>
                  <a:cxn ang="0">
                    <a:pos x="225" y="103"/>
                  </a:cxn>
                  <a:cxn ang="0">
                    <a:pos x="220" y="114"/>
                  </a:cxn>
                  <a:cxn ang="0">
                    <a:pos x="216" y="116"/>
                  </a:cxn>
                  <a:cxn ang="0">
                    <a:pos x="209" y="97"/>
                  </a:cxn>
                  <a:cxn ang="0">
                    <a:pos x="208" y="80"/>
                  </a:cxn>
                  <a:cxn ang="0">
                    <a:pos x="191" y="64"/>
                  </a:cxn>
                  <a:cxn ang="0">
                    <a:pos x="178" y="41"/>
                  </a:cxn>
                  <a:cxn ang="0">
                    <a:pos x="160" y="18"/>
                  </a:cxn>
                  <a:cxn ang="0">
                    <a:pos x="78" y="1"/>
                  </a:cxn>
                </a:cxnLst>
                <a:rect l="0" t="0" r="r" b="b"/>
                <a:pathLst>
                  <a:path w="371" h="416">
                    <a:moveTo>
                      <a:pt x="78" y="1"/>
                    </a:moveTo>
                    <a:cubicBezTo>
                      <a:pt x="67" y="0"/>
                      <a:pt x="59" y="0"/>
                      <a:pt x="59" y="0"/>
                    </a:cubicBezTo>
                    <a:cubicBezTo>
                      <a:pt x="59" y="0"/>
                      <a:pt x="58" y="1"/>
                      <a:pt x="57" y="3"/>
                    </a:cubicBezTo>
                    <a:cubicBezTo>
                      <a:pt x="56" y="5"/>
                      <a:pt x="57" y="6"/>
                      <a:pt x="59" y="5"/>
                    </a:cubicBezTo>
                    <a:cubicBezTo>
                      <a:pt x="61" y="5"/>
                      <a:pt x="63" y="4"/>
                      <a:pt x="64" y="5"/>
                    </a:cubicBezTo>
                    <a:cubicBezTo>
                      <a:pt x="64" y="6"/>
                      <a:pt x="64" y="7"/>
                      <a:pt x="63" y="8"/>
                    </a:cubicBezTo>
                    <a:cubicBezTo>
                      <a:pt x="63" y="9"/>
                      <a:pt x="62" y="11"/>
                      <a:pt x="61" y="12"/>
                    </a:cubicBezTo>
                    <a:cubicBezTo>
                      <a:pt x="60" y="14"/>
                      <a:pt x="61" y="16"/>
                      <a:pt x="62" y="18"/>
                    </a:cubicBezTo>
                    <a:cubicBezTo>
                      <a:pt x="63" y="19"/>
                      <a:pt x="64" y="21"/>
                      <a:pt x="66" y="21"/>
                    </a:cubicBezTo>
                    <a:cubicBezTo>
                      <a:pt x="67" y="21"/>
                      <a:pt x="68" y="21"/>
                      <a:pt x="69" y="20"/>
                    </a:cubicBezTo>
                    <a:cubicBezTo>
                      <a:pt x="69" y="19"/>
                      <a:pt x="70" y="18"/>
                      <a:pt x="71" y="18"/>
                    </a:cubicBezTo>
                    <a:cubicBezTo>
                      <a:pt x="72" y="17"/>
                      <a:pt x="74" y="15"/>
                      <a:pt x="74" y="14"/>
                    </a:cubicBezTo>
                    <a:cubicBezTo>
                      <a:pt x="74" y="12"/>
                      <a:pt x="73" y="11"/>
                      <a:pt x="72" y="11"/>
                    </a:cubicBezTo>
                    <a:cubicBezTo>
                      <a:pt x="70" y="11"/>
                      <a:pt x="69" y="10"/>
                      <a:pt x="68" y="9"/>
                    </a:cubicBezTo>
                    <a:cubicBezTo>
                      <a:pt x="68" y="8"/>
                      <a:pt x="69" y="6"/>
                      <a:pt x="70" y="6"/>
                    </a:cubicBezTo>
                    <a:cubicBezTo>
                      <a:pt x="72" y="6"/>
                      <a:pt x="73" y="6"/>
                      <a:pt x="73" y="7"/>
                    </a:cubicBezTo>
                    <a:cubicBezTo>
                      <a:pt x="74" y="7"/>
                      <a:pt x="75" y="8"/>
                      <a:pt x="75" y="9"/>
                    </a:cubicBezTo>
                    <a:cubicBezTo>
                      <a:pt x="76" y="9"/>
                      <a:pt x="77" y="11"/>
                      <a:pt x="78" y="13"/>
                    </a:cubicBezTo>
                    <a:cubicBezTo>
                      <a:pt x="79" y="14"/>
                      <a:pt x="80" y="17"/>
                      <a:pt x="80" y="19"/>
                    </a:cubicBezTo>
                    <a:cubicBezTo>
                      <a:pt x="80" y="20"/>
                      <a:pt x="80" y="23"/>
                      <a:pt x="80" y="24"/>
                    </a:cubicBezTo>
                    <a:cubicBezTo>
                      <a:pt x="79" y="25"/>
                      <a:pt x="79" y="28"/>
                      <a:pt x="80" y="29"/>
                    </a:cubicBezTo>
                    <a:cubicBezTo>
                      <a:pt x="81" y="30"/>
                      <a:pt x="82" y="32"/>
                      <a:pt x="83" y="33"/>
                    </a:cubicBezTo>
                    <a:cubicBezTo>
                      <a:pt x="84" y="34"/>
                      <a:pt x="83" y="35"/>
                      <a:pt x="83" y="35"/>
                    </a:cubicBezTo>
                    <a:cubicBezTo>
                      <a:pt x="82" y="35"/>
                      <a:pt x="80" y="36"/>
                      <a:pt x="79" y="37"/>
                    </a:cubicBezTo>
                    <a:cubicBezTo>
                      <a:pt x="78" y="38"/>
                      <a:pt x="77" y="39"/>
                      <a:pt x="77" y="38"/>
                    </a:cubicBezTo>
                    <a:cubicBezTo>
                      <a:pt x="76" y="38"/>
                      <a:pt x="76" y="36"/>
                      <a:pt x="76" y="34"/>
                    </a:cubicBezTo>
                    <a:cubicBezTo>
                      <a:pt x="76" y="33"/>
                      <a:pt x="75" y="30"/>
                      <a:pt x="74" y="29"/>
                    </a:cubicBezTo>
                    <a:cubicBezTo>
                      <a:pt x="73" y="28"/>
                      <a:pt x="72" y="27"/>
                      <a:pt x="70" y="26"/>
                    </a:cubicBezTo>
                    <a:cubicBezTo>
                      <a:pt x="69" y="26"/>
                      <a:pt x="67" y="27"/>
                      <a:pt x="66" y="27"/>
                    </a:cubicBezTo>
                    <a:cubicBezTo>
                      <a:pt x="65" y="28"/>
                      <a:pt x="64" y="28"/>
                      <a:pt x="62" y="27"/>
                    </a:cubicBezTo>
                    <a:cubicBezTo>
                      <a:pt x="61" y="26"/>
                      <a:pt x="59" y="24"/>
                      <a:pt x="58" y="23"/>
                    </a:cubicBezTo>
                    <a:cubicBezTo>
                      <a:pt x="57" y="22"/>
                      <a:pt x="55" y="20"/>
                      <a:pt x="54" y="19"/>
                    </a:cubicBezTo>
                    <a:cubicBezTo>
                      <a:pt x="52" y="18"/>
                      <a:pt x="51" y="15"/>
                      <a:pt x="51" y="13"/>
                    </a:cubicBezTo>
                    <a:cubicBezTo>
                      <a:pt x="51" y="11"/>
                      <a:pt x="49" y="10"/>
                      <a:pt x="47" y="10"/>
                    </a:cubicBezTo>
                    <a:cubicBezTo>
                      <a:pt x="47" y="10"/>
                      <a:pt x="47" y="10"/>
                      <a:pt x="44" y="11"/>
                    </a:cubicBezTo>
                    <a:cubicBezTo>
                      <a:pt x="41" y="11"/>
                      <a:pt x="41" y="11"/>
                      <a:pt x="41" y="11"/>
                    </a:cubicBezTo>
                    <a:cubicBezTo>
                      <a:pt x="41" y="12"/>
                      <a:pt x="38" y="13"/>
                      <a:pt x="34" y="13"/>
                    </a:cubicBezTo>
                    <a:cubicBezTo>
                      <a:pt x="30" y="13"/>
                      <a:pt x="25" y="12"/>
                      <a:pt x="23" y="11"/>
                    </a:cubicBezTo>
                    <a:cubicBezTo>
                      <a:pt x="21" y="11"/>
                      <a:pt x="16" y="9"/>
                      <a:pt x="14" y="8"/>
                    </a:cubicBezTo>
                    <a:cubicBezTo>
                      <a:pt x="11" y="7"/>
                      <a:pt x="7" y="6"/>
                      <a:pt x="4" y="6"/>
                    </a:cubicBezTo>
                    <a:cubicBezTo>
                      <a:pt x="1" y="7"/>
                      <a:pt x="0" y="8"/>
                      <a:pt x="0" y="10"/>
                    </a:cubicBezTo>
                    <a:cubicBezTo>
                      <a:pt x="0" y="12"/>
                      <a:pt x="2" y="15"/>
                      <a:pt x="4" y="16"/>
                    </a:cubicBezTo>
                    <a:cubicBezTo>
                      <a:pt x="6" y="17"/>
                      <a:pt x="8" y="19"/>
                      <a:pt x="9" y="19"/>
                    </a:cubicBezTo>
                    <a:cubicBezTo>
                      <a:pt x="10" y="19"/>
                      <a:pt x="11" y="20"/>
                      <a:pt x="10" y="21"/>
                    </a:cubicBezTo>
                    <a:cubicBezTo>
                      <a:pt x="10" y="22"/>
                      <a:pt x="12" y="23"/>
                      <a:pt x="13" y="24"/>
                    </a:cubicBezTo>
                    <a:cubicBezTo>
                      <a:pt x="15" y="24"/>
                      <a:pt x="17" y="26"/>
                      <a:pt x="17" y="28"/>
                    </a:cubicBezTo>
                    <a:cubicBezTo>
                      <a:pt x="17" y="29"/>
                      <a:pt x="19" y="31"/>
                      <a:pt x="20" y="32"/>
                    </a:cubicBezTo>
                    <a:cubicBezTo>
                      <a:pt x="22" y="33"/>
                      <a:pt x="26" y="36"/>
                      <a:pt x="28" y="38"/>
                    </a:cubicBezTo>
                    <a:cubicBezTo>
                      <a:pt x="31" y="40"/>
                      <a:pt x="34" y="43"/>
                      <a:pt x="35" y="45"/>
                    </a:cubicBezTo>
                    <a:cubicBezTo>
                      <a:pt x="35" y="48"/>
                      <a:pt x="36" y="51"/>
                      <a:pt x="35" y="52"/>
                    </a:cubicBezTo>
                    <a:cubicBezTo>
                      <a:pt x="34" y="54"/>
                      <a:pt x="35" y="56"/>
                      <a:pt x="36" y="57"/>
                    </a:cubicBezTo>
                    <a:cubicBezTo>
                      <a:pt x="37" y="58"/>
                      <a:pt x="39" y="59"/>
                      <a:pt x="39" y="60"/>
                    </a:cubicBezTo>
                    <a:cubicBezTo>
                      <a:pt x="40" y="60"/>
                      <a:pt x="42" y="61"/>
                      <a:pt x="44" y="62"/>
                    </a:cubicBezTo>
                    <a:cubicBezTo>
                      <a:pt x="45" y="63"/>
                      <a:pt x="48" y="64"/>
                      <a:pt x="50" y="64"/>
                    </a:cubicBezTo>
                    <a:cubicBezTo>
                      <a:pt x="51" y="63"/>
                      <a:pt x="53" y="64"/>
                      <a:pt x="54" y="64"/>
                    </a:cubicBezTo>
                    <a:cubicBezTo>
                      <a:pt x="55" y="65"/>
                      <a:pt x="56" y="65"/>
                      <a:pt x="57" y="66"/>
                    </a:cubicBezTo>
                    <a:cubicBezTo>
                      <a:pt x="58" y="66"/>
                      <a:pt x="59" y="67"/>
                      <a:pt x="60" y="68"/>
                    </a:cubicBezTo>
                    <a:cubicBezTo>
                      <a:pt x="61" y="69"/>
                      <a:pt x="62" y="72"/>
                      <a:pt x="63" y="74"/>
                    </a:cubicBezTo>
                    <a:cubicBezTo>
                      <a:pt x="64" y="76"/>
                      <a:pt x="67" y="78"/>
                      <a:pt x="68" y="78"/>
                    </a:cubicBezTo>
                    <a:cubicBezTo>
                      <a:pt x="69" y="79"/>
                      <a:pt x="71" y="80"/>
                      <a:pt x="72" y="80"/>
                    </a:cubicBezTo>
                    <a:cubicBezTo>
                      <a:pt x="73" y="80"/>
                      <a:pt x="76" y="82"/>
                      <a:pt x="78" y="84"/>
                    </a:cubicBezTo>
                    <a:cubicBezTo>
                      <a:pt x="80" y="85"/>
                      <a:pt x="82" y="88"/>
                      <a:pt x="82" y="90"/>
                    </a:cubicBezTo>
                    <a:cubicBezTo>
                      <a:pt x="82" y="92"/>
                      <a:pt x="84" y="94"/>
                      <a:pt x="85" y="95"/>
                    </a:cubicBezTo>
                    <a:cubicBezTo>
                      <a:pt x="86" y="96"/>
                      <a:pt x="89" y="98"/>
                      <a:pt x="90" y="100"/>
                    </a:cubicBezTo>
                    <a:cubicBezTo>
                      <a:pt x="92" y="101"/>
                      <a:pt x="94" y="102"/>
                      <a:pt x="95" y="102"/>
                    </a:cubicBezTo>
                    <a:cubicBezTo>
                      <a:pt x="96" y="101"/>
                      <a:pt x="98" y="100"/>
                      <a:pt x="99" y="98"/>
                    </a:cubicBezTo>
                    <a:cubicBezTo>
                      <a:pt x="100" y="97"/>
                      <a:pt x="102" y="96"/>
                      <a:pt x="104" y="96"/>
                    </a:cubicBezTo>
                    <a:cubicBezTo>
                      <a:pt x="106" y="96"/>
                      <a:pt x="110" y="97"/>
                      <a:pt x="112" y="98"/>
                    </a:cubicBezTo>
                    <a:cubicBezTo>
                      <a:pt x="114" y="99"/>
                      <a:pt x="116" y="99"/>
                      <a:pt x="117" y="97"/>
                    </a:cubicBezTo>
                    <a:cubicBezTo>
                      <a:pt x="118" y="96"/>
                      <a:pt x="119" y="94"/>
                      <a:pt x="119" y="93"/>
                    </a:cubicBezTo>
                    <a:cubicBezTo>
                      <a:pt x="120" y="93"/>
                      <a:pt x="122" y="90"/>
                      <a:pt x="123" y="88"/>
                    </a:cubicBezTo>
                    <a:cubicBezTo>
                      <a:pt x="124" y="85"/>
                      <a:pt x="125" y="84"/>
                      <a:pt x="125" y="86"/>
                    </a:cubicBezTo>
                    <a:cubicBezTo>
                      <a:pt x="126" y="87"/>
                      <a:pt x="126" y="89"/>
                      <a:pt x="126" y="90"/>
                    </a:cubicBezTo>
                    <a:cubicBezTo>
                      <a:pt x="125" y="92"/>
                      <a:pt x="124" y="94"/>
                      <a:pt x="123" y="96"/>
                    </a:cubicBezTo>
                    <a:cubicBezTo>
                      <a:pt x="122" y="97"/>
                      <a:pt x="123" y="101"/>
                      <a:pt x="125" y="103"/>
                    </a:cubicBezTo>
                    <a:cubicBezTo>
                      <a:pt x="128" y="105"/>
                      <a:pt x="129" y="109"/>
                      <a:pt x="129" y="111"/>
                    </a:cubicBezTo>
                    <a:cubicBezTo>
                      <a:pt x="129" y="112"/>
                      <a:pt x="131" y="115"/>
                      <a:pt x="132" y="117"/>
                    </a:cubicBezTo>
                    <a:cubicBezTo>
                      <a:pt x="134" y="118"/>
                      <a:pt x="137" y="121"/>
                      <a:pt x="139" y="123"/>
                    </a:cubicBezTo>
                    <a:cubicBezTo>
                      <a:pt x="142" y="126"/>
                      <a:pt x="145" y="129"/>
                      <a:pt x="148" y="132"/>
                    </a:cubicBezTo>
                    <a:cubicBezTo>
                      <a:pt x="151" y="134"/>
                      <a:pt x="156" y="138"/>
                      <a:pt x="159" y="140"/>
                    </a:cubicBezTo>
                    <a:cubicBezTo>
                      <a:pt x="163" y="143"/>
                      <a:pt x="167" y="145"/>
                      <a:pt x="169" y="145"/>
                    </a:cubicBezTo>
                    <a:cubicBezTo>
                      <a:pt x="170" y="145"/>
                      <a:pt x="173" y="146"/>
                      <a:pt x="175" y="148"/>
                    </a:cubicBezTo>
                    <a:cubicBezTo>
                      <a:pt x="177" y="150"/>
                      <a:pt x="180" y="155"/>
                      <a:pt x="181" y="158"/>
                    </a:cubicBezTo>
                    <a:cubicBezTo>
                      <a:pt x="181" y="158"/>
                      <a:pt x="181" y="158"/>
                      <a:pt x="181" y="160"/>
                    </a:cubicBezTo>
                    <a:cubicBezTo>
                      <a:pt x="182" y="162"/>
                      <a:pt x="182" y="162"/>
                      <a:pt x="182" y="162"/>
                    </a:cubicBezTo>
                    <a:cubicBezTo>
                      <a:pt x="185" y="163"/>
                      <a:pt x="188" y="166"/>
                      <a:pt x="188" y="168"/>
                    </a:cubicBezTo>
                    <a:cubicBezTo>
                      <a:pt x="189" y="170"/>
                      <a:pt x="190" y="174"/>
                      <a:pt x="191" y="177"/>
                    </a:cubicBezTo>
                    <a:cubicBezTo>
                      <a:pt x="192" y="180"/>
                      <a:pt x="193" y="185"/>
                      <a:pt x="193" y="188"/>
                    </a:cubicBezTo>
                    <a:cubicBezTo>
                      <a:pt x="194" y="190"/>
                      <a:pt x="194" y="195"/>
                      <a:pt x="193" y="197"/>
                    </a:cubicBezTo>
                    <a:cubicBezTo>
                      <a:pt x="193" y="199"/>
                      <a:pt x="193" y="204"/>
                      <a:pt x="193" y="207"/>
                    </a:cubicBezTo>
                    <a:cubicBezTo>
                      <a:pt x="193" y="210"/>
                      <a:pt x="192" y="214"/>
                      <a:pt x="192" y="217"/>
                    </a:cubicBezTo>
                    <a:cubicBezTo>
                      <a:pt x="191" y="220"/>
                      <a:pt x="189" y="225"/>
                      <a:pt x="188" y="229"/>
                    </a:cubicBezTo>
                    <a:cubicBezTo>
                      <a:pt x="187" y="232"/>
                      <a:pt x="186" y="235"/>
                      <a:pt x="186" y="236"/>
                    </a:cubicBezTo>
                    <a:cubicBezTo>
                      <a:pt x="186" y="237"/>
                      <a:pt x="186" y="239"/>
                      <a:pt x="186" y="241"/>
                    </a:cubicBezTo>
                    <a:cubicBezTo>
                      <a:pt x="185" y="242"/>
                      <a:pt x="185" y="244"/>
                      <a:pt x="186" y="244"/>
                    </a:cubicBezTo>
                    <a:cubicBezTo>
                      <a:pt x="187" y="244"/>
                      <a:pt x="188" y="245"/>
                      <a:pt x="187" y="247"/>
                    </a:cubicBezTo>
                    <a:cubicBezTo>
                      <a:pt x="187" y="249"/>
                      <a:pt x="187" y="252"/>
                      <a:pt x="186" y="253"/>
                    </a:cubicBezTo>
                    <a:cubicBezTo>
                      <a:pt x="186" y="255"/>
                      <a:pt x="186" y="257"/>
                      <a:pt x="186" y="258"/>
                    </a:cubicBezTo>
                    <a:cubicBezTo>
                      <a:pt x="185" y="259"/>
                      <a:pt x="186" y="259"/>
                      <a:pt x="187" y="260"/>
                    </a:cubicBezTo>
                    <a:cubicBezTo>
                      <a:pt x="188" y="260"/>
                      <a:pt x="189" y="260"/>
                      <a:pt x="190" y="259"/>
                    </a:cubicBezTo>
                    <a:cubicBezTo>
                      <a:pt x="190" y="259"/>
                      <a:pt x="191" y="259"/>
                      <a:pt x="192" y="260"/>
                    </a:cubicBezTo>
                    <a:cubicBezTo>
                      <a:pt x="193" y="261"/>
                      <a:pt x="194" y="262"/>
                      <a:pt x="195" y="262"/>
                    </a:cubicBezTo>
                    <a:cubicBezTo>
                      <a:pt x="195" y="261"/>
                      <a:pt x="197" y="263"/>
                      <a:pt x="198" y="265"/>
                    </a:cubicBezTo>
                    <a:cubicBezTo>
                      <a:pt x="200" y="267"/>
                      <a:pt x="202" y="271"/>
                      <a:pt x="204" y="274"/>
                    </a:cubicBezTo>
                    <a:cubicBezTo>
                      <a:pt x="205" y="276"/>
                      <a:pt x="208" y="279"/>
                      <a:pt x="209" y="279"/>
                    </a:cubicBezTo>
                    <a:cubicBezTo>
                      <a:pt x="211" y="280"/>
                      <a:pt x="212" y="279"/>
                      <a:pt x="213" y="278"/>
                    </a:cubicBezTo>
                    <a:cubicBezTo>
                      <a:pt x="214" y="277"/>
                      <a:pt x="215" y="277"/>
                      <a:pt x="216" y="277"/>
                    </a:cubicBezTo>
                    <a:cubicBezTo>
                      <a:pt x="218" y="278"/>
                      <a:pt x="219" y="280"/>
                      <a:pt x="219" y="282"/>
                    </a:cubicBezTo>
                    <a:cubicBezTo>
                      <a:pt x="219" y="284"/>
                      <a:pt x="220" y="287"/>
                      <a:pt x="221" y="288"/>
                    </a:cubicBezTo>
                    <a:cubicBezTo>
                      <a:pt x="223" y="289"/>
                      <a:pt x="226" y="291"/>
                      <a:pt x="228" y="294"/>
                    </a:cubicBezTo>
                    <a:cubicBezTo>
                      <a:pt x="230" y="297"/>
                      <a:pt x="234" y="301"/>
                      <a:pt x="238" y="303"/>
                    </a:cubicBezTo>
                    <a:cubicBezTo>
                      <a:pt x="242" y="306"/>
                      <a:pt x="247" y="309"/>
                      <a:pt x="250" y="311"/>
                    </a:cubicBezTo>
                    <a:cubicBezTo>
                      <a:pt x="253" y="313"/>
                      <a:pt x="257" y="316"/>
                      <a:pt x="259" y="318"/>
                    </a:cubicBezTo>
                    <a:cubicBezTo>
                      <a:pt x="261" y="320"/>
                      <a:pt x="264" y="323"/>
                      <a:pt x="266" y="326"/>
                    </a:cubicBezTo>
                    <a:cubicBezTo>
                      <a:pt x="267" y="329"/>
                      <a:pt x="271" y="332"/>
                      <a:pt x="273" y="334"/>
                    </a:cubicBezTo>
                    <a:cubicBezTo>
                      <a:pt x="275" y="336"/>
                      <a:pt x="279" y="341"/>
                      <a:pt x="281" y="344"/>
                    </a:cubicBezTo>
                    <a:cubicBezTo>
                      <a:pt x="284" y="347"/>
                      <a:pt x="287" y="351"/>
                      <a:pt x="288" y="352"/>
                    </a:cubicBezTo>
                    <a:cubicBezTo>
                      <a:pt x="290" y="353"/>
                      <a:pt x="294" y="354"/>
                      <a:pt x="296" y="355"/>
                    </a:cubicBezTo>
                    <a:cubicBezTo>
                      <a:pt x="299" y="356"/>
                      <a:pt x="303" y="359"/>
                      <a:pt x="305" y="360"/>
                    </a:cubicBezTo>
                    <a:cubicBezTo>
                      <a:pt x="307" y="362"/>
                      <a:pt x="310" y="366"/>
                      <a:pt x="312" y="369"/>
                    </a:cubicBezTo>
                    <a:cubicBezTo>
                      <a:pt x="313" y="373"/>
                      <a:pt x="316" y="377"/>
                      <a:pt x="317" y="380"/>
                    </a:cubicBezTo>
                    <a:cubicBezTo>
                      <a:pt x="318" y="383"/>
                      <a:pt x="319" y="387"/>
                      <a:pt x="319" y="389"/>
                    </a:cubicBezTo>
                    <a:cubicBezTo>
                      <a:pt x="319" y="391"/>
                      <a:pt x="319" y="396"/>
                      <a:pt x="320" y="399"/>
                    </a:cubicBezTo>
                    <a:cubicBezTo>
                      <a:pt x="321" y="402"/>
                      <a:pt x="323" y="407"/>
                      <a:pt x="324" y="409"/>
                    </a:cubicBezTo>
                    <a:cubicBezTo>
                      <a:pt x="325" y="411"/>
                      <a:pt x="328" y="414"/>
                      <a:pt x="329" y="415"/>
                    </a:cubicBezTo>
                    <a:cubicBezTo>
                      <a:pt x="330" y="416"/>
                      <a:pt x="334" y="416"/>
                      <a:pt x="336" y="416"/>
                    </a:cubicBezTo>
                    <a:cubicBezTo>
                      <a:pt x="339" y="416"/>
                      <a:pt x="342" y="414"/>
                      <a:pt x="343" y="412"/>
                    </a:cubicBezTo>
                    <a:cubicBezTo>
                      <a:pt x="343" y="411"/>
                      <a:pt x="346" y="408"/>
                      <a:pt x="347" y="407"/>
                    </a:cubicBezTo>
                    <a:cubicBezTo>
                      <a:pt x="349" y="406"/>
                      <a:pt x="354" y="405"/>
                      <a:pt x="357" y="404"/>
                    </a:cubicBezTo>
                    <a:cubicBezTo>
                      <a:pt x="360" y="403"/>
                      <a:pt x="365" y="400"/>
                      <a:pt x="366" y="398"/>
                    </a:cubicBezTo>
                    <a:cubicBezTo>
                      <a:pt x="367" y="395"/>
                      <a:pt x="369" y="392"/>
                      <a:pt x="370" y="390"/>
                    </a:cubicBezTo>
                    <a:cubicBezTo>
                      <a:pt x="371" y="388"/>
                      <a:pt x="371" y="384"/>
                      <a:pt x="371" y="382"/>
                    </a:cubicBezTo>
                    <a:cubicBezTo>
                      <a:pt x="371" y="380"/>
                      <a:pt x="371" y="377"/>
                      <a:pt x="370" y="376"/>
                    </a:cubicBezTo>
                    <a:cubicBezTo>
                      <a:pt x="370" y="375"/>
                      <a:pt x="369" y="373"/>
                      <a:pt x="369" y="372"/>
                    </a:cubicBezTo>
                    <a:cubicBezTo>
                      <a:pt x="368" y="371"/>
                      <a:pt x="367" y="369"/>
                      <a:pt x="368" y="368"/>
                    </a:cubicBezTo>
                    <a:cubicBezTo>
                      <a:pt x="368" y="367"/>
                      <a:pt x="366" y="365"/>
                      <a:pt x="364" y="364"/>
                    </a:cubicBezTo>
                    <a:cubicBezTo>
                      <a:pt x="362" y="362"/>
                      <a:pt x="359" y="360"/>
                      <a:pt x="357" y="359"/>
                    </a:cubicBezTo>
                    <a:cubicBezTo>
                      <a:pt x="355" y="358"/>
                      <a:pt x="353" y="355"/>
                      <a:pt x="353" y="352"/>
                    </a:cubicBezTo>
                    <a:cubicBezTo>
                      <a:pt x="353" y="349"/>
                      <a:pt x="352" y="344"/>
                      <a:pt x="350" y="343"/>
                    </a:cubicBezTo>
                    <a:cubicBezTo>
                      <a:pt x="348" y="341"/>
                      <a:pt x="346" y="338"/>
                      <a:pt x="346" y="336"/>
                    </a:cubicBezTo>
                    <a:cubicBezTo>
                      <a:pt x="347" y="334"/>
                      <a:pt x="347" y="331"/>
                      <a:pt x="347" y="331"/>
                    </a:cubicBezTo>
                    <a:cubicBezTo>
                      <a:pt x="347" y="330"/>
                      <a:pt x="346" y="329"/>
                      <a:pt x="345" y="329"/>
                    </a:cubicBezTo>
                    <a:cubicBezTo>
                      <a:pt x="345" y="328"/>
                      <a:pt x="343" y="328"/>
                      <a:pt x="341" y="328"/>
                    </a:cubicBezTo>
                    <a:cubicBezTo>
                      <a:pt x="339" y="328"/>
                      <a:pt x="337" y="327"/>
                      <a:pt x="336" y="327"/>
                    </a:cubicBezTo>
                    <a:cubicBezTo>
                      <a:pt x="334" y="326"/>
                      <a:pt x="333" y="323"/>
                      <a:pt x="333" y="321"/>
                    </a:cubicBezTo>
                    <a:cubicBezTo>
                      <a:pt x="333" y="319"/>
                      <a:pt x="332" y="316"/>
                      <a:pt x="330" y="315"/>
                    </a:cubicBezTo>
                    <a:cubicBezTo>
                      <a:pt x="329" y="315"/>
                      <a:pt x="326" y="313"/>
                      <a:pt x="324" y="311"/>
                    </a:cubicBezTo>
                    <a:cubicBezTo>
                      <a:pt x="322" y="309"/>
                      <a:pt x="319" y="307"/>
                      <a:pt x="319" y="305"/>
                    </a:cubicBezTo>
                    <a:cubicBezTo>
                      <a:pt x="318" y="303"/>
                      <a:pt x="316" y="303"/>
                      <a:pt x="314" y="304"/>
                    </a:cubicBezTo>
                    <a:cubicBezTo>
                      <a:pt x="312" y="305"/>
                      <a:pt x="310" y="307"/>
                      <a:pt x="310" y="309"/>
                    </a:cubicBezTo>
                    <a:cubicBezTo>
                      <a:pt x="310" y="312"/>
                      <a:pt x="306" y="313"/>
                      <a:pt x="302" y="312"/>
                    </a:cubicBezTo>
                    <a:cubicBezTo>
                      <a:pt x="298" y="312"/>
                      <a:pt x="292" y="308"/>
                      <a:pt x="289" y="305"/>
                    </a:cubicBezTo>
                    <a:cubicBezTo>
                      <a:pt x="286" y="302"/>
                      <a:pt x="283" y="298"/>
                      <a:pt x="284" y="296"/>
                    </a:cubicBezTo>
                    <a:cubicBezTo>
                      <a:pt x="284" y="295"/>
                      <a:pt x="285" y="293"/>
                      <a:pt x="285" y="291"/>
                    </a:cubicBezTo>
                    <a:cubicBezTo>
                      <a:pt x="285" y="290"/>
                      <a:pt x="284" y="288"/>
                      <a:pt x="283" y="287"/>
                    </a:cubicBezTo>
                    <a:cubicBezTo>
                      <a:pt x="282" y="286"/>
                      <a:pt x="281" y="283"/>
                      <a:pt x="281" y="280"/>
                    </a:cubicBezTo>
                    <a:cubicBezTo>
                      <a:pt x="281" y="278"/>
                      <a:pt x="282" y="275"/>
                      <a:pt x="283" y="273"/>
                    </a:cubicBezTo>
                    <a:cubicBezTo>
                      <a:pt x="284" y="271"/>
                      <a:pt x="286" y="269"/>
                      <a:pt x="287" y="268"/>
                    </a:cubicBezTo>
                    <a:cubicBezTo>
                      <a:pt x="287" y="267"/>
                      <a:pt x="287" y="263"/>
                      <a:pt x="286" y="260"/>
                    </a:cubicBezTo>
                    <a:cubicBezTo>
                      <a:pt x="284" y="257"/>
                      <a:pt x="283" y="252"/>
                      <a:pt x="282" y="250"/>
                    </a:cubicBezTo>
                    <a:cubicBezTo>
                      <a:pt x="281" y="248"/>
                      <a:pt x="279" y="246"/>
                      <a:pt x="278" y="245"/>
                    </a:cubicBezTo>
                    <a:cubicBezTo>
                      <a:pt x="276" y="244"/>
                      <a:pt x="274" y="242"/>
                      <a:pt x="274" y="240"/>
                    </a:cubicBezTo>
                    <a:cubicBezTo>
                      <a:pt x="274" y="238"/>
                      <a:pt x="272" y="234"/>
                      <a:pt x="271" y="232"/>
                    </a:cubicBezTo>
                    <a:cubicBezTo>
                      <a:pt x="270" y="229"/>
                      <a:pt x="270" y="226"/>
                      <a:pt x="270" y="225"/>
                    </a:cubicBezTo>
                    <a:cubicBezTo>
                      <a:pt x="270" y="224"/>
                      <a:pt x="270" y="222"/>
                      <a:pt x="270" y="220"/>
                    </a:cubicBezTo>
                    <a:cubicBezTo>
                      <a:pt x="269" y="218"/>
                      <a:pt x="269" y="214"/>
                      <a:pt x="269" y="212"/>
                    </a:cubicBezTo>
                    <a:cubicBezTo>
                      <a:pt x="269" y="210"/>
                      <a:pt x="268" y="208"/>
                      <a:pt x="267" y="208"/>
                    </a:cubicBezTo>
                    <a:cubicBezTo>
                      <a:pt x="266" y="207"/>
                      <a:pt x="264" y="207"/>
                      <a:pt x="263" y="207"/>
                    </a:cubicBezTo>
                    <a:cubicBezTo>
                      <a:pt x="262" y="207"/>
                      <a:pt x="260" y="204"/>
                      <a:pt x="259" y="201"/>
                    </a:cubicBezTo>
                    <a:cubicBezTo>
                      <a:pt x="258" y="198"/>
                      <a:pt x="256" y="195"/>
                      <a:pt x="254" y="193"/>
                    </a:cubicBezTo>
                    <a:cubicBezTo>
                      <a:pt x="253" y="191"/>
                      <a:pt x="250" y="188"/>
                      <a:pt x="249" y="186"/>
                    </a:cubicBezTo>
                    <a:cubicBezTo>
                      <a:pt x="248" y="184"/>
                      <a:pt x="247" y="181"/>
                      <a:pt x="247" y="179"/>
                    </a:cubicBezTo>
                    <a:cubicBezTo>
                      <a:pt x="247" y="177"/>
                      <a:pt x="247" y="174"/>
                      <a:pt x="247" y="172"/>
                    </a:cubicBezTo>
                    <a:cubicBezTo>
                      <a:pt x="247" y="169"/>
                      <a:pt x="247" y="166"/>
                      <a:pt x="248" y="165"/>
                    </a:cubicBezTo>
                    <a:cubicBezTo>
                      <a:pt x="248" y="163"/>
                      <a:pt x="248" y="161"/>
                      <a:pt x="247" y="159"/>
                    </a:cubicBezTo>
                    <a:cubicBezTo>
                      <a:pt x="247" y="157"/>
                      <a:pt x="246" y="154"/>
                      <a:pt x="246" y="151"/>
                    </a:cubicBezTo>
                    <a:cubicBezTo>
                      <a:pt x="245" y="149"/>
                      <a:pt x="245" y="146"/>
                      <a:pt x="245" y="145"/>
                    </a:cubicBezTo>
                    <a:cubicBezTo>
                      <a:pt x="245" y="145"/>
                      <a:pt x="245" y="143"/>
                      <a:pt x="245" y="141"/>
                    </a:cubicBezTo>
                    <a:cubicBezTo>
                      <a:pt x="244" y="139"/>
                      <a:pt x="243" y="137"/>
                      <a:pt x="243" y="136"/>
                    </a:cubicBezTo>
                    <a:cubicBezTo>
                      <a:pt x="242" y="135"/>
                      <a:pt x="241" y="133"/>
                      <a:pt x="242" y="132"/>
                    </a:cubicBezTo>
                    <a:cubicBezTo>
                      <a:pt x="242" y="130"/>
                      <a:pt x="241" y="128"/>
                      <a:pt x="239" y="127"/>
                    </a:cubicBezTo>
                    <a:cubicBezTo>
                      <a:pt x="237" y="125"/>
                      <a:pt x="236" y="121"/>
                      <a:pt x="235" y="118"/>
                    </a:cubicBezTo>
                    <a:cubicBezTo>
                      <a:pt x="235" y="115"/>
                      <a:pt x="233" y="111"/>
                      <a:pt x="231" y="110"/>
                    </a:cubicBezTo>
                    <a:cubicBezTo>
                      <a:pt x="230" y="109"/>
                      <a:pt x="227" y="106"/>
                      <a:pt x="225" y="103"/>
                    </a:cubicBezTo>
                    <a:cubicBezTo>
                      <a:pt x="223" y="101"/>
                      <a:pt x="221" y="98"/>
                      <a:pt x="220" y="98"/>
                    </a:cubicBezTo>
                    <a:cubicBezTo>
                      <a:pt x="218" y="97"/>
                      <a:pt x="217" y="97"/>
                      <a:pt x="217" y="98"/>
                    </a:cubicBezTo>
                    <a:cubicBezTo>
                      <a:pt x="216" y="99"/>
                      <a:pt x="216" y="103"/>
                      <a:pt x="217" y="106"/>
                    </a:cubicBezTo>
                    <a:cubicBezTo>
                      <a:pt x="217" y="109"/>
                      <a:pt x="218" y="113"/>
                      <a:pt x="220" y="114"/>
                    </a:cubicBezTo>
                    <a:cubicBezTo>
                      <a:pt x="221" y="115"/>
                      <a:pt x="222" y="118"/>
                      <a:pt x="223" y="119"/>
                    </a:cubicBezTo>
                    <a:cubicBezTo>
                      <a:pt x="224" y="121"/>
                      <a:pt x="223" y="122"/>
                      <a:pt x="222" y="123"/>
                    </a:cubicBezTo>
                    <a:cubicBezTo>
                      <a:pt x="220" y="123"/>
                      <a:pt x="219" y="122"/>
                      <a:pt x="218" y="121"/>
                    </a:cubicBezTo>
                    <a:cubicBezTo>
                      <a:pt x="218" y="120"/>
                      <a:pt x="217" y="117"/>
                      <a:pt x="216" y="116"/>
                    </a:cubicBezTo>
                    <a:cubicBezTo>
                      <a:pt x="215" y="115"/>
                      <a:pt x="213" y="112"/>
                      <a:pt x="212" y="111"/>
                    </a:cubicBezTo>
                    <a:cubicBezTo>
                      <a:pt x="211" y="109"/>
                      <a:pt x="210" y="107"/>
                      <a:pt x="211" y="106"/>
                    </a:cubicBezTo>
                    <a:cubicBezTo>
                      <a:pt x="211" y="105"/>
                      <a:pt x="211" y="103"/>
                      <a:pt x="211" y="101"/>
                    </a:cubicBezTo>
                    <a:cubicBezTo>
                      <a:pt x="211" y="100"/>
                      <a:pt x="210" y="98"/>
                      <a:pt x="209" y="97"/>
                    </a:cubicBezTo>
                    <a:cubicBezTo>
                      <a:pt x="208" y="96"/>
                      <a:pt x="207" y="93"/>
                      <a:pt x="207" y="92"/>
                    </a:cubicBezTo>
                    <a:cubicBezTo>
                      <a:pt x="207" y="91"/>
                      <a:pt x="207" y="88"/>
                      <a:pt x="207" y="87"/>
                    </a:cubicBezTo>
                    <a:cubicBezTo>
                      <a:pt x="207" y="85"/>
                      <a:pt x="208" y="84"/>
                      <a:pt x="209" y="83"/>
                    </a:cubicBezTo>
                    <a:cubicBezTo>
                      <a:pt x="210" y="82"/>
                      <a:pt x="210" y="81"/>
                      <a:pt x="208" y="80"/>
                    </a:cubicBezTo>
                    <a:cubicBezTo>
                      <a:pt x="206" y="79"/>
                      <a:pt x="203" y="77"/>
                      <a:pt x="202" y="77"/>
                    </a:cubicBezTo>
                    <a:cubicBezTo>
                      <a:pt x="200" y="76"/>
                      <a:pt x="198" y="75"/>
                      <a:pt x="196" y="74"/>
                    </a:cubicBezTo>
                    <a:cubicBezTo>
                      <a:pt x="195" y="73"/>
                      <a:pt x="194" y="71"/>
                      <a:pt x="194" y="69"/>
                    </a:cubicBezTo>
                    <a:cubicBezTo>
                      <a:pt x="194" y="67"/>
                      <a:pt x="193" y="65"/>
                      <a:pt x="191" y="64"/>
                    </a:cubicBezTo>
                    <a:cubicBezTo>
                      <a:pt x="190" y="62"/>
                      <a:pt x="188" y="60"/>
                      <a:pt x="188" y="59"/>
                    </a:cubicBezTo>
                    <a:cubicBezTo>
                      <a:pt x="188" y="57"/>
                      <a:pt x="188" y="54"/>
                      <a:pt x="188" y="52"/>
                    </a:cubicBezTo>
                    <a:cubicBezTo>
                      <a:pt x="188" y="49"/>
                      <a:pt x="187" y="47"/>
                      <a:pt x="186" y="46"/>
                    </a:cubicBezTo>
                    <a:cubicBezTo>
                      <a:pt x="184" y="45"/>
                      <a:pt x="181" y="42"/>
                      <a:pt x="178" y="41"/>
                    </a:cubicBezTo>
                    <a:cubicBezTo>
                      <a:pt x="175" y="39"/>
                      <a:pt x="172" y="36"/>
                      <a:pt x="170" y="34"/>
                    </a:cubicBezTo>
                    <a:cubicBezTo>
                      <a:pt x="168" y="32"/>
                      <a:pt x="166" y="29"/>
                      <a:pt x="165" y="28"/>
                    </a:cubicBezTo>
                    <a:cubicBezTo>
                      <a:pt x="164" y="26"/>
                      <a:pt x="163" y="24"/>
                      <a:pt x="162" y="23"/>
                    </a:cubicBezTo>
                    <a:cubicBezTo>
                      <a:pt x="162" y="21"/>
                      <a:pt x="161" y="19"/>
                      <a:pt x="160" y="18"/>
                    </a:cubicBezTo>
                    <a:cubicBezTo>
                      <a:pt x="159" y="17"/>
                      <a:pt x="159" y="14"/>
                      <a:pt x="160" y="12"/>
                    </a:cubicBezTo>
                    <a:cubicBezTo>
                      <a:pt x="160" y="10"/>
                      <a:pt x="161" y="8"/>
                      <a:pt x="161" y="8"/>
                    </a:cubicBezTo>
                    <a:cubicBezTo>
                      <a:pt x="161" y="8"/>
                      <a:pt x="146" y="7"/>
                      <a:pt x="129" y="5"/>
                    </a:cubicBezTo>
                    <a:cubicBezTo>
                      <a:pt x="111" y="3"/>
                      <a:pt x="88" y="2"/>
                      <a:pt x="78" y="1"/>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6" name="Freeform 25">
                <a:extLst>
                  <a:ext uri="{FF2B5EF4-FFF2-40B4-BE49-F238E27FC236}">
                    <a16:creationId xmlns:a16="http://schemas.microsoft.com/office/drawing/2014/main" id="{F4C65885-55F1-4C40-866B-70FB9EF1CAD3}"/>
                  </a:ext>
                </a:extLst>
              </p:cNvPr>
              <p:cNvSpPr>
                <a:spLocks/>
              </p:cNvSpPr>
              <p:nvPr/>
            </p:nvSpPr>
            <p:spPr bwMode="auto">
              <a:xfrm>
                <a:off x="5725968" y="2516612"/>
                <a:ext cx="706517" cy="1022945"/>
              </a:xfrm>
              <a:custGeom>
                <a:avLst/>
                <a:gdLst/>
                <a:ahLst/>
                <a:cxnLst>
                  <a:cxn ang="0">
                    <a:pos x="45" y="279"/>
                  </a:cxn>
                  <a:cxn ang="0">
                    <a:pos x="42" y="317"/>
                  </a:cxn>
                  <a:cxn ang="0">
                    <a:pos x="32" y="343"/>
                  </a:cxn>
                  <a:cxn ang="0">
                    <a:pos x="31" y="363"/>
                  </a:cxn>
                  <a:cxn ang="0">
                    <a:pos x="45" y="379"/>
                  </a:cxn>
                  <a:cxn ang="0">
                    <a:pos x="62" y="396"/>
                  </a:cxn>
                  <a:cxn ang="0">
                    <a:pos x="80" y="385"/>
                  </a:cxn>
                  <a:cxn ang="0">
                    <a:pos x="89" y="376"/>
                  </a:cxn>
                  <a:cxn ang="0">
                    <a:pos x="141" y="373"/>
                  </a:cxn>
                  <a:cxn ang="0">
                    <a:pos x="161" y="389"/>
                  </a:cxn>
                  <a:cxn ang="0">
                    <a:pos x="175" y="399"/>
                  </a:cxn>
                  <a:cxn ang="0">
                    <a:pos x="196" y="404"/>
                  </a:cxn>
                  <a:cxn ang="0">
                    <a:pos x="222" y="417"/>
                  </a:cxn>
                  <a:cxn ang="0">
                    <a:pos x="221" y="396"/>
                  </a:cxn>
                  <a:cxn ang="0">
                    <a:pos x="223" y="372"/>
                  </a:cxn>
                  <a:cxn ang="0">
                    <a:pos x="250" y="365"/>
                  </a:cxn>
                  <a:cxn ang="0">
                    <a:pos x="251" y="354"/>
                  </a:cxn>
                  <a:cxn ang="0">
                    <a:pos x="234" y="342"/>
                  </a:cxn>
                  <a:cxn ang="0">
                    <a:pos x="219" y="324"/>
                  </a:cxn>
                  <a:cxn ang="0">
                    <a:pos x="206" y="291"/>
                  </a:cxn>
                  <a:cxn ang="0">
                    <a:pos x="192" y="275"/>
                  </a:cxn>
                  <a:cxn ang="0">
                    <a:pos x="230" y="251"/>
                  </a:cxn>
                  <a:cxn ang="0">
                    <a:pos x="239" y="228"/>
                  </a:cxn>
                  <a:cxn ang="0">
                    <a:pos x="222" y="221"/>
                  </a:cxn>
                  <a:cxn ang="0">
                    <a:pos x="240" y="198"/>
                  </a:cxn>
                  <a:cxn ang="0">
                    <a:pos x="257" y="168"/>
                  </a:cxn>
                  <a:cxn ang="0">
                    <a:pos x="284" y="169"/>
                  </a:cxn>
                  <a:cxn ang="0">
                    <a:pos x="279" y="152"/>
                  </a:cxn>
                  <a:cxn ang="0">
                    <a:pos x="265" y="130"/>
                  </a:cxn>
                  <a:cxn ang="0">
                    <a:pos x="248" y="105"/>
                  </a:cxn>
                  <a:cxn ang="0">
                    <a:pos x="234" y="79"/>
                  </a:cxn>
                  <a:cxn ang="0">
                    <a:pos x="224" y="56"/>
                  </a:cxn>
                  <a:cxn ang="0">
                    <a:pos x="205" y="40"/>
                  </a:cxn>
                  <a:cxn ang="0">
                    <a:pos x="190" y="26"/>
                  </a:cxn>
                  <a:cxn ang="0">
                    <a:pos x="180" y="15"/>
                  </a:cxn>
                  <a:cxn ang="0">
                    <a:pos x="155" y="7"/>
                  </a:cxn>
                  <a:cxn ang="0">
                    <a:pos x="132" y="6"/>
                  </a:cxn>
                  <a:cxn ang="0">
                    <a:pos x="112" y="3"/>
                  </a:cxn>
                  <a:cxn ang="0">
                    <a:pos x="92" y="11"/>
                  </a:cxn>
                  <a:cxn ang="0">
                    <a:pos x="77" y="36"/>
                  </a:cxn>
                  <a:cxn ang="0">
                    <a:pos x="71" y="53"/>
                  </a:cxn>
                  <a:cxn ang="0">
                    <a:pos x="56" y="68"/>
                  </a:cxn>
                  <a:cxn ang="0">
                    <a:pos x="0" y="153"/>
                  </a:cxn>
                </a:cxnLst>
                <a:rect l="0" t="0" r="r" b="b"/>
                <a:pathLst>
                  <a:path w="288" h="417">
                    <a:moveTo>
                      <a:pt x="20" y="252"/>
                    </a:moveTo>
                    <a:cubicBezTo>
                      <a:pt x="20" y="252"/>
                      <a:pt x="26" y="257"/>
                      <a:pt x="33" y="263"/>
                    </a:cubicBezTo>
                    <a:cubicBezTo>
                      <a:pt x="40" y="270"/>
                      <a:pt x="45" y="277"/>
                      <a:pt x="45" y="279"/>
                    </a:cubicBezTo>
                    <a:cubicBezTo>
                      <a:pt x="44" y="282"/>
                      <a:pt x="43" y="286"/>
                      <a:pt x="42" y="289"/>
                    </a:cubicBezTo>
                    <a:cubicBezTo>
                      <a:pt x="42" y="291"/>
                      <a:pt x="41" y="296"/>
                      <a:pt x="42" y="300"/>
                    </a:cubicBezTo>
                    <a:cubicBezTo>
                      <a:pt x="42" y="304"/>
                      <a:pt x="42" y="312"/>
                      <a:pt x="42" y="317"/>
                    </a:cubicBezTo>
                    <a:cubicBezTo>
                      <a:pt x="42" y="323"/>
                      <a:pt x="41" y="329"/>
                      <a:pt x="39" y="330"/>
                    </a:cubicBezTo>
                    <a:cubicBezTo>
                      <a:pt x="37" y="331"/>
                      <a:pt x="34" y="334"/>
                      <a:pt x="32" y="336"/>
                    </a:cubicBezTo>
                    <a:cubicBezTo>
                      <a:pt x="30" y="338"/>
                      <a:pt x="30" y="341"/>
                      <a:pt x="32" y="343"/>
                    </a:cubicBezTo>
                    <a:cubicBezTo>
                      <a:pt x="35" y="345"/>
                      <a:pt x="35" y="348"/>
                      <a:pt x="33" y="349"/>
                    </a:cubicBezTo>
                    <a:cubicBezTo>
                      <a:pt x="32" y="350"/>
                      <a:pt x="30" y="353"/>
                      <a:pt x="29" y="355"/>
                    </a:cubicBezTo>
                    <a:cubicBezTo>
                      <a:pt x="28" y="358"/>
                      <a:pt x="29" y="361"/>
                      <a:pt x="31" y="363"/>
                    </a:cubicBezTo>
                    <a:cubicBezTo>
                      <a:pt x="33" y="364"/>
                      <a:pt x="36" y="367"/>
                      <a:pt x="38" y="369"/>
                    </a:cubicBezTo>
                    <a:cubicBezTo>
                      <a:pt x="39" y="370"/>
                      <a:pt x="41" y="372"/>
                      <a:pt x="42" y="373"/>
                    </a:cubicBezTo>
                    <a:cubicBezTo>
                      <a:pt x="43" y="374"/>
                      <a:pt x="44" y="377"/>
                      <a:pt x="45" y="379"/>
                    </a:cubicBezTo>
                    <a:cubicBezTo>
                      <a:pt x="46" y="381"/>
                      <a:pt x="47" y="385"/>
                      <a:pt x="48" y="387"/>
                    </a:cubicBezTo>
                    <a:cubicBezTo>
                      <a:pt x="49" y="388"/>
                      <a:pt x="52" y="391"/>
                      <a:pt x="53" y="392"/>
                    </a:cubicBezTo>
                    <a:cubicBezTo>
                      <a:pt x="55" y="393"/>
                      <a:pt x="59" y="395"/>
                      <a:pt x="62" y="396"/>
                    </a:cubicBezTo>
                    <a:cubicBezTo>
                      <a:pt x="65" y="397"/>
                      <a:pt x="69" y="399"/>
                      <a:pt x="72" y="400"/>
                    </a:cubicBezTo>
                    <a:cubicBezTo>
                      <a:pt x="74" y="402"/>
                      <a:pt x="76" y="400"/>
                      <a:pt x="77" y="396"/>
                    </a:cubicBezTo>
                    <a:cubicBezTo>
                      <a:pt x="77" y="391"/>
                      <a:pt x="79" y="387"/>
                      <a:pt x="80" y="385"/>
                    </a:cubicBezTo>
                    <a:cubicBezTo>
                      <a:pt x="81" y="384"/>
                      <a:pt x="84" y="382"/>
                      <a:pt x="86" y="381"/>
                    </a:cubicBezTo>
                    <a:cubicBezTo>
                      <a:pt x="88" y="380"/>
                      <a:pt x="90" y="379"/>
                      <a:pt x="90" y="379"/>
                    </a:cubicBezTo>
                    <a:cubicBezTo>
                      <a:pt x="90" y="379"/>
                      <a:pt x="89" y="378"/>
                      <a:pt x="89" y="376"/>
                    </a:cubicBezTo>
                    <a:cubicBezTo>
                      <a:pt x="89" y="374"/>
                      <a:pt x="96" y="371"/>
                      <a:pt x="105" y="370"/>
                    </a:cubicBezTo>
                    <a:cubicBezTo>
                      <a:pt x="114" y="369"/>
                      <a:pt x="125" y="369"/>
                      <a:pt x="129" y="371"/>
                    </a:cubicBezTo>
                    <a:cubicBezTo>
                      <a:pt x="133" y="372"/>
                      <a:pt x="138" y="373"/>
                      <a:pt x="141" y="373"/>
                    </a:cubicBezTo>
                    <a:cubicBezTo>
                      <a:pt x="143" y="373"/>
                      <a:pt x="146" y="375"/>
                      <a:pt x="147" y="378"/>
                    </a:cubicBezTo>
                    <a:cubicBezTo>
                      <a:pt x="148" y="381"/>
                      <a:pt x="151" y="384"/>
                      <a:pt x="153" y="385"/>
                    </a:cubicBezTo>
                    <a:cubicBezTo>
                      <a:pt x="155" y="386"/>
                      <a:pt x="158" y="388"/>
                      <a:pt x="161" y="389"/>
                    </a:cubicBezTo>
                    <a:cubicBezTo>
                      <a:pt x="164" y="390"/>
                      <a:pt x="165" y="393"/>
                      <a:pt x="165" y="395"/>
                    </a:cubicBezTo>
                    <a:cubicBezTo>
                      <a:pt x="165" y="398"/>
                      <a:pt x="166" y="400"/>
                      <a:pt x="167" y="401"/>
                    </a:cubicBezTo>
                    <a:cubicBezTo>
                      <a:pt x="169" y="401"/>
                      <a:pt x="172" y="400"/>
                      <a:pt x="175" y="399"/>
                    </a:cubicBezTo>
                    <a:cubicBezTo>
                      <a:pt x="178" y="398"/>
                      <a:pt x="181" y="397"/>
                      <a:pt x="184" y="396"/>
                    </a:cubicBezTo>
                    <a:cubicBezTo>
                      <a:pt x="186" y="395"/>
                      <a:pt x="189" y="395"/>
                      <a:pt x="191" y="396"/>
                    </a:cubicBezTo>
                    <a:cubicBezTo>
                      <a:pt x="193" y="398"/>
                      <a:pt x="196" y="401"/>
                      <a:pt x="196" y="404"/>
                    </a:cubicBezTo>
                    <a:cubicBezTo>
                      <a:pt x="197" y="407"/>
                      <a:pt x="200" y="410"/>
                      <a:pt x="203" y="411"/>
                    </a:cubicBezTo>
                    <a:cubicBezTo>
                      <a:pt x="206" y="411"/>
                      <a:pt x="212" y="413"/>
                      <a:pt x="215" y="415"/>
                    </a:cubicBezTo>
                    <a:cubicBezTo>
                      <a:pt x="219" y="416"/>
                      <a:pt x="222" y="417"/>
                      <a:pt x="222" y="417"/>
                    </a:cubicBezTo>
                    <a:cubicBezTo>
                      <a:pt x="222" y="417"/>
                      <a:pt x="221" y="416"/>
                      <a:pt x="221" y="414"/>
                    </a:cubicBezTo>
                    <a:cubicBezTo>
                      <a:pt x="221" y="413"/>
                      <a:pt x="221" y="409"/>
                      <a:pt x="221" y="406"/>
                    </a:cubicBezTo>
                    <a:cubicBezTo>
                      <a:pt x="221" y="403"/>
                      <a:pt x="222" y="399"/>
                      <a:pt x="221" y="396"/>
                    </a:cubicBezTo>
                    <a:cubicBezTo>
                      <a:pt x="221" y="393"/>
                      <a:pt x="222" y="390"/>
                      <a:pt x="223" y="388"/>
                    </a:cubicBezTo>
                    <a:cubicBezTo>
                      <a:pt x="224" y="386"/>
                      <a:pt x="223" y="383"/>
                      <a:pt x="222" y="381"/>
                    </a:cubicBezTo>
                    <a:cubicBezTo>
                      <a:pt x="220" y="378"/>
                      <a:pt x="221" y="375"/>
                      <a:pt x="223" y="372"/>
                    </a:cubicBezTo>
                    <a:cubicBezTo>
                      <a:pt x="226" y="369"/>
                      <a:pt x="229" y="366"/>
                      <a:pt x="231" y="365"/>
                    </a:cubicBezTo>
                    <a:cubicBezTo>
                      <a:pt x="233" y="364"/>
                      <a:pt x="238" y="363"/>
                      <a:pt x="241" y="364"/>
                    </a:cubicBezTo>
                    <a:cubicBezTo>
                      <a:pt x="244" y="365"/>
                      <a:pt x="249" y="366"/>
                      <a:pt x="250" y="365"/>
                    </a:cubicBezTo>
                    <a:cubicBezTo>
                      <a:pt x="252" y="365"/>
                      <a:pt x="256" y="363"/>
                      <a:pt x="258" y="362"/>
                    </a:cubicBezTo>
                    <a:cubicBezTo>
                      <a:pt x="260" y="360"/>
                      <a:pt x="261" y="358"/>
                      <a:pt x="260" y="357"/>
                    </a:cubicBezTo>
                    <a:cubicBezTo>
                      <a:pt x="258" y="356"/>
                      <a:pt x="254" y="355"/>
                      <a:pt x="251" y="354"/>
                    </a:cubicBezTo>
                    <a:cubicBezTo>
                      <a:pt x="248" y="354"/>
                      <a:pt x="243" y="353"/>
                      <a:pt x="241" y="352"/>
                    </a:cubicBezTo>
                    <a:cubicBezTo>
                      <a:pt x="238" y="351"/>
                      <a:pt x="235" y="350"/>
                      <a:pt x="234" y="349"/>
                    </a:cubicBezTo>
                    <a:cubicBezTo>
                      <a:pt x="234" y="348"/>
                      <a:pt x="233" y="345"/>
                      <a:pt x="234" y="342"/>
                    </a:cubicBezTo>
                    <a:cubicBezTo>
                      <a:pt x="234" y="339"/>
                      <a:pt x="233" y="336"/>
                      <a:pt x="232" y="335"/>
                    </a:cubicBezTo>
                    <a:cubicBezTo>
                      <a:pt x="230" y="334"/>
                      <a:pt x="227" y="332"/>
                      <a:pt x="225" y="330"/>
                    </a:cubicBezTo>
                    <a:cubicBezTo>
                      <a:pt x="223" y="329"/>
                      <a:pt x="220" y="326"/>
                      <a:pt x="219" y="324"/>
                    </a:cubicBezTo>
                    <a:cubicBezTo>
                      <a:pt x="218" y="321"/>
                      <a:pt x="217" y="317"/>
                      <a:pt x="216" y="313"/>
                    </a:cubicBezTo>
                    <a:cubicBezTo>
                      <a:pt x="215" y="310"/>
                      <a:pt x="214" y="304"/>
                      <a:pt x="212" y="300"/>
                    </a:cubicBezTo>
                    <a:cubicBezTo>
                      <a:pt x="211" y="296"/>
                      <a:pt x="208" y="292"/>
                      <a:pt x="206" y="291"/>
                    </a:cubicBezTo>
                    <a:cubicBezTo>
                      <a:pt x="204" y="290"/>
                      <a:pt x="202" y="288"/>
                      <a:pt x="201" y="287"/>
                    </a:cubicBezTo>
                    <a:cubicBezTo>
                      <a:pt x="201" y="285"/>
                      <a:pt x="199" y="282"/>
                      <a:pt x="196" y="280"/>
                    </a:cubicBezTo>
                    <a:cubicBezTo>
                      <a:pt x="194" y="278"/>
                      <a:pt x="192" y="276"/>
                      <a:pt x="192" y="275"/>
                    </a:cubicBezTo>
                    <a:cubicBezTo>
                      <a:pt x="192" y="274"/>
                      <a:pt x="199" y="267"/>
                      <a:pt x="208" y="260"/>
                    </a:cubicBezTo>
                    <a:cubicBezTo>
                      <a:pt x="216" y="253"/>
                      <a:pt x="224" y="248"/>
                      <a:pt x="225" y="251"/>
                    </a:cubicBezTo>
                    <a:cubicBezTo>
                      <a:pt x="226" y="253"/>
                      <a:pt x="228" y="253"/>
                      <a:pt x="230" y="251"/>
                    </a:cubicBezTo>
                    <a:cubicBezTo>
                      <a:pt x="232" y="249"/>
                      <a:pt x="234" y="246"/>
                      <a:pt x="235" y="243"/>
                    </a:cubicBezTo>
                    <a:cubicBezTo>
                      <a:pt x="236" y="240"/>
                      <a:pt x="238" y="237"/>
                      <a:pt x="238" y="236"/>
                    </a:cubicBezTo>
                    <a:cubicBezTo>
                      <a:pt x="239" y="235"/>
                      <a:pt x="239" y="231"/>
                      <a:pt x="239" y="228"/>
                    </a:cubicBezTo>
                    <a:cubicBezTo>
                      <a:pt x="238" y="225"/>
                      <a:pt x="235" y="221"/>
                      <a:pt x="232" y="220"/>
                    </a:cubicBezTo>
                    <a:cubicBezTo>
                      <a:pt x="229" y="219"/>
                      <a:pt x="226" y="219"/>
                      <a:pt x="226" y="220"/>
                    </a:cubicBezTo>
                    <a:cubicBezTo>
                      <a:pt x="225" y="222"/>
                      <a:pt x="223" y="222"/>
                      <a:pt x="222" y="221"/>
                    </a:cubicBezTo>
                    <a:cubicBezTo>
                      <a:pt x="221" y="221"/>
                      <a:pt x="220" y="218"/>
                      <a:pt x="219" y="215"/>
                    </a:cubicBezTo>
                    <a:cubicBezTo>
                      <a:pt x="219" y="212"/>
                      <a:pt x="222" y="207"/>
                      <a:pt x="226" y="204"/>
                    </a:cubicBezTo>
                    <a:cubicBezTo>
                      <a:pt x="230" y="201"/>
                      <a:pt x="236" y="198"/>
                      <a:pt x="240" y="198"/>
                    </a:cubicBezTo>
                    <a:cubicBezTo>
                      <a:pt x="243" y="197"/>
                      <a:pt x="246" y="194"/>
                      <a:pt x="247" y="190"/>
                    </a:cubicBezTo>
                    <a:cubicBezTo>
                      <a:pt x="247" y="186"/>
                      <a:pt x="249" y="180"/>
                      <a:pt x="250" y="177"/>
                    </a:cubicBezTo>
                    <a:cubicBezTo>
                      <a:pt x="252" y="174"/>
                      <a:pt x="255" y="169"/>
                      <a:pt x="257" y="168"/>
                    </a:cubicBezTo>
                    <a:cubicBezTo>
                      <a:pt x="260" y="166"/>
                      <a:pt x="264" y="166"/>
                      <a:pt x="267" y="168"/>
                    </a:cubicBezTo>
                    <a:cubicBezTo>
                      <a:pt x="270" y="170"/>
                      <a:pt x="274" y="172"/>
                      <a:pt x="277" y="172"/>
                    </a:cubicBezTo>
                    <a:cubicBezTo>
                      <a:pt x="279" y="172"/>
                      <a:pt x="282" y="170"/>
                      <a:pt x="284" y="169"/>
                    </a:cubicBezTo>
                    <a:cubicBezTo>
                      <a:pt x="286" y="167"/>
                      <a:pt x="288" y="165"/>
                      <a:pt x="288" y="165"/>
                    </a:cubicBezTo>
                    <a:cubicBezTo>
                      <a:pt x="285" y="163"/>
                      <a:pt x="283" y="160"/>
                      <a:pt x="282" y="158"/>
                    </a:cubicBezTo>
                    <a:cubicBezTo>
                      <a:pt x="282" y="156"/>
                      <a:pt x="280" y="153"/>
                      <a:pt x="279" y="152"/>
                    </a:cubicBezTo>
                    <a:cubicBezTo>
                      <a:pt x="277" y="150"/>
                      <a:pt x="275" y="147"/>
                      <a:pt x="274" y="146"/>
                    </a:cubicBezTo>
                    <a:cubicBezTo>
                      <a:pt x="273" y="145"/>
                      <a:pt x="272" y="141"/>
                      <a:pt x="271" y="138"/>
                    </a:cubicBezTo>
                    <a:cubicBezTo>
                      <a:pt x="270" y="135"/>
                      <a:pt x="267" y="132"/>
                      <a:pt x="265" y="130"/>
                    </a:cubicBezTo>
                    <a:cubicBezTo>
                      <a:pt x="262" y="129"/>
                      <a:pt x="259" y="127"/>
                      <a:pt x="257" y="127"/>
                    </a:cubicBezTo>
                    <a:cubicBezTo>
                      <a:pt x="256" y="126"/>
                      <a:pt x="254" y="122"/>
                      <a:pt x="253" y="119"/>
                    </a:cubicBezTo>
                    <a:cubicBezTo>
                      <a:pt x="252" y="115"/>
                      <a:pt x="250" y="109"/>
                      <a:pt x="248" y="105"/>
                    </a:cubicBezTo>
                    <a:cubicBezTo>
                      <a:pt x="247" y="102"/>
                      <a:pt x="244" y="97"/>
                      <a:pt x="243" y="95"/>
                    </a:cubicBezTo>
                    <a:cubicBezTo>
                      <a:pt x="241" y="93"/>
                      <a:pt x="240" y="90"/>
                      <a:pt x="239" y="88"/>
                    </a:cubicBezTo>
                    <a:cubicBezTo>
                      <a:pt x="239" y="86"/>
                      <a:pt x="237" y="82"/>
                      <a:pt x="234" y="79"/>
                    </a:cubicBezTo>
                    <a:cubicBezTo>
                      <a:pt x="232" y="77"/>
                      <a:pt x="230" y="73"/>
                      <a:pt x="230" y="70"/>
                    </a:cubicBezTo>
                    <a:cubicBezTo>
                      <a:pt x="230" y="68"/>
                      <a:pt x="230" y="64"/>
                      <a:pt x="229" y="62"/>
                    </a:cubicBezTo>
                    <a:cubicBezTo>
                      <a:pt x="228" y="59"/>
                      <a:pt x="226" y="57"/>
                      <a:pt x="224" y="56"/>
                    </a:cubicBezTo>
                    <a:cubicBezTo>
                      <a:pt x="222" y="55"/>
                      <a:pt x="221" y="54"/>
                      <a:pt x="221" y="53"/>
                    </a:cubicBezTo>
                    <a:cubicBezTo>
                      <a:pt x="220" y="53"/>
                      <a:pt x="217" y="50"/>
                      <a:pt x="214" y="47"/>
                    </a:cubicBezTo>
                    <a:cubicBezTo>
                      <a:pt x="211" y="45"/>
                      <a:pt x="206" y="42"/>
                      <a:pt x="205" y="40"/>
                    </a:cubicBezTo>
                    <a:cubicBezTo>
                      <a:pt x="203" y="39"/>
                      <a:pt x="202" y="36"/>
                      <a:pt x="201" y="35"/>
                    </a:cubicBezTo>
                    <a:cubicBezTo>
                      <a:pt x="201" y="33"/>
                      <a:pt x="199" y="30"/>
                      <a:pt x="196" y="29"/>
                    </a:cubicBezTo>
                    <a:cubicBezTo>
                      <a:pt x="194" y="28"/>
                      <a:pt x="191" y="27"/>
                      <a:pt x="190" y="26"/>
                    </a:cubicBezTo>
                    <a:cubicBezTo>
                      <a:pt x="190" y="25"/>
                      <a:pt x="189" y="24"/>
                      <a:pt x="188" y="23"/>
                    </a:cubicBezTo>
                    <a:cubicBezTo>
                      <a:pt x="188" y="22"/>
                      <a:pt x="187" y="20"/>
                      <a:pt x="185" y="19"/>
                    </a:cubicBezTo>
                    <a:cubicBezTo>
                      <a:pt x="184" y="19"/>
                      <a:pt x="182" y="16"/>
                      <a:pt x="180" y="15"/>
                    </a:cubicBezTo>
                    <a:cubicBezTo>
                      <a:pt x="179" y="13"/>
                      <a:pt x="176" y="10"/>
                      <a:pt x="174" y="9"/>
                    </a:cubicBezTo>
                    <a:cubicBezTo>
                      <a:pt x="172" y="8"/>
                      <a:pt x="168" y="7"/>
                      <a:pt x="165" y="7"/>
                    </a:cubicBezTo>
                    <a:cubicBezTo>
                      <a:pt x="163" y="7"/>
                      <a:pt x="158" y="7"/>
                      <a:pt x="155" y="7"/>
                    </a:cubicBezTo>
                    <a:cubicBezTo>
                      <a:pt x="152" y="6"/>
                      <a:pt x="148" y="6"/>
                      <a:pt x="146" y="6"/>
                    </a:cubicBezTo>
                    <a:cubicBezTo>
                      <a:pt x="144" y="6"/>
                      <a:pt x="141" y="6"/>
                      <a:pt x="139" y="6"/>
                    </a:cubicBezTo>
                    <a:cubicBezTo>
                      <a:pt x="136" y="6"/>
                      <a:pt x="133" y="6"/>
                      <a:pt x="132" y="6"/>
                    </a:cubicBezTo>
                    <a:cubicBezTo>
                      <a:pt x="131" y="6"/>
                      <a:pt x="128" y="5"/>
                      <a:pt x="126" y="4"/>
                    </a:cubicBezTo>
                    <a:cubicBezTo>
                      <a:pt x="124" y="3"/>
                      <a:pt x="120" y="2"/>
                      <a:pt x="118" y="1"/>
                    </a:cubicBezTo>
                    <a:cubicBezTo>
                      <a:pt x="117" y="0"/>
                      <a:pt x="114" y="1"/>
                      <a:pt x="112" y="3"/>
                    </a:cubicBezTo>
                    <a:cubicBezTo>
                      <a:pt x="110" y="5"/>
                      <a:pt x="107" y="7"/>
                      <a:pt x="105" y="6"/>
                    </a:cubicBezTo>
                    <a:cubicBezTo>
                      <a:pt x="104" y="6"/>
                      <a:pt x="101" y="7"/>
                      <a:pt x="99" y="7"/>
                    </a:cubicBezTo>
                    <a:cubicBezTo>
                      <a:pt x="97" y="8"/>
                      <a:pt x="94" y="10"/>
                      <a:pt x="92" y="11"/>
                    </a:cubicBezTo>
                    <a:cubicBezTo>
                      <a:pt x="90" y="12"/>
                      <a:pt x="88" y="15"/>
                      <a:pt x="87" y="17"/>
                    </a:cubicBezTo>
                    <a:cubicBezTo>
                      <a:pt x="86" y="20"/>
                      <a:pt x="84" y="24"/>
                      <a:pt x="82" y="27"/>
                    </a:cubicBezTo>
                    <a:cubicBezTo>
                      <a:pt x="80" y="30"/>
                      <a:pt x="78" y="34"/>
                      <a:pt x="77" y="36"/>
                    </a:cubicBezTo>
                    <a:cubicBezTo>
                      <a:pt x="76" y="38"/>
                      <a:pt x="75" y="41"/>
                      <a:pt x="75" y="42"/>
                    </a:cubicBezTo>
                    <a:cubicBezTo>
                      <a:pt x="74" y="43"/>
                      <a:pt x="74" y="46"/>
                      <a:pt x="74" y="47"/>
                    </a:cubicBezTo>
                    <a:cubicBezTo>
                      <a:pt x="74" y="49"/>
                      <a:pt x="73" y="51"/>
                      <a:pt x="71" y="53"/>
                    </a:cubicBezTo>
                    <a:cubicBezTo>
                      <a:pt x="69" y="54"/>
                      <a:pt x="66" y="57"/>
                      <a:pt x="65" y="59"/>
                    </a:cubicBezTo>
                    <a:cubicBezTo>
                      <a:pt x="64" y="60"/>
                      <a:pt x="61" y="63"/>
                      <a:pt x="60" y="65"/>
                    </a:cubicBezTo>
                    <a:cubicBezTo>
                      <a:pt x="59" y="67"/>
                      <a:pt x="57" y="68"/>
                      <a:pt x="56" y="68"/>
                    </a:cubicBezTo>
                    <a:cubicBezTo>
                      <a:pt x="54" y="68"/>
                      <a:pt x="52" y="68"/>
                      <a:pt x="50" y="67"/>
                    </a:cubicBezTo>
                    <a:cubicBezTo>
                      <a:pt x="48" y="67"/>
                      <a:pt x="47" y="67"/>
                      <a:pt x="47" y="67"/>
                    </a:cubicBezTo>
                    <a:cubicBezTo>
                      <a:pt x="0" y="153"/>
                      <a:pt x="0" y="153"/>
                      <a:pt x="0" y="153"/>
                    </a:cubicBezTo>
                    <a:lnTo>
                      <a:pt x="20" y="252"/>
                    </a:ln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dirty="0">
                  <a:solidFill>
                    <a:srgbClr val="CC3242"/>
                  </a:solidFill>
                </a:endParaRPr>
              </a:p>
            </p:txBody>
          </p:sp>
          <p:sp>
            <p:nvSpPr>
              <p:cNvPr id="17" name="Freeform 26">
                <a:extLst>
                  <a:ext uri="{FF2B5EF4-FFF2-40B4-BE49-F238E27FC236}">
                    <a16:creationId xmlns:a16="http://schemas.microsoft.com/office/drawing/2014/main" id="{B3322886-A913-6C46-B4FE-A56D1A4E7033}"/>
                  </a:ext>
                </a:extLst>
              </p:cNvPr>
              <p:cNvSpPr>
                <a:spLocks/>
              </p:cNvSpPr>
              <p:nvPr/>
            </p:nvSpPr>
            <p:spPr bwMode="auto">
              <a:xfrm>
                <a:off x="4764234" y="3032235"/>
                <a:ext cx="691993" cy="895337"/>
              </a:xfrm>
              <a:custGeom>
                <a:avLst/>
                <a:gdLst/>
                <a:ahLst/>
                <a:cxnLst>
                  <a:cxn ang="0">
                    <a:pos x="275" y="362"/>
                  </a:cxn>
                  <a:cxn ang="0">
                    <a:pos x="272" y="334"/>
                  </a:cxn>
                  <a:cxn ang="0">
                    <a:pos x="282" y="315"/>
                  </a:cxn>
                  <a:cxn ang="0">
                    <a:pos x="264" y="304"/>
                  </a:cxn>
                  <a:cxn ang="0">
                    <a:pos x="252" y="275"/>
                  </a:cxn>
                  <a:cxn ang="0">
                    <a:pos x="245" y="238"/>
                  </a:cxn>
                  <a:cxn ang="0">
                    <a:pos x="229" y="216"/>
                  </a:cxn>
                  <a:cxn ang="0">
                    <a:pos x="214" y="218"/>
                  </a:cxn>
                  <a:cxn ang="0">
                    <a:pos x="195" y="208"/>
                  </a:cxn>
                  <a:cxn ang="0">
                    <a:pos x="184" y="185"/>
                  </a:cxn>
                  <a:cxn ang="0">
                    <a:pos x="169" y="171"/>
                  </a:cxn>
                  <a:cxn ang="0">
                    <a:pos x="164" y="137"/>
                  </a:cxn>
                  <a:cxn ang="0">
                    <a:pos x="171" y="113"/>
                  </a:cxn>
                  <a:cxn ang="0">
                    <a:pos x="154" y="92"/>
                  </a:cxn>
                  <a:cxn ang="0">
                    <a:pos x="146" y="76"/>
                  </a:cxn>
                  <a:cxn ang="0">
                    <a:pos x="118" y="63"/>
                  </a:cxn>
                  <a:cxn ang="0">
                    <a:pos x="107" y="18"/>
                  </a:cxn>
                  <a:cxn ang="0">
                    <a:pos x="86" y="0"/>
                  </a:cxn>
                  <a:cxn ang="0">
                    <a:pos x="72" y="11"/>
                  </a:cxn>
                  <a:cxn ang="0">
                    <a:pos x="30" y="48"/>
                  </a:cxn>
                  <a:cxn ang="0">
                    <a:pos x="24" y="58"/>
                  </a:cxn>
                  <a:cxn ang="0">
                    <a:pos x="17" y="54"/>
                  </a:cxn>
                  <a:cxn ang="0">
                    <a:pos x="10" y="60"/>
                  </a:cxn>
                  <a:cxn ang="0">
                    <a:pos x="1" y="82"/>
                  </a:cxn>
                  <a:cxn ang="0">
                    <a:pos x="0" y="89"/>
                  </a:cxn>
                  <a:cxn ang="0">
                    <a:pos x="6" y="94"/>
                  </a:cxn>
                  <a:cxn ang="0">
                    <a:pos x="21" y="107"/>
                  </a:cxn>
                  <a:cxn ang="0">
                    <a:pos x="33" y="104"/>
                  </a:cxn>
                  <a:cxn ang="0">
                    <a:pos x="24" y="111"/>
                  </a:cxn>
                  <a:cxn ang="0">
                    <a:pos x="31" y="118"/>
                  </a:cxn>
                  <a:cxn ang="0">
                    <a:pos x="37" y="113"/>
                  </a:cxn>
                  <a:cxn ang="0">
                    <a:pos x="45" y="116"/>
                  </a:cxn>
                  <a:cxn ang="0">
                    <a:pos x="51" y="127"/>
                  </a:cxn>
                  <a:cxn ang="0">
                    <a:pos x="57" y="132"/>
                  </a:cxn>
                  <a:cxn ang="0">
                    <a:pos x="71" y="141"/>
                  </a:cxn>
                  <a:cxn ang="0">
                    <a:pos x="84" y="147"/>
                  </a:cxn>
                  <a:cxn ang="0">
                    <a:pos x="97" y="159"/>
                  </a:cxn>
                  <a:cxn ang="0">
                    <a:pos x="97" y="176"/>
                  </a:cxn>
                  <a:cxn ang="0">
                    <a:pos x="100" y="185"/>
                  </a:cxn>
                  <a:cxn ang="0">
                    <a:pos x="120" y="201"/>
                  </a:cxn>
                  <a:cxn ang="0">
                    <a:pos x="132" y="204"/>
                  </a:cxn>
                  <a:cxn ang="0">
                    <a:pos x="117" y="203"/>
                  </a:cxn>
                  <a:cxn ang="0">
                    <a:pos x="138" y="220"/>
                  </a:cxn>
                  <a:cxn ang="0">
                    <a:pos x="166" y="245"/>
                  </a:cxn>
                  <a:cxn ang="0">
                    <a:pos x="185" y="274"/>
                  </a:cxn>
                  <a:cxn ang="0">
                    <a:pos x="201" y="298"/>
                  </a:cxn>
                  <a:cxn ang="0">
                    <a:pos x="218" y="316"/>
                  </a:cxn>
                  <a:cxn ang="0">
                    <a:pos x="235" y="333"/>
                  </a:cxn>
                  <a:cxn ang="0">
                    <a:pos x="249" y="350"/>
                  </a:cxn>
                  <a:cxn ang="0">
                    <a:pos x="258" y="362"/>
                  </a:cxn>
                </a:cxnLst>
                <a:rect l="0" t="0" r="r" b="b"/>
                <a:pathLst>
                  <a:path w="282" h="365">
                    <a:moveTo>
                      <a:pt x="262" y="359"/>
                    </a:moveTo>
                    <a:cubicBezTo>
                      <a:pt x="264" y="359"/>
                      <a:pt x="267" y="360"/>
                      <a:pt x="268" y="362"/>
                    </a:cubicBezTo>
                    <a:cubicBezTo>
                      <a:pt x="270" y="363"/>
                      <a:pt x="273" y="363"/>
                      <a:pt x="275" y="362"/>
                    </a:cubicBezTo>
                    <a:cubicBezTo>
                      <a:pt x="276" y="361"/>
                      <a:pt x="276" y="358"/>
                      <a:pt x="275" y="354"/>
                    </a:cubicBezTo>
                    <a:cubicBezTo>
                      <a:pt x="273" y="350"/>
                      <a:pt x="271" y="346"/>
                      <a:pt x="270" y="343"/>
                    </a:cubicBezTo>
                    <a:cubicBezTo>
                      <a:pt x="269" y="341"/>
                      <a:pt x="270" y="337"/>
                      <a:pt x="272" y="334"/>
                    </a:cubicBezTo>
                    <a:cubicBezTo>
                      <a:pt x="275" y="331"/>
                      <a:pt x="278" y="327"/>
                      <a:pt x="280" y="324"/>
                    </a:cubicBezTo>
                    <a:cubicBezTo>
                      <a:pt x="281" y="321"/>
                      <a:pt x="282" y="319"/>
                      <a:pt x="282" y="319"/>
                    </a:cubicBezTo>
                    <a:cubicBezTo>
                      <a:pt x="282" y="319"/>
                      <a:pt x="282" y="318"/>
                      <a:pt x="282" y="315"/>
                    </a:cubicBezTo>
                    <a:cubicBezTo>
                      <a:pt x="281" y="313"/>
                      <a:pt x="279" y="311"/>
                      <a:pt x="277" y="311"/>
                    </a:cubicBezTo>
                    <a:cubicBezTo>
                      <a:pt x="274" y="311"/>
                      <a:pt x="271" y="310"/>
                      <a:pt x="269" y="309"/>
                    </a:cubicBezTo>
                    <a:cubicBezTo>
                      <a:pt x="268" y="309"/>
                      <a:pt x="265" y="306"/>
                      <a:pt x="264" y="304"/>
                    </a:cubicBezTo>
                    <a:cubicBezTo>
                      <a:pt x="262" y="302"/>
                      <a:pt x="260" y="298"/>
                      <a:pt x="260" y="295"/>
                    </a:cubicBezTo>
                    <a:cubicBezTo>
                      <a:pt x="259" y="292"/>
                      <a:pt x="258" y="288"/>
                      <a:pt x="257" y="286"/>
                    </a:cubicBezTo>
                    <a:cubicBezTo>
                      <a:pt x="257" y="284"/>
                      <a:pt x="254" y="279"/>
                      <a:pt x="252" y="275"/>
                    </a:cubicBezTo>
                    <a:cubicBezTo>
                      <a:pt x="249" y="271"/>
                      <a:pt x="247" y="263"/>
                      <a:pt x="246" y="258"/>
                    </a:cubicBezTo>
                    <a:cubicBezTo>
                      <a:pt x="246" y="253"/>
                      <a:pt x="246" y="247"/>
                      <a:pt x="247" y="245"/>
                    </a:cubicBezTo>
                    <a:cubicBezTo>
                      <a:pt x="248" y="242"/>
                      <a:pt x="247" y="239"/>
                      <a:pt x="245" y="238"/>
                    </a:cubicBezTo>
                    <a:cubicBezTo>
                      <a:pt x="243" y="237"/>
                      <a:pt x="241" y="233"/>
                      <a:pt x="240" y="230"/>
                    </a:cubicBezTo>
                    <a:cubicBezTo>
                      <a:pt x="239" y="226"/>
                      <a:pt x="237" y="222"/>
                      <a:pt x="236" y="221"/>
                    </a:cubicBezTo>
                    <a:cubicBezTo>
                      <a:pt x="234" y="220"/>
                      <a:pt x="231" y="218"/>
                      <a:pt x="229" y="216"/>
                    </a:cubicBezTo>
                    <a:cubicBezTo>
                      <a:pt x="227" y="214"/>
                      <a:pt x="224" y="212"/>
                      <a:pt x="223" y="212"/>
                    </a:cubicBezTo>
                    <a:cubicBezTo>
                      <a:pt x="221" y="212"/>
                      <a:pt x="219" y="212"/>
                      <a:pt x="218" y="214"/>
                    </a:cubicBezTo>
                    <a:cubicBezTo>
                      <a:pt x="217" y="215"/>
                      <a:pt x="215" y="217"/>
                      <a:pt x="214" y="218"/>
                    </a:cubicBezTo>
                    <a:cubicBezTo>
                      <a:pt x="213" y="220"/>
                      <a:pt x="211" y="221"/>
                      <a:pt x="209" y="221"/>
                    </a:cubicBezTo>
                    <a:cubicBezTo>
                      <a:pt x="207" y="221"/>
                      <a:pt x="203" y="219"/>
                      <a:pt x="200" y="216"/>
                    </a:cubicBezTo>
                    <a:cubicBezTo>
                      <a:pt x="197" y="214"/>
                      <a:pt x="195" y="210"/>
                      <a:pt x="195" y="208"/>
                    </a:cubicBezTo>
                    <a:cubicBezTo>
                      <a:pt x="195" y="206"/>
                      <a:pt x="194" y="202"/>
                      <a:pt x="192" y="199"/>
                    </a:cubicBezTo>
                    <a:cubicBezTo>
                      <a:pt x="191" y="197"/>
                      <a:pt x="189" y="194"/>
                      <a:pt x="189" y="193"/>
                    </a:cubicBezTo>
                    <a:cubicBezTo>
                      <a:pt x="189" y="192"/>
                      <a:pt x="186" y="189"/>
                      <a:pt x="184" y="185"/>
                    </a:cubicBezTo>
                    <a:cubicBezTo>
                      <a:pt x="182" y="182"/>
                      <a:pt x="179" y="179"/>
                      <a:pt x="177" y="179"/>
                    </a:cubicBezTo>
                    <a:cubicBezTo>
                      <a:pt x="176" y="179"/>
                      <a:pt x="174" y="178"/>
                      <a:pt x="174" y="176"/>
                    </a:cubicBezTo>
                    <a:cubicBezTo>
                      <a:pt x="173" y="174"/>
                      <a:pt x="171" y="172"/>
                      <a:pt x="169" y="171"/>
                    </a:cubicBezTo>
                    <a:cubicBezTo>
                      <a:pt x="168" y="170"/>
                      <a:pt x="166" y="167"/>
                      <a:pt x="165" y="165"/>
                    </a:cubicBezTo>
                    <a:cubicBezTo>
                      <a:pt x="165" y="162"/>
                      <a:pt x="164" y="158"/>
                      <a:pt x="163" y="154"/>
                    </a:cubicBezTo>
                    <a:cubicBezTo>
                      <a:pt x="163" y="150"/>
                      <a:pt x="163" y="142"/>
                      <a:pt x="164" y="137"/>
                    </a:cubicBezTo>
                    <a:cubicBezTo>
                      <a:pt x="165" y="131"/>
                      <a:pt x="168" y="125"/>
                      <a:pt x="170" y="122"/>
                    </a:cubicBezTo>
                    <a:cubicBezTo>
                      <a:pt x="172" y="119"/>
                      <a:pt x="174" y="117"/>
                      <a:pt x="174" y="117"/>
                    </a:cubicBezTo>
                    <a:cubicBezTo>
                      <a:pt x="174" y="117"/>
                      <a:pt x="173" y="115"/>
                      <a:pt x="171" y="113"/>
                    </a:cubicBezTo>
                    <a:cubicBezTo>
                      <a:pt x="170" y="111"/>
                      <a:pt x="167" y="107"/>
                      <a:pt x="166" y="104"/>
                    </a:cubicBezTo>
                    <a:cubicBezTo>
                      <a:pt x="165" y="102"/>
                      <a:pt x="161" y="99"/>
                      <a:pt x="159" y="98"/>
                    </a:cubicBezTo>
                    <a:cubicBezTo>
                      <a:pt x="156" y="96"/>
                      <a:pt x="154" y="94"/>
                      <a:pt x="154" y="92"/>
                    </a:cubicBezTo>
                    <a:cubicBezTo>
                      <a:pt x="154" y="91"/>
                      <a:pt x="153" y="88"/>
                      <a:pt x="152" y="87"/>
                    </a:cubicBezTo>
                    <a:cubicBezTo>
                      <a:pt x="151" y="86"/>
                      <a:pt x="150" y="83"/>
                      <a:pt x="150" y="81"/>
                    </a:cubicBezTo>
                    <a:cubicBezTo>
                      <a:pt x="150" y="79"/>
                      <a:pt x="148" y="77"/>
                      <a:pt x="146" y="76"/>
                    </a:cubicBezTo>
                    <a:cubicBezTo>
                      <a:pt x="144" y="75"/>
                      <a:pt x="139" y="73"/>
                      <a:pt x="136" y="73"/>
                    </a:cubicBezTo>
                    <a:cubicBezTo>
                      <a:pt x="132" y="72"/>
                      <a:pt x="127" y="70"/>
                      <a:pt x="124" y="69"/>
                    </a:cubicBezTo>
                    <a:cubicBezTo>
                      <a:pt x="121" y="68"/>
                      <a:pt x="118" y="66"/>
                      <a:pt x="118" y="63"/>
                    </a:cubicBezTo>
                    <a:cubicBezTo>
                      <a:pt x="118" y="61"/>
                      <a:pt x="117" y="53"/>
                      <a:pt x="117" y="46"/>
                    </a:cubicBezTo>
                    <a:cubicBezTo>
                      <a:pt x="117" y="39"/>
                      <a:pt x="115" y="31"/>
                      <a:pt x="112" y="28"/>
                    </a:cubicBezTo>
                    <a:cubicBezTo>
                      <a:pt x="110" y="26"/>
                      <a:pt x="108" y="21"/>
                      <a:pt x="107" y="18"/>
                    </a:cubicBezTo>
                    <a:cubicBezTo>
                      <a:pt x="107" y="15"/>
                      <a:pt x="103" y="11"/>
                      <a:pt x="100" y="10"/>
                    </a:cubicBezTo>
                    <a:cubicBezTo>
                      <a:pt x="96" y="8"/>
                      <a:pt x="92" y="6"/>
                      <a:pt x="91" y="4"/>
                    </a:cubicBezTo>
                    <a:cubicBezTo>
                      <a:pt x="90" y="2"/>
                      <a:pt x="88" y="1"/>
                      <a:pt x="86" y="0"/>
                    </a:cubicBezTo>
                    <a:cubicBezTo>
                      <a:pt x="85" y="0"/>
                      <a:pt x="81" y="0"/>
                      <a:pt x="78" y="1"/>
                    </a:cubicBezTo>
                    <a:cubicBezTo>
                      <a:pt x="76" y="2"/>
                      <a:pt x="74" y="2"/>
                      <a:pt x="74" y="2"/>
                    </a:cubicBezTo>
                    <a:cubicBezTo>
                      <a:pt x="74" y="2"/>
                      <a:pt x="73" y="6"/>
                      <a:pt x="72" y="11"/>
                    </a:cubicBezTo>
                    <a:cubicBezTo>
                      <a:pt x="71" y="15"/>
                      <a:pt x="65" y="23"/>
                      <a:pt x="58" y="28"/>
                    </a:cubicBezTo>
                    <a:cubicBezTo>
                      <a:pt x="51" y="33"/>
                      <a:pt x="43" y="39"/>
                      <a:pt x="41" y="41"/>
                    </a:cubicBezTo>
                    <a:cubicBezTo>
                      <a:pt x="38" y="43"/>
                      <a:pt x="33" y="46"/>
                      <a:pt x="30" y="48"/>
                    </a:cubicBezTo>
                    <a:cubicBezTo>
                      <a:pt x="26" y="50"/>
                      <a:pt x="23" y="52"/>
                      <a:pt x="23" y="52"/>
                    </a:cubicBezTo>
                    <a:cubicBezTo>
                      <a:pt x="24" y="53"/>
                      <a:pt x="24" y="54"/>
                      <a:pt x="25" y="55"/>
                    </a:cubicBezTo>
                    <a:cubicBezTo>
                      <a:pt x="26" y="57"/>
                      <a:pt x="25" y="58"/>
                      <a:pt x="24" y="58"/>
                    </a:cubicBezTo>
                    <a:cubicBezTo>
                      <a:pt x="23" y="57"/>
                      <a:pt x="22" y="55"/>
                      <a:pt x="21" y="54"/>
                    </a:cubicBezTo>
                    <a:cubicBezTo>
                      <a:pt x="20" y="53"/>
                      <a:pt x="19" y="51"/>
                      <a:pt x="18" y="51"/>
                    </a:cubicBezTo>
                    <a:cubicBezTo>
                      <a:pt x="17" y="51"/>
                      <a:pt x="17" y="53"/>
                      <a:pt x="17" y="54"/>
                    </a:cubicBezTo>
                    <a:cubicBezTo>
                      <a:pt x="17" y="55"/>
                      <a:pt x="16" y="58"/>
                      <a:pt x="15" y="59"/>
                    </a:cubicBezTo>
                    <a:cubicBezTo>
                      <a:pt x="14" y="61"/>
                      <a:pt x="13" y="61"/>
                      <a:pt x="13" y="59"/>
                    </a:cubicBezTo>
                    <a:cubicBezTo>
                      <a:pt x="13" y="58"/>
                      <a:pt x="12" y="58"/>
                      <a:pt x="10" y="60"/>
                    </a:cubicBezTo>
                    <a:cubicBezTo>
                      <a:pt x="9" y="62"/>
                      <a:pt x="6" y="66"/>
                      <a:pt x="5" y="69"/>
                    </a:cubicBezTo>
                    <a:cubicBezTo>
                      <a:pt x="3" y="71"/>
                      <a:pt x="1" y="75"/>
                      <a:pt x="1" y="77"/>
                    </a:cubicBezTo>
                    <a:cubicBezTo>
                      <a:pt x="0" y="78"/>
                      <a:pt x="0" y="81"/>
                      <a:pt x="1" y="82"/>
                    </a:cubicBezTo>
                    <a:cubicBezTo>
                      <a:pt x="1" y="83"/>
                      <a:pt x="2" y="84"/>
                      <a:pt x="1" y="85"/>
                    </a:cubicBezTo>
                    <a:cubicBezTo>
                      <a:pt x="1" y="85"/>
                      <a:pt x="1" y="86"/>
                      <a:pt x="1" y="86"/>
                    </a:cubicBezTo>
                    <a:cubicBezTo>
                      <a:pt x="1" y="86"/>
                      <a:pt x="1" y="87"/>
                      <a:pt x="0" y="89"/>
                    </a:cubicBezTo>
                    <a:cubicBezTo>
                      <a:pt x="0" y="91"/>
                      <a:pt x="0" y="94"/>
                      <a:pt x="1" y="96"/>
                    </a:cubicBezTo>
                    <a:cubicBezTo>
                      <a:pt x="2" y="98"/>
                      <a:pt x="3" y="99"/>
                      <a:pt x="3" y="97"/>
                    </a:cubicBezTo>
                    <a:cubicBezTo>
                      <a:pt x="3" y="95"/>
                      <a:pt x="5" y="94"/>
                      <a:pt x="6" y="94"/>
                    </a:cubicBezTo>
                    <a:cubicBezTo>
                      <a:pt x="7" y="95"/>
                      <a:pt x="9" y="96"/>
                      <a:pt x="11" y="98"/>
                    </a:cubicBezTo>
                    <a:cubicBezTo>
                      <a:pt x="12" y="99"/>
                      <a:pt x="15" y="102"/>
                      <a:pt x="16" y="103"/>
                    </a:cubicBezTo>
                    <a:cubicBezTo>
                      <a:pt x="18" y="105"/>
                      <a:pt x="20" y="106"/>
                      <a:pt x="21" y="107"/>
                    </a:cubicBezTo>
                    <a:cubicBezTo>
                      <a:pt x="23" y="108"/>
                      <a:pt x="25" y="107"/>
                      <a:pt x="26" y="106"/>
                    </a:cubicBezTo>
                    <a:cubicBezTo>
                      <a:pt x="28" y="105"/>
                      <a:pt x="30" y="104"/>
                      <a:pt x="30" y="104"/>
                    </a:cubicBezTo>
                    <a:cubicBezTo>
                      <a:pt x="31" y="104"/>
                      <a:pt x="32" y="104"/>
                      <a:pt x="33" y="104"/>
                    </a:cubicBezTo>
                    <a:cubicBezTo>
                      <a:pt x="34" y="105"/>
                      <a:pt x="34" y="107"/>
                      <a:pt x="33" y="108"/>
                    </a:cubicBezTo>
                    <a:cubicBezTo>
                      <a:pt x="31" y="109"/>
                      <a:pt x="29" y="111"/>
                      <a:pt x="28" y="111"/>
                    </a:cubicBezTo>
                    <a:cubicBezTo>
                      <a:pt x="27" y="111"/>
                      <a:pt x="25" y="111"/>
                      <a:pt x="24" y="111"/>
                    </a:cubicBezTo>
                    <a:cubicBezTo>
                      <a:pt x="24" y="111"/>
                      <a:pt x="24" y="113"/>
                      <a:pt x="25" y="114"/>
                    </a:cubicBezTo>
                    <a:cubicBezTo>
                      <a:pt x="26" y="116"/>
                      <a:pt x="27" y="117"/>
                      <a:pt x="29" y="117"/>
                    </a:cubicBezTo>
                    <a:cubicBezTo>
                      <a:pt x="30" y="116"/>
                      <a:pt x="31" y="117"/>
                      <a:pt x="31" y="118"/>
                    </a:cubicBezTo>
                    <a:cubicBezTo>
                      <a:pt x="32" y="119"/>
                      <a:pt x="33" y="119"/>
                      <a:pt x="34" y="119"/>
                    </a:cubicBezTo>
                    <a:cubicBezTo>
                      <a:pt x="35" y="118"/>
                      <a:pt x="36" y="117"/>
                      <a:pt x="36" y="115"/>
                    </a:cubicBezTo>
                    <a:cubicBezTo>
                      <a:pt x="36" y="114"/>
                      <a:pt x="36" y="113"/>
                      <a:pt x="37" y="113"/>
                    </a:cubicBezTo>
                    <a:cubicBezTo>
                      <a:pt x="38" y="113"/>
                      <a:pt x="39" y="113"/>
                      <a:pt x="40" y="113"/>
                    </a:cubicBezTo>
                    <a:cubicBezTo>
                      <a:pt x="41" y="114"/>
                      <a:pt x="42" y="114"/>
                      <a:pt x="43" y="114"/>
                    </a:cubicBezTo>
                    <a:cubicBezTo>
                      <a:pt x="45" y="113"/>
                      <a:pt x="46" y="115"/>
                      <a:pt x="45" y="116"/>
                    </a:cubicBezTo>
                    <a:cubicBezTo>
                      <a:pt x="45" y="118"/>
                      <a:pt x="45" y="120"/>
                      <a:pt x="45" y="122"/>
                    </a:cubicBezTo>
                    <a:cubicBezTo>
                      <a:pt x="46" y="123"/>
                      <a:pt x="47" y="124"/>
                      <a:pt x="48" y="125"/>
                    </a:cubicBezTo>
                    <a:cubicBezTo>
                      <a:pt x="49" y="125"/>
                      <a:pt x="51" y="126"/>
                      <a:pt x="51" y="127"/>
                    </a:cubicBezTo>
                    <a:cubicBezTo>
                      <a:pt x="52" y="128"/>
                      <a:pt x="52" y="129"/>
                      <a:pt x="51" y="129"/>
                    </a:cubicBezTo>
                    <a:cubicBezTo>
                      <a:pt x="50" y="129"/>
                      <a:pt x="50" y="130"/>
                      <a:pt x="52" y="130"/>
                    </a:cubicBezTo>
                    <a:cubicBezTo>
                      <a:pt x="54" y="131"/>
                      <a:pt x="56" y="132"/>
                      <a:pt x="57" y="132"/>
                    </a:cubicBezTo>
                    <a:cubicBezTo>
                      <a:pt x="58" y="132"/>
                      <a:pt x="61" y="133"/>
                      <a:pt x="63" y="134"/>
                    </a:cubicBezTo>
                    <a:cubicBezTo>
                      <a:pt x="65" y="135"/>
                      <a:pt x="67" y="137"/>
                      <a:pt x="68" y="139"/>
                    </a:cubicBezTo>
                    <a:cubicBezTo>
                      <a:pt x="68" y="141"/>
                      <a:pt x="70" y="142"/>
                      <a:pt x="71" y="141"/>
                    </a:cubicBezTo>
                    <a:cubicBezTo>
                      <a:pt x="72" y="140"/>
                      <a:pt x="73" y="139"/>
                      <a:pt x="74" y="140"/>
                    </a:cubicBezTo>
                    <a:cubicBezTo>
                      <a:pt x="75" y="141"/>
                      <a:pt x="77" y="142"/>
                      <a:pt x="78" y="143"/>
                    </a:cubicBezTo>
                    <a:cubicBezTo>
                      <a:pt x="79" y="144"/>
                      <a:pt x="82" y="146"/>
                      <a:pt x="84" y="147"/>
                    </a:cubicBezTo>
                    <a:cubicBezTo>
                      <a:pt x="86" y="148"/>
                      <a:pt x="89" y="150"/>
                      <a:pt x="90" y="151"/>
                    </a:cubicBezTo>
                    <a:cubicBezTo>
                      <a:pt x="92" y="151"/>
                      <a:pt x="94" y="153"/>
                      <a:pt x="95" y="154"/>
                    </a:cubicBezTo>
                    <a:cubicBezTo>
                      <a:pt x="96" y="155"/>
                      <a:pt x="97" y="157"/>
                      <a:pt x="97" y="159"/>
                    </a:cubicBezTo>
                    <a:cubicBezTo>
                      <a:pt x="98" y="161"/>
                      <a:pt x="98" y="164"/>
                      <a:pt x="97" y="166"/>
                    </a:cubicBezTo>
                    <a:cubicBezTo>
                      <a:pt x="97" y="168"/>
                      <a:pt x="97" y="171"/>
                      <a:pt x="97" y="173"/>
                    </a:cubicBezTo>
                    <a:cubicBezTo>
                      <a:pt x="98" y="174"/>
                      <a:pt x="98" y="176"/>
                      <a:pt x="97" y="176"/>
                    </a:cubicBezTo>
                    <a:cubicBezTo>
                      <a:pt x="97" y="177"/>
                      <a:pt x="96" y="177"/>
                      <a:pt x="95" y="176"/>
                    </a:cubicBezTo>
                    <a:cubicBezTo>
                      <a:pt x="94" y="176"/>
                      <a:pt x="94" y="177"/>
                      <a:pt x="95" y="179"/>
                    </a:cubicBezTo>
                    <a:cubicBezTo>
                      <a:pt x="95" y="182"/>
                      <a:pt x="98" y="184"/>
                      <a:pt x="100" y="185"/>
                    </a:cubicBezTo>
                    <a:cubicBezTo>
                      <a:pt x="102" y="186"/>
                      <a:pt x="106" y="189"/>
                      <a:pt x="108" y="190"/>
                    </a:cubicBezTo>
                    <a:cubicBezTo>
                      <a:pt x="111" y="192"/>
                      <a:pt x="114" y="195"/>
                      <a:pt x="115" y="197"/>
                    </a:cubicBezTo>
                    <a:cubicBezTo>
                      <a:pt x="116" y="198"/>
                      <a:pt x="119" y="201"/>
                      <a:pt x="120" y="201"/>
                    </a:cubicBezTo>
                    <a:cubicBezTo>
                      <a:pt x="122" y="202"/>
                      <a:pt x="124" y="202"/>
                      <a:pt x="125" y="200"/>
                    </a:cubicBezTo>
                    <a:cubicBezTo>
                      <a:pt x="126" y="199"/>
                      <a:pt x="128" y="198"/>
                      <a:pt x="129" y="199"/>
                    </a:cubicBezTo>
                    <a:cubicBezTo>
                      <a:pt x="130" y="200"/>
                      <a:pt x="131" y="202"/>
                      <a:pt x="132" y="204"/>
                    </a:cubicBezTo>
                    <a:cubicBezTo>
                      <a:pt x="132" y="206"/>
                      <a:pt x="132" y="209"/>
                      <a:pt x="132" y="209"/>
                    </a:cubicBezTo>
                    <a:cubicBezTo>
                      <a:pt x="131" y="210"/>
                      <a:pt x="128" y="210"/>
                      <a:pt x="126" y="208"/>
                    </a:cubicBezTo>
                    <a:cubicBezTo>
                      <a:pt x="123" y="207"/>
                      <a:pt x="119" y="205"/>
                      <a:pt x="117" y="203"/>
                    </a:cubicBezTo>
                    <a:cubicBezTo>
                      <a:pt x="114" y="201"/>
                      <a:pt x="114" y="202"/>
                      <a:pt x="117" y="204"/>
                    </a:cubicBezTo>
                    <a:cubicBezTo>
                      <a:pt x="119" y="206"/>
                      <a:pt x="124" y="210"/>
                      <a:pt x="128" y="213"/>
                    </a:cubicBezTo>
                    <a:cubicBezTo>
                      <a:pt x="132" y="215"/>
                      <a:pt x="136" y="219"/>
                      <a:pt x="138" y="220"/>
                    </a:cubicBezTo>
                    <a:cubicBezTo>
                      <a:pt x="139" y="221"/>
                      <a:pt x="142" y="224"/>
                      <a:pt x="145" y="226"/>
                    </a:cubicBezTo>
                    <a:cubicBezTo>
                      <a:pt x="147" y="228"/>
                      <a:pt x="152" y="232"/>
                      <a:pt x="155" y="235"/>
                    </a:cubicBezTo>
                    <a:cubicBezTo>
                      <a:pt x="158" y="238"/>
                      <a:pt x="163" y="242"/>
                      <a:pt x="166" y="245"/>
                    </a:cubicBezTo>
                    <a:cubicBezTo>
                      <a:pt x="169" y="247"/>
                      <a:pt x="172" y="251"/>
                      <a:pt x="173" y="254"/>
                    </a:cubicBezTo>
                    <a:cubicBezTo>
                      <a:pt x="174" y="256"/>
                      <a:pt x="177" y="261"/>
                      <a:pt x="178" y="264"/>
                    </a:cubicBezTo>
                    <a:cubicBezTo>
                      <a:pt x="180" y="267"/>
                      <a:pt x="183" y="271"/>
                      <a:pt x="185" y="274"/>
                    </a:cubicBezTo>
                    <a:cubicBezTo>
                      <a:pt x="187" y="276"/>
                      <a:pt x="191" y="280"/>
                      <a:pt x="194" y="282"/>
                    </a:cubicBezTo>
                    <a:cubicBezTo>
                      <a:pt x="196" y="285"/>
                      <a:pt x="199" y="288"/>
                      <a:pt x="199" y="290"/>
                    </a:cubicBezTo>
                    <a:cubicBezTo>
                      <a:pt x="200" y="291"/>
                      <a:pt x="201" y="295"/>
                      <a:pt x="201" y="298"/>
                    </a:cubicBezTo>
                    <a:cubicBezTo>
                      <a:pt x="202" y="300"/>
                      <a:pt x="204" y="303"/>
                      <a:pt x="206" y="304"/>
                    </a:cubicBezTo>
                    <a:cubicBezTo>
                      <a:pt x="209" y="304"/>
                      <a:pt x="211" y="306"/>
                      <a:pt x="212" y="308"/>
                    </a:cubicBezTo>
                    <a:cubicBezTo>
                      <a:pt x="213" y="310"/>
                      <a:pt x="216" y="314"/>
                      <a:pt x="218" y="316"/>
                    </a:cubicBezTo>
                    <a:cubicBezTo>
                      <a:pt x="221" y="318"/>
                      <a:pt x="224" y="323"/>
                      <a:pt x="227" y="326"/>
                    </a:cubicBezTo>
                    <a:cubicBezTo>
                      <a:pt x="229" y="329"/>
                      <a:pt x="232" y="332"/>
                      <a:pt x="232" y="332"/>
                    </a:cubicBezTo>
                    <a:cubicBezTo>
                      <a:pt x="233" y="332"/>
                      <a:pt x="234" y="333"/>
                      <a:pt x="235" y="333"/>
                    </a:cubicBezTo>
                    <a:cubicBezTo>
                      <a:pt x="235" y="334"/>
                      <a:pt x="237" y="336"/>
                      <a:pt x="239" y="339"/>
                    </a:cubicBezTo>
                    <a:cubicBezTo>
                      <a:pt x="241" y="341"/>
                      <a:pt x="244" y="344"/>
                      <a:pt x="245" y="345"/>
                    </a:cubicBezTo>
                    <a:cubicBezTo>
                      <a:pt x="247" y="346"/>
                      <a:pt x="248" y="348"/>
                      <a:pt x="249" y="350"/>
                    </a:cubicBezTo>
                    <a:cubicBezTo>
                      <a:pt x="250" y="351"/>
                      <a:pt x="252" y="356"/>
                      <a:pt x="254" y="359"/>
                    </a:cubicBezTo>
                    <a:cubicBezTo>
                      <a:pt x="256" y="362"/>
                      <a:pt x="257" y="365"/>
                      <a:pt x="257" y="365"/>
                    </a:cubicBezTo>
                    <a:cubicBezTo>
                      <a:pt x="257" y="365"/>
                      <a:pt x="258" y="364"/>
                      <a:pt x="258" y="362"/>
                    </a:cubicBezTo>
                    <a:cubicBezTo>
                      <a:pt x="259" y="360"/>
                      <a:pt x="261" y="358"/>
                      <a:pt x="262" y="35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8" name="Freeform 27">
                <a:extLst>
                  <a:ext uri="{FF2B5EF4-FFF2-40B4-BE49-F238E27FC236}">
                    <a16:creationId xmlns:a16="http://schemas.microsoft.com/office/drawing/2014/main" id="{8161BFBC-FFAF-C643-968F-8B23F948BCFF}"/>
                  </a:ext>
                </a:extLst>
              </p:cNvPr>
              <p:cNvSpPr>
                <a:spLocks/>
              </p:cNvSpPr>
              <p:nvPr/>
            </p:nvSpPr>
            <p:spPr bwMode="auto">
              <a:xfrm>
                <a:off x="6388912" y="2933675"/>
                <a:ext cx="510435" cy="1033320"/>
              </a:xfrm>
              <a:custGeom>
                <a:avLst/>
                <a:gdLst/>
                <a:ahLst/>
                <a:cxnLst>
                  <a:cxn ang="0">
                    <a:pos x="23" y="25"/>
                  </a:cxn>
                  <a:cxn ang="0">
                    <a:pos x="25" y="55"/>
                  </a:cxn>
                  <a:cxn ang="0">
                    <a:pos x="34" y="71"/>
                  </a:cxn>
                  <a:cxn ang="0">
                    <a:pos x="42" y="82"/>
                  </a:cxn>
                  <a:cxn ang="0">
                    <a:pos x="50" y="100"/>
                  </a:cxn>
                  <a:cxn ang="0">
                    <a:pos x="65" y="117"/>
                  </a:cxn>
                  <a:cxn ang="0">
                    <a:pos x="86" y="131"/>
                  </a:cxn>
                  <a:cxn ang="0">
                    <a:pos x="108" y="144"/>
                  </a:cxn>
                  <a:cxn ang="0">
                    <a:pos x="112" y="181"/>
                  </a:cxn>
                  <a:cxn ang="0">
                    <a:pos x="74" y="206"/>
                  </a:cxn>
                  <a:cxn ang="0">
                    <a:pos x="67" y="219"/>
                  </a:cxn>
                  <a:cxn ang="0">
                    <a:pos x="52" y="228"/>
                  </a:cxn>
                  <a:cxn ang="0">
                    <a:pos x="27" y="246"/>
                  </a:cxn>
                  <a:cxn ang="0">
                    <a:pos x="37" y="267"/>
                  </a:cxn>
                  <a:cxn ang="0">
                    <a:pos x="46" y="293"/>
                  </a:cxn>
                  <a:cxn ang="0">
                    <a:pos x="32" y="308"/>
                  </a:cxn>
                  <a:cxn ang="0">
                    <a:pos x="13" y="322"/>
                  </a:cxn>
                  <a:cxn ang="0">
                    <a:pos x="2" y="337"/>
                  </a:cxn>
                  <a:cxn ang="0">
                    <a:pos x="3" y="351"/>
                  </a:cxn>
                  <a:cxn ang="0">
                    <a:pos x="13" y="364"/>
                  </a:cxn>
                  <a:cxn ang="0">
                    <a:pos x="10" y="381"/>
                  </a:cxn>
                  <a:cxn ang="0">
                    <a:pos x="42" y="393"/>
                  </a:cxn>
                  <a:cxn ang="0">
                    <a:pos x="59" y="401"/>
                  </a:cxn>
                  <a:cxn ang="0">
                    <a:pos x="86" y="412"/>
                  </a:cxn>
                  <a:cxn ang="0">
                    <a:pos x="115" y="410"/>
                  </a:cxn>
                  <a:cxn ang="0">
                    <a:pos x="133" y="410"/>
                  </a:cxn>
                  <a:cxn ang="0">
                    <a:pos x="150" y="413"/>
                  </a:cxn>
                  <a:cxn ang="0">
                    <a:pos x="166" y="411"/>
                  </a:cxn>
                  <a:cxn ang="0">
                    <a:pos x="161" y="391"/>
                  </a:cxn>
                  <a:cxn ang="0">
                    <a:pos x="170" y="362"/>
                  </a:cxn>
                  <a:cxn ang="0">
                    <a:pos x="168" y="329"/>
                  </a:cxn>
                  <a:cxn ang="0">
                    <a:pos x="166" y="305"/>
                  </a:cxn>
                  <a:cxn ang="0">
                    <a:pos x="163" y="284"/>
                  </a:cxn>
                  <a:cxn ang="0">
                    <a:pos x="167" y="264"/>
                  </a:cxn>
                  <a:cxn ang="0">
                    <a:pos x="162" y="250"/>
                  </a:cxn>
                  <a:cxn ang="0">
                    <a:pos x="163" y="242"/>
                  </a:cxn>
                  <a:cxn ang="0">
                    <a:pos x="168" y="230"/>
                  </a:cxn>
                  <a:cxn ang="0">
                    <a:pos x="171" y="213"/>
                  </a:cxn>
                  <a:cxn ang="0">
                    <a:pos x="168" y="199"/>
                  </a:cxn>
                  <a:cxn ang="0">
                    <a:pos x="168" y="190"/>
                  </a:cxn>
                  <a:cxn ang="0">
                    <a:pos x="166" y="180"/>
                  </a:cxn>
                  <a:cxn ang="0">
                    <a:pos x="172" y="178"/>
                  </a:cxn>
                  <a:cxn ang="0">
                    <a:pos x="181" y="178"/>
                  </a:cxn>
                  <a:cxn ang="0">
                    <a:pos x="186" y="171"/>
                  </a:cxn>
                  <a:cxn ang="0">
                    <a:pos x="186" y="186"/>
                  </a:cxn>
                  <a:cxn ang="0">
                    <a:pos x="172" y="237"/>
                  </a:cxn>
                  <a:cxn ang="0">
                    <a:pos x="168" y="281"/>
                  </a:cxn>
                  <a:cxn ang="0">
                    <a:pos x="171" y="264"/>
                  </a:cxn>
                  <a:cxn ang="0">
                    <a:pos x="186" y="193"/>
                  </a:cxn>
                  <a:cxn ang="0">
                    <a:pos x="205" y="149"/>
                  </a:cxn>
                  <a:cxn ang="0">
                    <a:pos x="208" y="131"/>
                  </a:cxn>
                  <a:cxn ang="0">
                    <a:pos x="187" y="137"/>
                  </a:cxn>
                  <a:cxn ang="0">
                    <a:pos x="164" y="125"/>
                  </a:cxn>
                  <a:cxn ang="0">
                    <a:pos x="132" y="123"/>
                  </a:cxn>
                  <a:cxn ang="0">
                    <a:pos x="100" y="109"/>
                  </a:cxn>
                  <a:cxn ang="0">
                    <a:pos x="80" y="101"/>
                  </a:cxn>
                  <a:cxn ang="0">
                    <a:pos x="65" y="90"/>
                  </a:cxn>
                  <a:cxn ang="0">
                    <a:pos x="57" y="70"/>
                  </a:cxn>
                  <a:cxn ang="0">
                    <a:pos x="43" y="40"/>
                  </a:cxn>
                  <a:cxn ang="0">
                    <a:pos x="40" y="18"/>
                  </a:cxn>
                  <a:cxn ang="0">
                    <a:pos x="26" y="2"/>
                  </a:cxn>
                  <a:cxn ang="0">
                    <a:pos x="14" y="13"/>
                  </a:cxn>
                </a:cxnLst>
                <a:rect l="0" t="0" r="r" b="b"/>
                <a:pathLst>
                  <a:path w="208" h="421">
                    <a:moveTo>
                      <a:pt x="14" y="13"/>
                    </a:moveTo>
                    <a:cubicBezTo>
                      <a:pt x="14" y="15"/>
                      <a:pt x="16" y="18"/>
                      <a:pt x="18" y="20"/>
                    </a:cubicBezTo>
                    <a:cubicBezTo>
                      <a:pt x="20" y="21"/>
                      <a:pt x="23" y="23"/>
                      <a:pt x="23" y="25"/>
                    </a:cubicBezTo>
                    <a:cubicBezTo>
                      <a:pt x="23" y="27"/>
                      <a:pt x="24" y="31"/>
                      <a:pt x="25" y="34"/>
                    </a:cubicBezTo>
                    <a:cubicBezTo>
                      <a:pt x="26" y="37"/>
                      <a:pt x="26" y="42"/>
                      <a:pt x="26" y="44"/>
                    </a:cubicBezTo>
                    <a:cubicBezTo>
                      <a:pt x="26" y="47"/>
                      <a:pt x="26" y="52"/>
                      <a:pt x="25" y="55"/>
                    </a:cubicBezTo>
                    <a:cubicBezTo>
                      <a:pt x="24" y="58"/>
                      <a:pt x="25" y="61"/>
                      <a:pt x="27" y="62"/>
                    </a:cubicBezTo>
                    <a:cubicBezTo>
                      <a:pt x="28" y="63"/>
                      <a:pt x="31" y="64"/>
                      <a:pt x="32" y="65"/>
                    </a:cubicBezTo>
                    <a:cubicBezTo>
                      <a:pt x="34" y="66"/>
                      <a:pt x="35" y="69"/>
                      <a:pt x="34" y="71"/>
                    </a:cubicBezTo>
                    <a:cubicBezTo>
                      <a:pt x="33" y="73"/>
                      <a:pt x="33" y="75"/>
                      <a:pt x="32" y="76"/>
                    </a:cubicBezTo>
                    <a:cubicBezTo>
                      <a:pt x="32" y="77"/>
                      <a:pt x="33" y="78"/>
                      <a:pt x="35" y="79"/>
                    </a:cubicBezTo>
                    <a:cubicBezTo>
                      <a:pt x="37" y="80"/>
                      <a:pt x="41" y="81"/>
                      <a:pt x="42" y="82"/>
                    </a:cubicBezTo>
                    <a:cubicBezTo>
                      <a:pt x="44" y="83"/>
                      <a:pt x="46" y="85"/>
                      <a:pt x="47" y="86"/>
                    </a:cubicBezTo>
                    <a:cubicBezTo>
                      <a:pt x="47" y="88"/>
                      <a:pt x="47" y="91"/>
                      <a:pt x="47" y="93"/>
                    </a:cubicBezTo>
                    <a:cubicBezTo>
                      <a:pt x="46" y="95"/>
                      <a:pt x="48" y="99"/>
                      <a:pt x="50" y="100"/>
                    </a:cubicBezTo>
                    <a:cubicBezTo>
                      <a:pt x="52" y="102"/>
                      <a:pt x="55" y="105"/>
                      <a:pt x="56" y="106"/>
                    </a:cubicBezTo>
                    <a:cubicBezTo>
                      <a:pt x="57" y="107"/>
                      <a:pt x="60" y="109"/>
                      <a:pt x="61" y="109"/>
                    </a:cubicBezTo>
                    <a:cubicBezTo>
                      <a:pt x="62" y="109"/>
                      <a:pt x="64" y="113"/>
                      <a:pt x="65" y="117"/>
                    </a:cubicBezTo>
                    <a:cubicBezTo>
                      <a:pt x="65" y="122"/>
                      <a:pt x="68" y="125"/>
                      <a:pt x="71" y="125"/>
                    </a:cubicBezTo>
                    <a:cubicBezTo>
                      <a:pt x="73" y="125"/>
                      <a:pt x="77" y="126"/>
                      <a:pt x="79" y="128"/>
                    </a:cubicBezTo>
                    <a:cubicBezTo>
                      <a:pt x="81" y="130"/>
                      <a:pt x="84" y="131"/>
                      <a:pt x="86" y="131"/>
                    </a:cubicBezTo>
                    <a:cubicBezTo>
                      <a:pt x="88" y="131"/>
                      <a:pt x="90" y="130"/>
                      <a:pt x="92" y="129"/>
                    </a:cubicBezTo>
                    <a:cubicBezTo>
                      <a:pt x="93" y="128"/>
                      <a:pt x="97" y="129"/>
                      <a:pt x="101" y="130"/>
                    </a:cubicBezTo>
                    <a:cubicBezTo>
                      <a:pt x="105" y="132"/>
                      <a:pt x="108" y="138"/>
                      <a:pt x="108" y="144"/>
                    </a:cubicBezTo>
                    <a:cubicBezTo>
                      <a:pt x="108" y="150"/>
                      <a:pt x="108" y="157"/>
                      <a:pt x="108" y="160"/>
                    </a:cubicBezTo>
                    <a:cubicBezTo>
                      <a:pt x="108" y="163"/>
                      <a:pt x="110" y="168"/>
                      <a:pt x="112" y="171"/>
                    </a:cubicBezTo>
                    <a:cubicBezTo>
                      <a:pt x="114" y="174"/>
                      <a:pt x="114" y="179"/>
                      <a:pt x="112" y="181"/>
                    </a:cubicBezTo>
                    <a:cubicBezTo>
                      <a:pt x="109" y="183"/>
                      <a:pt x="103" y="189"/>
                      <a:pt x="98" y="194"/>
                    </a:cubicBezTo>
                    <a:cubicBezTo>
                      <a:pt x="93" y="199"/>
                      <a:pt x="86" y="203"/>
                      <a:pt x="83" y="204"/>
                    </a:cubicBezTo>
                    <a:cubicBezTo>
                      <a:pt x="80" y="205"/>
                      <a:pt x="76" y="206"/>
                      <a:pt x="74" y="206"/>
                    </a:cubicBezTo>
                    <a:cubicBezTo>
                      <a:pt x="73" y="206"/>
                      <a:pt x="70" y="207"/>
                      <a:pt x="69" y="208"/>
                    </a:cubicBezTo>
                    <a:cubicBezTo>
                      <a:pt x="68" y="209"/>
                      <a:pt x="67" y="212"/>
                      <a:pt x="67" y="214"/>
                    </a:cubicBezTo>
                    <a:cubicBezTo>
                      <a:pt x="68" y="216"/>
                      <a:pt x="67" y="218"/>
                      <a:pt x="67" y="219"/>
                    </a:cubicBezTo>
                    <a:cubicBezTo>
                      <a:pt x="66" y="220"/>
                      <a:pt x="66" y="222"/>
                      <a:pt x="66" y="224"/>
                    </a:cubicBezTo>
                    <a:cubicBezTo>
                      <a:pt x="66" y="226"/>
                      <a:pt x="64" y="227"/>
                      <a:pt x="62" y="227"/>
                    </a:cubicBezTo>
                    <a:cubicBezTo>
                      <a:pt x="59" y="227"/>
                      <a:pt x="55" y="227"/>
                      <a:pt x="52" y="228"/>
                    </a:cubicBezTo>
                    <a:cubicBezTo>
                      <a:pt x="48" y="229"/>
                      <a:pt x="44" y="232"/>
                      <a:pt x="43" y="234"/>
                    </a:cubicBezTo>
                    <a:cubicBezTo>
                      <a:pt x="41" y="236"/>
                      <a:pt x="37" y="239"/>
                      <a:pt x="34" y="240"/>
                    </a:cubicBezTo>
                    <a:cubicBezTo>
                      <a:pt x="30" y="241"/>
                      <a:pt x="28" y="244"/>
                      <a:pt x="27" y="246"/>
                    </a:cubicBezTo>
                    <a:cubicBezTo>
                      <a:pt x="27" y="248"/>
                      <a:pt x="29" y="250"/>
                      <a:pt x="30" y="250"/>
                    </a:cubicBezTo>
                    <a:cubicBezTo>
                      <a:pt x="32" y="251"/>
                      <a:pt x="35" y="252"/>
                      <a:pt x="36" y="254"/>
                    </a:cubicBezTo>
                    <a:cubicBezTo>
                      <a:pt x="37" y="256"/>
                      <a:pt x="38" y="262"/>
                      <a:pt x="37" y="267"/>
                    </a:cubicBezTo>
                    <a:cubicBezTo>
                      <a:pt x="37" y="271"/>
                      <a:pt x="36" y="277"/>
                      <a:pt x="37" y="279"/>
                    </a:cubicBezTo>
                    <a:cubicBezTo>
                      <a:pt x="37" y="282"/>
                      <a:pt x="39" y="285"/>
                      <a:pt x="41" y="287"/>
                    </a:cubicBezTo>
                    <a:cubicBezTo>
                      <a:pt x="44" y="290"/>
                      <a:pt x="46" y="292"/>
                      <a:pt x="46" y="293"/>
                    </a:cubicBezTo>
                    <a:cubicBezTo>
                      <a:pt x="46" y="294"/>
                      <a:pt x="45" y="296"/>
                      <a:pt x="44" y="297"/>
                    </a:cubicBezTo>
                    <a:cubicBezTo>
                      <a:pt x="43" y="297"/>
                      <a:pt x="41" y="300"/>
                      <a:pt x="40" y="302"/>
                    </a:cubicBezTo>
                    <a:cubicBezTo>
                      <a:pt x="38" y="305"/>
                      <a:pt x="35" y="307"/>
                      <a:pt x="32" y="308"/>
                    </a:cubicBezTo>
                    <a:cubicBezTo>
                      <a:pt x="29" y="308"/>
                      <a:pt x="25" y="310"/>
                      <a:pt x="23" y="311"/>
                    </a:cubicBezTo>
                    <a:cubicBezTo>
                      <a:pt x="21" y="312"/>
                      <a:pt x="18" y="314"/>
                      <a:pt x="16" y="316"/>
                    </a:cubicBezTo>
                    <a:cubicBezTo>
                      <a:pt x="14" y="318"/>
                      <a:pt x="13" y="321"/>
                      <a:pt x="13" y="322"/>
                    </a:cubicBezTo>
                    <a:cubicBezTo>
                      <a:pt x="12" y="324"/>
                      <a:pt x="13" y="328"/>
                      <a:pt x="13" y="332"/>
                    </a:cubicBezTo>
                    <a:cubicBezTo>
                      <a:pt x="14" y="335"/>
                      <a:pt x="12" y="337"/>
                      <a:pt x="10" y="337"/>
                    </a:cubicBezTo>
                    <a:cubicBezTo>
                      <a:pt x="8" y="336"/>
                      <a:pt x="4" y="336"/>
                      <a:pt x="2" y="337"/>
                    </a:cubicBezTo>
                    <a:cubicBezTo>
                      <a:pt x="1" y="338"/>
                      <a:pt x="0" y="340"/>
                      <a:pt x="2" y="341"/>
                    </a:cubicBezTo>
                    <a:cubicBezTo>
                      <a:pt x="3" y="343"/>
                      <a:pt x="4" y="344"/>
                      <a:pt x="4" y="344"/>
                    </a:cubicBezTo>
                    <a:cubicBezTo>
                      <a:pt x="4" y="344"/>
                      <a:pt x="4" y="347"/>
                      <a:pt x="3" y="351"/>
                    </a:cubicBezTo>
                    <a:cubicBezTo>
                      <a:pt x="3" y="355"/>
                      <a:pt x="4" y="358"/>
                      <a:pt x="5" y="356"/>
                    </a:cubicBezTo>
                    <a:cubicBezTo>
                      <a:pt x="7" y="355"/>
                      <a:pt x="9" y="356"/>
                      <a:pt x="10" y="358"/>
                    </a:cubicBezTo>
                    <a:cubicBezTo>
                      <a:pt x="11" y="360"/>
                      <a:pt x="12" y="363"/>
                      <a:pt x="13" y="364"/>
                    </a:cubicBezTo>
                    <a:cubicBezTo>
                      <a:pt x="14" y="366"/>
                      <a:pt x="14" y="369"/>
                      <a:pt x="13" y="370"/>
                    </a:cubicBezTo>
                    <a:cubicBezTo>
                      <a:pt x="12" y="372"/>
                      <a:pt x="11" y="374"/>
                      <a:pt x="10" y="376"/>
                    </a:cubicBezTo>
                    <a:cubicBezTo>
                      <a:pt x="9" y="377"/>
                      <a:pt x="9" y="379"/>
                      <a:pt x="10" y="381"/>
                    </a:cubicBezTo>
                    <a:cubicBezTo>
                      <a:pt x="11" y="383"/>
                      <a:pt x="13" y="385"/>
                      <a:pt x="15" y="386"/>
                    </a:cubicBezTo>
                    <a:cubicBezTo>
                      <a:pt x="17" y="387"/>
                      <a:pt x="24" y="390"/>
                      <a:pt x="31" y="392"/>
                    </a:cubicBezTo>
                    <a:cubicBezTo>
                      <a:pt x="38" y="394"/>
                      <a:pt x="43" y="394"/>
                      <a:pt x="42" y="393"/>
                    </a:cubicBezTo>
                    <a:cubicBezTo>
                      <a:pt x="42" y="391"/>
                      <a:pt x="44" y="390"/>
                      <a:pt x="47" y="390"/>
                    </a:cubicBezTo>
                    <a:cubicBezTo>
                      <a:pt x="50" y="391"/>
                      <a:pt x="54" y="392"/>
                      <a:pt x="55" y="394"/>
                    </a:cubicBezTo>
                    <a:cubicBezTo>
                      <a:pt x="56" y="396"/>
                      <a:pt x="57" y="399"/>
                      <a:pt x="59" y="401"/>
                    </a:cubicBezTo>
                    <a:cubicBezTo>
                      <a:pt x="60" y="404"/>
                      <a:pt x="62" y="406"/>
                      <a:pt x="63" y="408"/>
                    </a:cubicBezTo>
                    <a:cubicBezTo>
                      <a:pt x="65" y="409"/>
                      <a:pt x="69" y="410"/>
                      <a:pt x="72" y="410"/>
                    </a:cubicBezTo>
                    <a:cubicBezTo>
                      <a:pt x="76" y="410"/>
                      <a:pt x="82" y="411"/>
                      <a:pt x="86" y="412"/>
                    </a:cubicBezTo>
                    <a:cubicBezTo>
                      <a:pt x="89" y="413"/>
                      <a:pt x="94" y="413"/>
                      <a:pt x="97" y="412"/>
                    </a:cubicBezTo>
                    <a:cubicBezTo>
                      <a:pt x="99" y="411"/>
                      <a:pt x="104" y="410"/>
                      <a:pt x="108" y="410"/>
                    </a:cubicBezTo>
                    <a:cubicBezTo>
                      <a:pt x="112" y="410"/>
                      <a:pt x="115" y="410"/>
                      <a:pt x="115" y="410"/>
                    </a:cubicBezTo>
                    <a:cubicBezTo>
                      <a:pt x="115" y="410"/>
                      <a:pt x="116" y="410"/>
                      <a:pt x="118" y="409"/>
                    </a:cubicBezTo>
                    <a:cubicBezTo>
                      <a:pt x="119" y="409"/>
                      <a:pt x="123" y="409"/>
                      <a:pt x="126" y="410"/>
                    </a:cubicBezTo>
                    <a:cubicBezTo>
                      <a:pt x="130" y="411"/>
                      <a:pt x="133" y="411"/>
                      <a:pt x="133" y="410"/>
                    </a:cubicBezTo>
                    <a:cubicBezTo>
                      <a:pt x="134" y="408"/>
                      <a:pt x="136" y="407"/>
                      <a:pt x="137" y="406"/>
                    </a:cubicBezTo>
                    <a:cubicBezTo>
                      <a:pt x="139" y="406"/>
                      <a:pt x="141" y="407"/>
                      <a:pt x="143" y="408"/>
                    </a:cubicBezTo>
                    <a:cubicBezTo>
                      <a:pt x="144" y="410"/>
                      <a:pt x="147" y="412"/>
                      <a:pt x="150" y="413"/>
                    </a:cubicBezTo>
                    <a:cubicBezTo>
                      <a:pt x="153" y="413"/>
                      <a:pt x="159" y="415"/>
                      <a:pt x="162" y="417"/>
                    </a:cubicBezTo>
                    <a:cubicBezTo>
                      <a:pt x="166" y="419"/>
                      <a:pt x="169" y="421"/>
                      <a:pt x="169" y="421"/>
                    </a:cubicBezTo>
                    <a:cubicBezTo>
                      <a:pt x="169" y="421"/>
                      <a:pt x="168" y="416"/>
                      <a:pt x="166" y="411"/>
                    </a:cubicBezTo>
                    <a:cubicBezTo>
                      <a:pt x="165" y="406"/>
                      <a:pt x="164" y="399"/>
                      <a:pt x="164" y="396"/>
                    </a:cubicBezTo>
                    <a:cubicBezTo>
                      <a:pt x="164" y="393"/>
                      <a:pt x="164" y="391"/>
                      <a:pt x="163" y="392"/>
                    </a:cubicBezTo>
                    <a:cubicBezTo>
                      <a:pt x="162" y="393"/>
                      <a:pt x="161" y="393"/>
                      <a:pt x="161" y="391"/>
                    </a:cubicBezTo>
                    <a:cubicBezTo>
                      <a:pt x="160" y="389"/>
                      <a:pt x="161" y="386"/>
                      <a:pt x="162" y="384"/>
                    </a:cubicBezTo>
                    <a:cubicBezTo>
                      <a:pt x="163" y="381"/>
                      <a:pt x="165" y="377"/>
                      <a:pt x="167" y="374"/>
                    </a:cubicBezTo>
                    <a:cubicBezTo>
                      <a:pt x="169" y="371"/>
                      <a:pt x="170" y="366"/>
                      <a:pt x="170" y="362"/>
                    </a:cubicBezTo>
                    <a:cubicBezTo>
                      <a:pt x="170" y="359"/>
                      <a:pt x="170" y="352"/>
                      <a:pt x="169" y="348"/>
                    </a:cubicBezTo>
                    <a:cubicBezTo>
                      <a:pt x="168" y="343"/>
                      <a:pt x="167" y="339"/>
                      <a:pt x="167" y="339"/>
                    </a:cubicBezTo>
                    <a:cubicBezTo>
                      <a:pt x="168" y="329"/>
                      <a:pt x="168" y="329"/>
                      <a:pt x="168" y="329"/>
                    </a:cubicBezTo>
                    <a:cubicBezTo>
                      <a:pt x="168" y="329"/>
                      <a:pt x="168" y="327"/>
                      <a:pt x="168" y="324"/>
                    </a:cubicBezTo>
                    <a:cubicBezTo>
                      <a:pt x="168" y="321"/>
                      <a:pt x="168" y="317"/>
                      <a:pt x="168" y="314"/>
                    </a:cubicBezTo>
                    <a:cubicBezTo>
                      <a:pt x="168" y="311"/>
                      <a:pt x="167" y="307"/>
                      <a:pt x="166" y="305"/>
                    </a:cubicBezTo>
                    <a:cubicBezTo>
                      <a:pt x="164" y="303"/>
                      <a:pt x="164" y="301"/>
                      <a:pt x="165" y="300"/>
                    </a:cubicBezTo>
                    <a:cubicBezTo>
                      <a:pt x="166" y="300"/>
                      <a:pt x="166" y="297"/>
                      <a:pt x="166" y="294"/>
                    </a:cubicBezTo>
                    <a:cubicBezTo>
                      <a:pt x="165" y="292"/>
                      <a:pt x="164" y="287"/>
                      <a:pt x="163" y="284"/>
                    </a:cubicBezTo>
                    <a:cubicBezTo>
                      <a:pt x="162" y="281"/>
                      <a:pt x="162" y="278"/>
                      <a:pt x="163" y="277"/>
                    </a:cubicBezTo>
                    <a:cubicBezTo>
                      <a:pt x="163" y="277"/>
                      <a:pt x="164" y="274"/>
                      <a:pt x="165" y="272"/>
                    </a:cubicBezTo>
                    <a:cubicBezTo>
                      <a:pt x="166" y="270"/>
                      <a:pt x="167" y="266"/>
                      <a:pt x="167" y="264"/>
                    </a:cubicBezTo>
                    <a:cubicBezTo>
                      <a:pt x="168" y="262"/>
                      <a:pt x="168" y="258"/>
                      <a:pt x="168" y="256"/>
                    </a:cubicBezTo>
                    <a:cubicBezTo>
                      <a:pt x="168" y="253"/>
                      <a:pt x="168" y="250"/>
                      <a:pt x="167" y="250"/>
                    </a:cubicBezTo>
                    <a:cubicBezTo>
                      <a:pt x="166" y="250"/>
                      <a:pt x="164" y="250"/>
                      <a:pt x="162" y="250"/>
                    </a:cubicBezTo>
                    <a:cubicBezTo>
                      <a:pt x="160" y="250"/>
                      <a:pt x="159" y="250"/>
                      <a:pt x="160" y="248"/>
                    </a:cubicBezTo>
                    <a:cubicBezTo>
                      <a:pt x="161" y="247"/>
                      <a:pt x="161" y="244"/>
                      <a:pt x="161" y="243"/>
                    </a:cubicBezTo>
                    <a:cubicBezTo>
                      <a:pt x="162" y="241"/>
                      <a:pt x="162" y="240"/>
                      <a:pt x="163" y="242"/>
                    </a:cubicBezTo>
                    <a:cubicBezTo>
                      <a:pt x="164" y="243"/>
                      <a:pt x="166" y="242"/>
                      <a:pt x="167" y="240"/>
                    </a:cubicBezTo>
                    <a:cubicBezTo>
                      <a:pt x="168" y="238"/>
                      <a:pt x="169" y="235"/>
                      <a:pt x="169" y="234"/>
                    </a:cubicBezTo>
                    <a:cubicBezTo>
                      <a:pt x="168" y="233"/>
                      <a:pt x="168" y="231"/>
                      <a:pt x="168" y="230"/>
                    </a:cubicBezTo>
                    <a:cubicBezTo>
                      <a:pt x="168" y="228"/>
                      <a:pt x="168" y="226"/>
                      <a:pt x="168" y="224"/>
                    </a:cubicBezTo>
                    <a:cubicBezTo>
                      <a:pt x="168" y="222"/>
                      <a:pt x="169" y="219"/>
                      <a:pt x="169" y="218"/>
                    </a:cubicBezTo>
                    <a:cubicBezTo>
                      <a:pt x="170" y="216"/>
                      <a:pt x="170" y="214"/>
                      <a:pt x="171" y="213"/>
                    </a:cubicBezTo>
                    <a:cubicBezTo>
                      <a:pt x="171" y="211"/>
                      <a:pt x="170" y="210"/>
                      <a:pt x="169" y="209"/>
                    </a:cubicBezTo>
                    <a:cubicBezTo>
                      <a:pt x="167" y="208"/>
                      <a:pt x="167" y="206"/>
                      <a:pt x="167" y="205"/>
                    </a:cubicBezTo>
                    <a:cubicBezTo>
                      <a:pt x="168" y="203"/>
                      <a:pt x="168" y="200"/>
                      <a:pt x="168" y="199"/>
                    </a:cubicBezTo>
                    <a:cubicBezTo>
                      <a:pt x="168" y="198"/>
                      <a:pt x="167" y="196"/>
                      <a:pt x="166" y="195"/>
                    </a:cubicBezTo>
                    <a:cubicBezTo>
                      <a:pt x="165" y="194"/>
                      <a:pt x="165" y="193"/>
                      <a:pt x="166" y="193"/>
                    </a:cubicBezTo>
                    <a:cubicBezTo>
                      <a:pt x="167" y="193"/>
                      <a:pt x="168" y="191"/>
                      <a:pt x="168" y="190"/>
                    </a:cubicBezTo>
                    <a:cubicBezTo>
                      <a:pt x="168" y="188"/>
                      <a:pt x="167" y="186"/>
                      <a:pt x="166" y="186"/>
                    </a:cubicBezTo>
                    <a:cubicBezTo>
                      <a:pt x="165" y="185"/>
                      <a:pt x="164" y="184"/>
                      <a:pt x="165" y="183"/>
                    </a:cubicBezTo>
                    <a:cubicBezTo>
                      <a:pt x="166" y="183"/>
                      <a:pt x="166" y="181"/>
                      <a:pt x="166" y="180"/>
                    </a:cubicBezTo>
                    <a:cubicBezTo>
                      <a:pt x="166" y="179"/>
                      <a:pt x="166" y="177"/>
                      <a:pt x="166" y="175"/>
                    </a:cubicBezTo>
                    <a:cubicBezTo>
                      <a:pt x="166" y="174"/>
                      <a:pt x="167" y="173"/>
                      <a:pt x="168" y="174"/>
                    </a:cubicBezTo>
                    <a:cubicBezTo>
                      <a:pt x="170" y="175"/>
                      <a:pt x="172" y="177"/>
                      <a:pt x="172" y="178"/>
                    </a:cubicBezTo>
                    <a:cubicBezTo>
                      <a:pt x="173" y="180"/>
                      <a:pt x="175" y="181"/>
                      <a:pt x="177" y="182"/>
                    </a:cubicBezTo>
                    <a:cubicBezTo>
                      <a:pt x="178" y="182"/>
                      <a:pt x="180" y="181"/>
                      <a:pt x="179" y="180"/>
                    </a:cubicBezTo>
                    <a:cubicBezTo>
                      <a:pt x="179" y="179"/>
                      <a:pt x="180" y="178"/>
                      <a:pt x="181" y="178"/>
                    </a:cubicBezTo>
                    <a:cubicBezTo>
                      <a:pt x="182" y="178"/>
                      <a:pt x="182" y="176"/>
                      <a:pt x="181" y="174"/>
                    </a:cubicBezTo>
                    <a:cubicBezTo>
                      <a:pt x="180" y="172"/>
                      <a:pt x="180" y="170"/>
                      <a:pt x="180" y="170"/>
                    </a:cubicBezTo>
                    <a:cubicBezTo>
                      <a:pt x="181" y="170"/>
                      <a:pt x="183" y="170"/>
                      <a:pt x="186" y="171"/>
                    </a:cubicBezTo>
                    <a:cubicBezTo>
                      <a:pt x="188" y="171"/>
                      <a:pt x="189" y="172"/>
                      <a:pt x="189" y="173"/>
                    </a:cubicBezTo>
                    <a:cubicBezTo>
                      <a:pt x="189" y="174"/>
                      <a:pt x="189" y="175"/>
                      <a:pt x="189" y="176"/>
                    </a:cubicBezTo>
                    <a:cubicBezTo>
                      <a:pt x="189" y="177"/>
                      <a:pt x="188" y="182"/>
                      <a:pt x="186" y="186"/>
                    </a:cubicBezTo>
                    <a:cubicBezTo>
                      <a:pt x="185" y="190"/>
                      <a:pt x="182" y="198"/>
                      <a:pt x="181" y="202"/>
                    </a:cubicBezTo>
                    <a:cubicBezTo>
                      <a:pt x="180" y="206"/>
                      <a:pt x="178" y="215"/>
                      <a:pt x="176" y="220"/>
                    </a:cubicBezTo>
                    <a:cubicBezTo>
                      <a:pt x="175" y="226"/>
                      <a:pt x="173" y="234"/>
                      <a:pt x="172" y="237"/>
                    </a:cubicBezTo>
                    <a:cubicBezTo>
                      <a:pt x="172" y="240"/>
                      <a:pt x="171" y="245"/>
                      <a:pt x="171" y="246"/>
                    </a:cubicBezTo>
                    <a:cubicBezTo>
                      <a:pt x="170" y="247"/>
                      <a:pt x="170" y="255"/>
                      <a:pt x="169" y="262"/>
                    </a:cubicBezTo>
                    <a:cubicBezTo>
                      <a:pt x="169" y="270"/>
                      <a:pt x="168" y="278"/>
                      <a:pt x="168" y="281"/>
                    </a:cubicBezTo>
                    <a:cubicBezTo>
                      <a:pt x="168" y="284"/>
                      <a:pt x="168" y="289"/>
                      <a:pt x="169" y="291"/>
                    </a:cubicBezTo>
                    <a:cubicBezTo>
                      <a:pt x="169" y="294"/>
                      <a:pt x="169" y="292"/>
                      <a:pt x="170" y="286"/>
                    </a:cubicBezTo>
                    <a:cubicBezTo>
                      <a:pt x="170" y="281"/>
                      <a:pt x="171" y="271"/>
                      <a:pt x="171" y="264"/>
                    </a:cubicBezTo>
                    <a:cubicBezTo>
                      <a:pt x="172" y="257"/>
                      <a:pt x="173" y="246"/>
                      <a:pt x="174" y="240"/>
                    </a:cubicBezTo>
                    <a:cubicBezTo>
                      <a:pt x="175" y="233"/>
                      <a:pt x="178" y="222"/>
                      <a:pt x="180" y="215"/>
                    </a:cubicBezTo>
                    <a:cubicBezTo>
                      <a:pt x="182" y="208"/>
                      <a:pt x="185" y="198"/>
                      <a:pt x="186" y="193"/>
                    </a:cubicBezTo>
                    <a:cubicBezTo>
                      <a:pt x="188" y="188"/>
                      <a:pt x="192" y="180"/>
                      <a:pt x="194" y="176"/>
                    </a:cubicBezTo>
                    <a:cubicBezTo>
                      <a:pt x="196" y="172"/>
                      <a:pt x="200" y="166"/>
                      <a:pt x="201" y="162"/>
                    </a:cubicBezTo>
                    <a:cubicBezTo>
                      <a:pt x="202" y="158"/>
                      <a:pt x="204" y="152"/>
                      <a:pt x="205" y="149"/>
                    </a:cubicBezTo>
                    <a:cubicBezTo>
                      <a:pt x="206" y="146"/>
                      <a:pt x="206" y="141"/>
                      <a:pt x="206" y="139"/>
                    </a:cubicBezTo>
                    <a:cubicBezTo>
                      <a:pt x="206" y="137"/>
                      <a:pt x="206" y="135"/>
                      <a:pt x="207" y="134"/>
                    </a:cubicBezTo>
                    <a:cubicBezTo>
                      <a:pt x="208" y="132"/>
                      <a:pt x="208" y="131"/>
                      <a:pt x="208" y="131"/>
                    </a:cubicBezTo>
                    <a:cubicBezTo>
                      <a:pt x="208" y="131"/>
                      <a:pt x="206" y="131"/>
                      <a:pt x="202" y="132"/>
                    </a:cubicBezTo>
                    <a:cubicBezTo>
                      <a:pt x="199" y="132"/>
                      <a:pt x="195" y="133"/>
                      <a:pt x="194" y="135"/>
                    </a:cubicBezTo>
                    <a:cubicBezTo>
                      <a:pt x="192" y="136"/>
                      <a:pt x="189" y="137"/>
                      <a:pt x="187" y="137"/>
                    </a:cubicBezTo>
                    <a:cubicBezTo>
                      <a:pt x="185" y="137"/>
                      <a:pt x="181" y="136"/>
                      <a:pt x="179" y="134"/>
                    </a:cubicBezTo>
                    <a:cubicBezTo>
                      <a:pt x="176" y="132"/>
                      <a:pt x="173" y="129"/>
                      <a:pt x="171" y="128"/>
                    </a:cubicBezTo>
                    <a:cubicBezTo>
                      <a:pt x="169" y="127"/>
                      <a:pt x="166" y="126"/>
                      <a:pt x="164" y="125"/>
                    </a:cubicBezTo>
                    <a:cubicBezTo>
                      <a:pt x="162" y="124"/>
                      <a:pt x="158" y="124"/>
                      <a:pt x="156" y="124"/>
                    </a:cubicBezTo>
                    <a:cubicBezTo>
                      <a:pt x="153" y="125"/>
                      <a:pt x="148" y="125"/>
                      <a:pt x="144" y="124"/>
                    </a:cubicBezTo>
                    <a:cubicBezTo>
                      <a:pt x="140" y="124"/>
                      <a:pt x="135" y="123"/>
                      <a:pt x="132" y="123"/>
                    </a:cubicBezTo>
                    <a:cubicBezTo>
                      <a:pt x="129" y="122"/>
                      <a:pt x="126" y="120"/>
                      <a:pt x="124" y="118"/>
                    </a:cubicBezTo>
                    <a:cubicBezTo>
                      <a:pt x="122" y="116"/>
                      <a:pt x="117" y="113"/>
                      <a:pt x="112" y="112"/>
                    </a:cubicBezTo>
                    <a:cubicBezTo>
                      <a:pt x="108" y="111"/>
                      <a:pt x="103" y="109"/>
                      <a:pt x="100" y="109"/>
                    </a:cubicBezTo>
                    <a:cubicBezTo>
                      <a:pt x="98" y="109"/>
                      <a:pt x="95" y="108"/>
                      <a:pt x="93" y="105"/>
                    </a:cubicBezTo>
                    <a:cubicBezTo>
                      <a:pt x="92" y="103"/>
                      <a:pt x="89" y="102"/>
                      <a:pt x="87" y="102"/>
                    </a:cubicBezTo>
                    <a:cubicBezTo>
                      <a:pt x="85" y="103"/>
                      <a:pt x="82" y="102"/>
                      <a:pt x="80" y="101"/>
                    </a:cubicBezTo>
                    <a:cubicBezTo>
                      <a:pt x="79" y="100"/>
                      <a:pt x="76" y="100"/>
                      <a:pt x="73" y="100"/>
                    </a:cubicBezTo>
                    <a:cubicBezTo>
                      <a:pt x="71" y="100"/>
                      <a:pt x="69" y="99"/>
                      <a:pt x="68" y="96"/>
                    </a:cubicBezTo>
                    <a:cubicBezTo>
                      <a:pt x="67" y="94"/>
                      <a:pt x="66" y="91"/>
                      <a:pt x="65" y="90"/>
                    </a:cubicBezTo>
                    <a:cubicBezTo>
                      <a:pt x="64" y="89"/>
                      <a:pt x="63" y="87"/>
                      <a:pt x="63" y="85"/>
                    </a:cubicBezTo>
                    <a:cubicBezTo>
                      <a:pt x="62" y="83"/>
                      <a:pt x="62" y="80"/>
                      <a:pt x="61" y="79"/>
                    </a:cubicBezTo>
                    <a:cubicBezTo>
                      <a:pt x="60" y="77"/>
                      <a:pt x="58" y="73"/>
                      <a:pt x="57" y="70"/>
                    </a:cubicBezTo>
                    <a:cubicBezTo>
                      <a:pt x="56" y="67"/>
                      <a:pt x="55" y="63"/>
                      <a:pt x="53" y="62"/>
                    </a:cubicBezTo>
                    <a:cubicBezTo>
                      <a:pt x="52" y="61"/>
                      <a:pt x="49" y="56"/>
                      <a:pt x="47" y="52"/>
                    </a:cubicBezTo>
                    <a:cubicBezTo>
                      <a:pt x="45" y="48"/>
                      <a:pt x="43" y="43"/>
                      <a:pt x="43" y="40"/>
                    </a:cubicBezTo>
                    <a:cubicBezTo>
                      <a:pt x="43" y="38"/>
                      <a:pt x="42" y="34"/>
                      <a:pt x="40" y="32"/>
                    </a:cubicBezTo>
                    <a:cubicBezTo>
                      <a:pt x="39" y="30"/>
                      <a:pt x="38" y="27"/>
                      <a:pt x="39" y="26"/>
                    </a:cubicBezTo>
                    <a:cubicBezTo>
                      <a:pt x="40" y="24"/>
                      <a:pt x="40" y="21"/>
                      <a:pt x="40" y="18"/>
                    </a:cubicBezTo>
                    <a:cubicBezTo>
                      <a:pt x="40" y="15"/>
                      <a:pt x="39" y="12"/>
                      <a:pt x="37" y="10"/>
                    </a:cubicBezTo>
                    <a:cubicBezTo>
                      <a:pt x="35" y="8"/>
                      <a:pt x="32" y="6"/>
                      <a:pt x="31" y="5"/>
                    </a:cubicBezTo>
                    <a:cubicBezTo>
                      <a:pt x="29" y="4"/>
                      <a:pt x="27" y="3"/>
                      <a:pt x="26" y="2"/>
                    </a:cubicBezTo>
                    <a:cubicBezTo>
                      <a:pt x="25" y="2"/>
                      <a:pt x="24" y="1"/>
                      <a:pt x="23" y="0"/>
                    </a:cubicBezTo>
                    <a:cubicBezTo>
                      <a:pt x="23" y="0"/>
                      <a:pt x="21" y="2"/>
                      <a:pt x="19" y="4"/>
                    </a:cubicBezTo>
                    <a:cubicBezTo>
                      <a:pt x="16" y="6"/>
                      <a:pt x="14" y="10"/>
                      <a:pt x="14" y="13"/>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19" name="Freeform 29">
                <a:extLst>
                  <a:ext uri="{FF2B5EF4-FFF2-40B4-BE49-F238E27FC236}">
                    <a16:creationId xmlns:a16="http://schemas.microsoft.com/office/drawing/2014/main" id="{6FEED860-03F4-B745-B2E5-BCA665903E33}"/>
                  </a:ext>
                </a:extLst>
              </p:cNvPr>
              <p:cNvSpPr>
                <a:spLocks/>
              </p:cNvSpPr>
              <p:nvPr/>
            </p:nvSpPr>
            <p:spPr bwMode="auto">
              <a:xfrm>
                <a:off x="5395015" y="3815524"/>
                <a:ext cx="309166" cy="446112"/>
              </a:xfrm>
              <a:custGeom>
                <a:avLst/>
                <a:gdLst/>
                <a:ahLst/>
                <a:cxnLst>
                  <a:cxn ang="0">
                    <a:pos x="84" y="49"/>
                  </a:cxn>
                  <a:cxn ang="0">
                    <a:pos x="73" y="33"/>
                  </a:cxn>
                  <a:cxn ang="0">
                    <a:pos x="54" y="37"/>
                  </a:cxn>
                  <a:cxn ang="0">
                    <a:pos x="58" y="19"/>
                  </a:cxn>
                  <a:cxn ang="0">
                    <a:pos x="45" y="5"/>
                  </a:cxn>
                  <a:cxn ang="0">
                    <a:pos x="29" y="1"/>
                  </a:cxn>
                  <a:cxn ang="0">
                    <a:pos x="23" y="5"/>
                  </a:cxn>
                  <a:cxn ang="0">
                    <a:pos x="13" y="24"/>
                  </a:cxn>
                  <a:cxn ang="0">
                    <a:pos x="18" y="43"/>
                  </a:cxn>
                  <a:cxn ang="0">
                    <a:pos x="5" y="40"/>
                  </a:cxn>
                  <a:cxn ang="0">
                    <a:pos x="0" y="46"/>
                  </a:cxn>
                  <a:cxn ang="0">
                    <a:pos x="3" y="58"/>
                  </a:cxn>
                  <a:cxn ang="0">
                    <a:pos x="1" y="74"/>
                  </a:cxn>
                  <a:cxn ang="0">
                    <a:pos x="9" y="93"/>
                  </a:cxn>
                  <a:cxn ang="0">
                    <a:pos x="16" y="106"/>
                  </a:cxn>
                  <a:cxn ang="0">
                    <a:pos x="19" y="112"/>
                  </a:cxn>
                  <a:cxn ang="0">
                    <a:pos x="29" y="118"/>
                  </a:cxn>
                  <a:cxn ang="0">
                    <a:pos x="32" y="134"/>
                  </a:cxn>
                  <a:cxn ang="0">
                    <a:pos x="25" y="155"/>
                  </a:cxn>
                  <a:cxn ang="0">
                    <a:pos x="11" y="172"/>
                  </a:cxn>
                  <a:cxn ang="0">
                    <a:pos x="18" y="176"/>
                  </a:cxn>
                  <a:cxn ang="0">
                    <a:pos x="29" y="176"/>
                  </a:cxn>
                  <a:cxn ang="0">
                    <a:pos x="47" y="166"/>
                  </a:cxn>
                  <a:cxn ang="0">
                    <a:pos x="71" y="162"/>
                  </a:cxn>
                  <a:cxn ang="0">
                    <a:pos x="94" y="179"/>
                  </a:cxn>
                  <a:cxn ang="0">
                    <a:pos x="105" y="166"/>
                  </a:cxn>
                  <a:cxn ang="0">
                    <a:pos x="110" y="149"/>
                  </a:cxn>
                  <a:cxn ang="0">
                    <a:pos x="124" y="140"/>
                  </a:cxn>
                  <a:cxn ang="0">
                    <a:pos x="121" y="129"/>
                  </a:cxn>
                  <a:cxn ang="0">
                    <a:pos x="110" y="125"/>
                  </a:cxn>
                  <a:cxn ang="0">
                    <a:pos x="111" y="114"/>
                  </a:cxn>
                  <a:cxn ang="0">
                    <a:pos x="109" y="93"/>
                  </a:cxn>
                  <a:cxn ang="0">
                    <a:pos x="96" y="75"/>
                  </a:cxn>
                  <a:cxn ang="0">
                    <a:pos x="101" y="62"/>
                  </a:cxn>
                  <a:cxn ang="0">
                    <a:pos x="103" y="49"/>
                  </a:cxn>
                </a:cxnLst>
                <a:rect l="0" t="0" r="r" b="b"/>
                <a:pathLst>
                  <a:path w="126" h="182">
                    <a:moveTo>
                      <a:pt x="95" y="49"/>
                    </a:moveTo>
                    <a:cubicBezTo>
                      <a:pt x="91" y="51"/>
                      <a:pt x="86" y="50"/>
                      <a:pt x="84" y="49"/>
                    </a:cubicBezTo>
                    <a:cubicBezTo>
                      <a:pt x="81" y="47"/>
                      <a:pt x="79" y="44"/>
                      <a:pt x="78" y="41"/>
                    </a:cubicBezTo>
                    <a:cubicBezTo>
                      <a:pt x="78" y="39"/>
                      <a:pt x="75" y="35"/>
                      <a:pt x="73" y="33"/>
                    </a:cubicBezTo>
                    <a:cubicBezTo>
                      <a:pt x="71" y="31"/>
                      <a:pt x="66" y="32"/>
                      <a:pt x="62" y="35"/>
                    </a:cubicBezTo>
                    <a:cubicBezTo>
                      <a:pt x="58" y="38"/>
                      <a:pt x="55" y="39"/>
                      <a:pt x="54" y="37"/>
                    </a:cubicBezTo>
                    <a:cubicBezTo>
                      <a:pt x="53" y="35"/>
                      <a:pt x="54" y="32"/>
                      <a:pt x="55" y="29"/>
                    </a:cubicBezTo>
                    <a:cubicBezTo>
                      <a:pt x="57" y="26"/>
                      <a:pt x="58" y="22"/>
                      <a:pt x="58" y="19"/>
                    </a:cubicBezTo>
                    <a:cubicBezTo>
                      <a:pt x="58" y="16"/>
                      <a:pt x="56" y="12"/>
                      <a:pt x="54" y="11"/>
                    </a:cubicBezTo>
                    <a:cubicBezTo>
                      <a:pt x="52" y="9"/>
                      <a:pt x="48" y="7"/>
                      <a:pt x="45" y="5"/>
                    </a:cubicBezTo>
                    <a:cubicBezTo>
                      <a:pt x="42" y="4"/>
                      <a:pt x="38" y="2"/>
                      <a:pt x="36" y="2"/>
                    </a:cubicBezTo>
                    <a:cubicBezTo>
                      <a:pt x="35" y="2"/>
                      <a:pt x="32" y="1"/>
                      <a:pt x="29" y="1"/>
                    </a:cubicBezTo>
                    <a:cubicBezTo>
                      <a:pt x="27" y="1"/>
                      <a:pt x="25" y="0"/>
                      <a:pt x="25" y="0"/>
                    </a:cubicBezTo>
                    <a:cubicBezTo>
                      <a:pt x="25" y="0"/>
                      <a:pt x="24" y="2"/>
                      <a:pt x="23" y="5"/>
                    </a:cubicBezTo>
                    <a:cubicBezTo>
                      <a:pt x="21" y="8"/>
                      <a:pt x="18" y="12"/>
                      <a:pt x="15" y="15"/>
                    </a:cubicBezTo>
                    <a:cubicBezTo>
                      <a:pt x="13" y="18"/>
                      <a:pt x="12" y="22"/>
                      <a:pt x="13" y="24"/>
                    </a:cubicBezTo>
                    <a:cubicBezTo>
                      <a:pt x="14" y="27"/>
                      <a:pt x="16" y="31"/>
                      <a:pt x="18" y="35"/>
                    </a:cubicBezTo>
                    <a:cubicBezTo>
                      <a:pt x="19" y="39"/>
                      <a:pt x="19" y="42"/>
                      <a:pt x="18" y="43"/>
                    </a:cubicBezTo>
                    <a:cubicBezTo>
                      <a:pt x="16" y="44"/>
                      <a:pt x="13" y="44"/>
                      <a:pt x="11" y="43"/>
                    </a:cubicBezTo>
                    <a:cubicBezTo>
                      <a:pt x="10" y="41"/>
                      <a:pt x="7" y="40"/>
                      <a:pt x="5" y="40"/>
                    </a:cubicBezTo>
                    <a:cubicBezTo>
                      <a:pt x="4" y="39"/>
                      <a:pt x="2" y="41"/>
                      <a:pt x="1" y="43"/>
                    </a:cubicBezTo>
                    <a:cubicBezTo>
                      <a:pt x="1" y="45"/>
                      <a:pt x="0" y="46"/>
                      <a:pt x="0" y="46"/>
                    </a:cubicBezTo>
                    <a:cubicBezTo>
                      <a:pt x="0" y="46"/>
                      <a:pt x="1" y="48"/>
                      <a:pt x="1" y="51"/>
                    </a:cubicBezTo>
                    <a:cubicBezTo>
                      <a:pt x="2" y="54"/>
                      <a:pt x="3" y="57"/>
                      <a:pt x="3" y="58"/>
                    </a:cubicBezTo>
                    <a:cubicBezTo>
                      <a:pt x="3" y="60"/>
                      <a:pt x="2" y="62"/>
                      <a:pt x="2" y="64"/>
                    </a:cubicBezTo>
                    <a:cubicBezTo>
                      <a:pt x="2" y="66"/>
                      <a:pt x="1" y="71"/>
                      <a:pt x="1" y="74"/>
                    </a:cubicBezTo>
                    <a:cubicBezTo>
                      <a:pt x="0" y="77"/>
                      <a:pt x="1" y="82"/>
                      <a:pt x="3" y="84"/>
                    </a:cubicBezTo>
                    <a:cubicBezTo>
                      <a:pt x="4" y="86"/>
                      <a:pt x="7" y="90"/>
                      <a:pt x="9" y="93"/>
                    </a:cubicBezTo>
                    <a:cubicBezTo>
                      <a:pt x="11" y="96"/>
                      <a:pt x="13" y="100"/>
                      <a:pt x="14" y="102"/>
                    </a:cubicBezTo>
                    <a:cubicBezTo>
                      <a:pt x="15" y="104"/>
                      <a:pt x="16" y="106"/>
                      <a:pt x="16" y="106"/>
                    </a:cubicBezTo>
                    <a:cubicBezTo>
                      <a:pt x="16" y="106"/>
                      <a:pt x="16" y="107"/>
                      <a:pt x="16" y="108"/>
                    </a:cubicBezTo>
                    <a:cubicBezTo>
                      <a:pt x="16" y="109"/>
                      <a:pt x="18" y="111"/>
                      <a:pt x="19" y="112"/>
                    </a:cubicBezTo>
                    <a:cubicBezTo>
                      <a:pt x="21" y="112"/>
                      <a:pt x="24" y="114"/>
                      <a:pt x="25" y="115"/>
                    </a:cubicBezTo>
                    <a:cubicBezTo>
                      <a:pt x="26" y="116"/>
                      <a:pt x="28" y="117"/>
                      <a:pt x="29" y="118"/>
                    </a:cubicBezTo>
                    <a:cubicBezTo>
                      <a:pt x="31" y="118"/>
                      <a:pt x="32" y="121"/>
                      <a:pt x="32" y="124"/>
                    </a:cubicBezTo>
                    <a:cubicBezTo>
                      <a:pt x="33" y="127"/>
                      <a:pt x="32" y="131"/>
                      <a:pt x="32" y="134"/>
                    </a:cubicBezTo>
                    <a:cubicBezTo>
                      <a:pt x="31" y="137"/>
                      <a:pt x="30" y="143"/>
                      <a:pt x="30" y="146"/>
                    </a:cubicBezTo>
                    <a:cubicBezTo>
                      <a:pt x="29" y="150"/>
                      <a:pt x="27" y="154"/>
                      <a:pt x="25" y="155"/>
                    </a:cubicBezTo>
                    <a:cubicBezTo>
                      <a:pt x="24" y="156"/>
                      <a:pt x="20" y="160"/>
                      <a:pt x="18" y="163"/>
                    </a:cubicBezTo>
                    <a:cubicBezTo>
                      <a:pt x="16" y="166"/>
                      <a:pt x="13" y="170"/>
                      <a:pt x="11" y="172"/>
                    </a:cubicBezTo>
                    <a:cubicBezTo>
                      <a:pt x="8" y="173"/>
                      <a:pt x="8" y="175"/>
                      <a:pt x="10" y="176"/>
                    </a:cubicBezTo>
                    <a:cubicBezTo>
                      <a:pt x="12" y="177"/>
                      <a:pt x="16" y="177"/>
                      <a:pt x="18" y="176"/>
                    </a:cubicBezTo>
                    <a:cubicBezTo>
                      <a:pt x="20" y="176"/>
                      <a:pt x="23" y="177"/>
                      <a:pt x="23" y="178"/>
                    </a:cubicBezTo>
                    <a:cubicBezTo>
                      <a:pt x="23" y="178"/>
                      <a:pt x="26" y="177"/>
                      <a:pt x="29" y="176"/>
                    </a:cubicBezTo>
                    <a:cubicBezTo>
                      <a:pt x="32" y="176"/>
                      <a:pt x="36" y="173"/>
                      <a:pt x="38" y="170"/>
                    </a:cubicBezTo>
                    <a:cubicBezTo>
                      <a:pt x="39" y="168"/>
                      <a:pt x="43" y="166"/>
                      <a:pt x="47" y="166"/>
                    </a:cubicBezTo>
                    <a:cubicBezTo>
                      <a:pt x="50" y="166"/>
                      <a:pt x="56" y="165"/>
                      <a:pt x="60" y="163"/>
                    </a:cubicBezTo>
                    <a:cubicBezTo>
                      <a:pt x="64" y="161"/>
                      <a:pt x="69" y="160"/>
                      <a:pt x="71" y="162"/>
                    </a:cubicBezTo>
                    <a:cubicBezTo>
                      <a:pt x="73" y="164"/>
                      <a:pt x="78" y="167"/>
                      <a:pt x="81" y="169"/>
                    </a:cubicBezTo>
                    <a:cubicBezTo>
                      <a:pt x="84" y="171"/>
                      <a:pt x="90" y="176"/>
                      <a:pt x="94" y="179"/>
                    </a:cubicBezTo>
                    <a:cubicBezTo>
                      <a:pt x="98" y="182"/>
                      <a:pt x="101" y="181"/>
                      <a:pt x="102" y="177"/>
                    </a:cubicBezTo>
                    <a:cubicBezTo>
                      <a:pt x="102" y="172"/>
                      <a:pt x="104" y="167"/>
                      <a:pt x="105" y="166"/>
                    </a:cubicBezTo>
                    <a:cubicBezTo>
                      <a:pt x="106" y="164"/>
                      <a:pt x="107" y="160"/>
                      <a:pt x="107" y="157"/>
                    </a:cubicBezTo>
                    <a:cubicBezTo>
                      <a:pt x="107" y="155"/>
                      <a:pt x="109" y="151"/>
                      <a:pt x="110" y="149"/>
                    </a:cubicBezTo>
                    <a:cubicBezTo>
                      <a:pt x="111" y="148"/>
                      <a:pt x="115" y="145"/>
                      <a:pt x="117" y="144"/>
                    </a:cubicBezTo>
                    <a:cubicBezTo>
                      <a:pt x="120" y="143"/>
                      <a:pt x="123" y="141"/>
                      <a:pt x="124" y="140"/>
                    </a:cubicBezTo>
                    <a:cubicBezTo>
                      <a:pt x="126" y="138"/>
                      <a:pt x="126" y="136"/>
                      <a:pt x="125" y="134"/>
                    </a:cubicBezTo>
                    <a:cubicBezTo>
                      <a:pt x="125" y="132"/>
                      <a:pt x="123" y="130"/>
                      <a:pt x="121" y="129"/>
                    </a:cubicBezTo>
                    <a:cubicBezTo>
                      <a:pt x="120" y="128"/>
                      <a:pt x="118" y="128"/>
                      <a:pt x="116" y="127"/>
                    </a:cubicBezTo>
                    <a:cubicBezTo>
                      <a:pt x="115" y="127"/>
                      <a:pt x="112" y="126"/>
                      <a:pt x="110" y="125"/>
                    </a:cubicBezTo>
                    <a:cubicBezTo>
                      <a:pt x="108" y="123"/>
                      <a:pt x="107" y="121"/>
                      <a:pt x="108" y="120"/>
                    </a:cubicBezTo>
                    <a:cubicBezTo>
                      <a:pt x="109" y="119"/>
                      <a:pt x="110" y="116"/>
                      <a:pt x="111" y="114"/>
                    </a:cubicBezTo>
                    <a:cubicBezTo>
                      <a:pt x="112" y="111"/>
                      <a:pt x="113" y="106"/>
                      <a:pt x="114" y="103"/>
                    </a:cubicBezTo>
                    <a:cubicBezTo>
                      <a:pt x="114" y="100"/>
                      <a:pt x="112" y="96"/>
                      <a:pt x="109" y="93"/>
                    </a:cubicBezTo>
                    <a:cubicBezTo>
                      <a:pt x="106" y="90"/>
                      <a:pt x="102" y="86"/>
                      <a:pt x="100" y="84"/>
                    </a:cubicBezTo>
                    <a:cubicBezTo>
                      <a:pt x="97" y="81"/>
                      <a:pt x="96" y="77"/>
                      <a:pt x="96" y="75"/>
                    </a:cubicBezTo>
                    <a:cubicBezTo>
                      <a:pt x="97" y="73"/>
                      <a:pt x="98" y="69"/>
                      <a:pt x="99" y="66"/>
                    </a:cubicBezTo>
                    <a:cubicBezTo>
                      <a:pt x="100" y="64"/>
                      <a:pt x="101" y="62"/>
                      <a:pt x="101" y="62"/>
                    </a:cubicBezTo>
                    <a:cubicBezTo>
                      <a:pt x="101" y="62"/>
                      <a:pt x="102" y="59"/>
                      <a:pt x="103" y="56"/>
                    </a:cubicBezTo>
                    <a:cubicBezTo>
                      <a:pt x="104" y="53"/>
                      <a:pt x="104" y="50"/>
                      <a:pt x="103" y="49"/>
                    </a:cubicBezTo>
                    <a:cubicBezTo>
                      <a:pt x="103" y="49"/>
                      <a:pt x="98" y="48"/>
                      <a:pt x="95" y="4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0" name="Freeform 30">
                <a:extLst>
                  <a:ext uri="{FF2B5EF4-FFF2-40B4-BE49-F238E27FC236}">
                    <a16:creationId xmlns:a16="http://schemas.microsoft.com/office/drawing/2014/main" id="{EEAE9980-5C63-4E4C-8508-13BB26C7EB78}"/>
                  </a:ext>
                </a:extLst>
              </p:cNvPr>
              <p:cNvSpPr>
                <a:spLocks/>
              </p:cNvSpPr>
              <p:nvPr/>
            </p:nvSpPr>
            <p:spPr bwMode="auto">
              <a:xfrm>
                <a:off x="5163659" y="3095520"/>
                <a:ext cx="807152" cy="844500"/>
              </a:xfrm>
              <a:custGeom>
                <a:avLst/>
                <a:gdLst/>
                <a:ahLst/>
                <a:cxnLst>
                  <a:cxn ang="0">
                    <a:pos x="319" y="143"/>
                  </a:cxn>
                  <a:cxn ang="0">
                    <a:pos x="309" y="149"/>
                  </a:cxn>
                  <a:cxn ang="0">
                    <a:pos x="301" y="164"/>
                  </a:cxn>
                  <a:cxn ang="0">
                    <a:pos x="282" y="156"/>
                  </a:cxn>
                  <a:cxn ang="0">
                    <a:pos x="274" y="143"/>
                  </a:cxn>
                  <a:cxn ang="0">
                    <a:pos x="267" y="133"/>
                  </a:cxn>
                  <a:cxn ang="0">
                    <a:pos x="258" y="119"/>
                  </a:cxn>
                  <a:cxn ang="0">
                    <a:pos x="261" y="107"/>
                  </a:cxn>
                  <a:cxn ang="0">
                    <a:pos x="268" y="94"/>
                  </a:cxn>
                  <a:cxn ang="0">
                    <a:pos x="271" y="64"/>
                  </a:cxn>
                  <a:cxn ang="0">
                    <a:pos x="274" y="43"/>
                  </a:cxn>
                  <a:cxn ang="0">
                    <a:pos x="249" y="16"/>
                  </a:cxn>
                  <a:cxn ang="0">
                    <a:pos x="230" y="8"/>
                  </a:cxn>
                  <a:cxn ang="0">
                    <a:pos x="212" y="7"/>
                  </a:cxn>
                  <a:cxn ang="0">
                    <a:pos x="193" y="28"/>
                  </a:cxn>
                  <a:cxn ang="0">
                    <a:pos x="179" y="36"/>
                  </a:cxn>
                  <a:cxn ang="0">
                    <a:pos x="164" y="27"/>
                  </a:cxn>
                  <a:cxn ang="0">
                    <a:pos x="144" y="24"/>
                  </a:cxn>
                  <a:cxn ang="0">
                    <a:pos x="126" y="25"/>
                  </a:cxn>
                  <a:cxn ang="0">
                    <a:pos x="107" y="13"/>
                  </a:cxn>
                  <a:cxn ang="0">
                    <a:pos x="86" y="2"/>
                  </a:cxn>
                  <a:cxn ang="0">
                    <a:pos x="74" y="4"/>
                  </a:cxn>
                  <a:cxn ang="0">
                    <a:pos x="69" y="18"/>
                  </a:cxn>
                  <a:cxn ang="0">
                    <a:pos x="63" y="29"/>
                  </a:cxn>
                  <a:cxn ang="0">
                    <a:pos x="52" y="36"/>
                  </a:cxn>
                  <a:cxn ang="0">
                    <a:pos x="53" y="51"/>
                  </a:cxn>
                  <a:cxn ang="0">
                    <a:pos x="44" y="63"/>
                  </a:cxn>
                  <a:cxn ang="0">
                    <a:pos x="41" y="77"/>
                  </a:cxn>
                  <a:cxn ang="0">
                    <a:pos x="23" y="89"/>
                  </a:cxn>
                  <a:cxn ang="0">
                    <a:pos x="11" y="91"/>
                  </a:cxn>
                  <a:cxn ang="0">
                    <a:pos x="1" y="111"/>
                  </a:cxn>
                  <a:cxn ang="0">
                    <a:pos x="2" y="139"/>
                  </a:cxn>
                  <a:cxn ang="0">
                    <a:pos x="11" y="150"/>
                  </a:cxn>
                  <a:cxn ang="0">
                    <a:pos x="21" y="159"/>
                  </a:cxn>
                  <a:cxn ang="0">
                    <a:pos x="29" y="173"/>
                  </a:cxn>
                  <a:cxn ang="0">
                    <a:pos x="37" y="190"/>
                  </a:cxn>
                  <a:cxn ang="0">
                    <a:pos x="51" y="192"/>
                  </a:cxn>
                  <a:cxn ang="0">
                    <a:pos x="60" y="186"/>
                  </a:cxn>
                  <a:cxn ang="0">
                    <a:pos x="73" y="195"/>
                  </a:cxn>
                  <a:cxn ang="0">
                    <a:pos x="82" y="212"/>
                  </a:cxn>
                  <a:cxn ang="0">
                    <a:pos x="83" y="232"/>
                  </a:cxn>
                  <a:cxn ang="0">
                    <a:pos x="94" y="260"/>
                  </a:cxn>
                  <a:cxn ang="0">
                    <a:pos x="101" y="278"/>
                  </a:cxn>
                  <a:cxn ang="0">
                    <a:pos x="114" y="285"/>
                  </a:cxn>
                  <a:cxn ang="0">
                    <a:pos x="119" y="293"/>
                  </a:cxn>
                  <a:cxn ang="0">
                    <a:pos x="130" y="295"/>
                  </a:cxn>
                  <a:cxn ang="0">
                    <a:pos x="148" y="304"/>
                  </a:cxn>
                  <a:cxn ang="0">
                    <a:pos x="149" y="322"/>
                  </a:cxn>
                  <a:cxn ang="0">
                    <a:pos x="156" y="328"/>
                  </a:cxn>
                  <a:cxn ang="0">
                    <a:pos x="172" y="334"/>
                  </a:cxn>
                  <a:cxn ang="0">
                    <a:pos x="189" y="342"/>
                  </a:cxn>
                  <a:cxn ang="0">
                    <a:pos x="199" y="335"/>
                  </a:cxn>
                  <a:cxn ang="0">
                    <a:pos x="205" y="299"/>
                  </a:cxn>
                  <a:cxn ang="0">
                    <a:pos x="211" y="272"/>
                  </a:cxn>
                  <a:cxn ang="0">
                    <a:pos x="224" y="255"/>
                  </a:cxn>
                  <a:cxn ang="0">
                    <a:pos x="231" y="249"/>
                  </a:cxn>
                  <a:cxn ang="0">
                    <a:pos x="232" y="223"/>
                  </a:cxn>
                  <a:cxn ang="0">
                    <a:pos x="243" y="210"/>
                  </a:cxn>
                  <a:cxn ang="0">
                    <a:pos x="258" y="196"/>
                  </a:cxn>
                  <a:cxn ang="0">
                    <a:pos x="282" y="186"/>
                  </a:cxn>
                  <a:cxn ang="0">
                    <a:pos x="318" y="191"/>
                  </a:cxn>
                  <a:cxn ang="0">
                    <a:pos x="329" y="173"/>
                  </a:cxn>
                </a:cxnLst>
                <a:rect l="0" t="0" r="r" b="b"/>
                <a:pathLst>
                  <a:path w="329" h="344">
                    <a:moveTo>
                      <a:pt x="324" y="150"/>
                    </a:moveTo>
                    <a:cubicBezTo>
                      <a:pt x="321" y="146"/>
                      <a:pt x="319" y="143"/>
                      <a:pt x="319" y="143"/>
                    </a:cubicBezTo>
                    <a:cubicBezTo>
                      <a:pt x="319" y="143"/>
                      <a:pt x="317" y="144"/>
                      <a:pt x="315" y="145"/>
                    </a:cubicBezTo>
                    <a:cubicBezTo>
                      <a:pt x="313" y="146"/>
                      <a:pt x="310" y="148"/>
                      <a:pt x="309" y="149"/>
                    </a:cubicBezTo>
                    <a:cubicBezTo>
                      <a:pt x="308" y="151"/>
                      <a:pt x="306" y="155"/>
                      <a:pt x="306" y="160"/>
                    </a:cubicBezTo>
                    <a:cubicBezTo>
                      <a:pt x="305" y="164"/>
                      <a:pt x="303" y="166"/>
                      <a:pt x="301" y="164"/>
                    </a:cubicBezTo>
                    <a:cubicBezTo>
                      <a:pt x="298" y="163"/>
                      <a:pt x="294" y="161"/>
                      <a:pt x="291" y="160"/>
                    </a:cubicBezTo>
                    <a:cubicBezTo>
                      <a:pt x="288" y="159"/>
                      <a:pt x="284" y="157"/>
                      <a:pt x="282" y="156"/>
                    </a:cubicBezTo>
                    <a:cubicBezTo>
                      <a:pt x="281" y="155"/>
                      <a:pt x="278" y="152"/>
                      <a:pt x="277" y="151"/>
                    </a:cubicBezTo>
                    <a:cubicBezTo>
                      <a:pt x="276" y="149"/>
                      <a:pt x="275" y="145"/>
                      <a:pt x="274" y="143"/>
                    </a:cubicBezTo>
                    <a:cubicBezTo>
                      <a:pt x="273" y="141"/>
                      <a:pt x="272" y="138"/>
                      <a:pt x="271" y="137"/>
                    </a:cubicBezTo>
                    <a:cubicBezTo>
                      <a:pt x="270" y="136"/>
                      <a:pt x="268" y="134"/>
                      <a:pt x="267" y="133"/>
                    </a:cubicBezTo>
                    <a:cubicBezTo>
                      <a:pt x="265" y="131"/>
                      <a:pt x="262" y="128"/>
                      <a:pt x="260" y="127"/>
                    </a:cubicBezTo>
                    <a:cubicBezTo>
                      <a:pt x="258" y="125"/>
                      <a:pt x="257" y="122"/>
                      <a:pt x="258" y="119"/>
                    </a:cubicBezTo>
                    <a:cubicBezTo>
                      <a:pt x="259" y="117"/>
                      <a:pt x="261" y="114"/>
                      <a:pt x="262" y="113"/>
                    </a:cubicBezTo>
                    <a:cubicBezTo>
                      <a:pt x="264" y="112"/>
                      <a:pt x="264" y="109"/>
                      <a:pt x="261" y="107"/>
                    </a:cubicBezTo>
                    <a:cubicBezTo>
                      <a:pt x="259" y="105"/>
                      <a:pt x="259" y="102"/>
                      <a:pt x="261" y="100"/>
                    </a:cubicBezTo>
                    <a:cubicBezTo>
                      <a:pt x="263" y="98"/>
                      <a:pt x="266" y="95"/>
                      <a:pt x="268" y="94"/>
                    </a:cubicBezTo>
                    <a:cubicBezTo>
                      <a:pt x="270" y="93"/>
                      <a:pt x="271" y="87"/>
                      <a:pt x="271" y="81"/>
                    </a:cubicBezTo>
                    <a:cubicBezTo>
                      <a:pt x="271" y="76"/>
                      <a:pt x="271" y="68"/>
                      <a:pt x="271" y="64"/>
                    </a:cubicBezTo>
                    <a:cubicBezTo>
                      <a:pt x="270" y="60"/>
                      <a:pt x="271" y="55"/>
                      <a:pt x="271" y="53"/>
                    </a:cubicBezTo>
                    <a:cubicBezTo>
                      <a:pt x="272" y="50"/>
                      <a:pt x="273" y="46"/>
                      <a:pt x="274" y="43"/>
                    </a:cubicBezTo>
                    <a:cubicBezTo>
                      <a:pt x="274" y="41"/>
                      <a:pt x="269" y="34"/>
                      <a:pt x="262" y="27"/>
                    </a:cubicBezTo>
                    <a:cubicBezTo>
                      <a:pt x="255" y="21"/>
                      <a:pt x="249" y="16"/>
                      <a:pt x="249" y="16"/>
                    </a:cubicBezTo>
                    <a:cubicBezTo>
                      <a:pt x="249" y="16"/>
                      <a:pt x="246" y="15"/>
                      <a:pt x="242" y="13"/>
                    </a:cubicBezTo>
                    <a:cubicBezTo>
                      <a:pt x="238" y="12"/>
                      <a:pt x="233" y="10"/>
                      <a:pt x="230" y="8"/>
                    </a:cubicBezTo>
                    <a:cubicBezTo>
                      <a:pt x="228" y="7"/>
                      <a:pt x="223" y="6"/>
                      <a:pt x="221" y="6"/>
                    </a:cubicBezTo>
                    <a:cubicBezTo>
                      <a:pt x="218" y="5"/>
                      <a:pt x="214" y="6"/>
                      <a:pt x="212" y="7"/>
                    </a:cubicBezTo>
                    <a:cubicBezTo>
                      <a:pt x="210" y="8"/>
                      <a:pt x="206" y="12"/>
                      <a:pt x="203" y="15"/>
                    </a:cubicBezTo>
                    <a:cubicBezTo>
                      <a:pt x="201" y="19"/>
                      <a:pt x="196" y="24"/>
                      <a:pt x="193" y="28"/>
                    </a:cubicBezTo>
                    <a:cubicBezTo>
                      <a:pt x="190" y="32"/>
                      <a:pt x="187" y="36"/>
                      <a:pt x="185" y="37"/>
                    </a:cubicBezTo>
                    <a:cubicBezTo>
                      <a:pt x="183" y="38"/>
                      <a:pt x="181" y="38"/>
                      <a:pt x="179" y="36"/>
                    </a:cubicBezTo>
                    <a:cubicBezTo>
                      <a:pt x="178" y="35"/>
                      <a:pt x="175" y="33"/>
                      <a:pt x="173" y="31"/>
                    </a:cubicBezTo>
                    <a:cubicBezTo>
                      <a:pt x="172" y="30"/>
                      <a:pt x="167" y="28"/>
                      <a:pt x="164" y="27"/>
                    </a:cubicBezTo>
                    <a:cubicBezTo>
                      <a:pt x="160" y="26"/>
                      <a:pt x="155" y="25"/>
                      <a:pt x="153" y="25"/>
                    </a:cubicBezTo>
                    <a:cubicBezTo>
                      <a:pt x="151" y="25"/>
                      <a:pt x="147" y="25"/>
                      <a:pt x="144" y="24"/>
                    </a:cubicBezTo>
                    <a:cubicBezTo>
                      <a:pt x="141" y="24"/>
                      <a:pt x="137" y="25"/>
                      <a:pt x="134" y="26"/>
                    </a:cubicBezTo>
                    <a:cubicBezTo>
                      <a:pt x="131" y="27"/>
                      <a:pt x="127" y="27"/>
                      <a:pt x="126" y="25"/>
                    </a:cubicBezTo>
                    <a:cubicBezTo>
                      <a:pt x="124" y="23"/>
                      <a:pt x="120" y="21"/>
                      <a:pt x="118" y="20"/>
                    </a:cubicBezTo>
                    <a:cubicBezTo>
                      <a:pt x="115" y="18"/>
                      <a:pt x="110" y="15"/>
                      <a:pt x="107" y="13"/>
                    </a:cubicBezTo>
                    <a:cubicBezTo>
                      <a:pt x="103" y="11"/>
                      <a:pt x="98" y="8"/>
                      <a:pt x="95" y="6"/>
                    </a:cubicBezTo>
                    <a:cubicBezTo>
                      <a:pt x="92" y="5"/>
                      <a:pt x="88" y="3"/>
                      <a:pt x="86" y="2"/>
                    </a:cubicBezTo>
                    <a:cubicBezTo>
                      <a:pt x="83" y="0"/>
                      <a:pt x="80" y="0"/>
                      <a:pt x="79" y="1"/>
                    </a:cubicBezTo>
                    <a:cubicBezTo>
                      <a:pt x="78" y="2"/>
                      <a:pt x="76" y="3"/>
                      <a:pt x="74" y="4"/>
                    </a:cubicBezTo>
                    <a:cubicBezTo>
                      <a:pt x="73" y="4"/>
                      <a:pt x="72" y="7"/>
                      <a:pt x="72" y="10"/>
                    </a:cubicBezTo>
                    <a:cubicBezTo>
                      <a:pt x="71" y="13"/>
                      <a:pt x="70" y="17"/>
                      <a:pt x="69" y="18"/>
                    </a:cubicBezTo>
                    <a:cubicBezTo>
                      <a:pt x="68" y="19"/>
                      <a:pt x="67" y="22"/>
                      <a:pt x="67" y="24"/>
                    </a:cubicBezTo>
                    <a:cubicBezTo>
                      <a:pt x="67" y="26"/>
                      <a:pt x="66" y="28"/>
                      <a:pt x="63" y="29"/>
                    </a:cubicBezTo>
                    <a:cubicBezTo>
                      <a:pt x="61" y="29"/>
                      <a:pt x="58" y="31"/>
                      <a:pt x="55" y="31"/>
                    </a:cubicBezTo>
                    <a:cubicBezTo>
                      <a:pt x="53" y="32"/>
                      <a:pt x="51" y="34"/>
                      <a:pt x="52" y="36"/>
                    </a:cubicBezTo>
                    <a:cubicBezTo>
                      <a:pt x="52" y="38"/>
                      <a:pt x="52" y="41"/>
                      <a:pt x="53" y="43"/>
                    </a:cubicBezTo>
                    <a:cubicBezTo>
                      <a:pt x="54" y="46"/>
                      <a:pt x="54" y="49"/>
                      <a:pt x="53" y="51"/>
                    </a:cubicBezTo>
                    <a:cubicBezTo>
                      <a:pt x="52" y="53"/>
                      <a:pt x="51" y="56"/>
                      <a:pt x="49" y="59"/>
                    </a:cubicBezTo>
                    <a:cubicBezTo>
                      <a:pt x="47" y="61"/>
                      <a:pt x="45" y="63"/>
                      <a:pt x="44" y="63"/>
                    </a:cubicBezTo>
                    <a:cubicBezTo>
                      <a:pt x="43" y="64"/>
                      <a:pt x="43" y="66"/>
                      <a:pt x="43" y="69"/>
                    </a:cubicBezTo>
                    <a:cubicBezTo>
                      <a:pt x="43" y="72"/>
                      <a:pt x="42" y="75"/>
                      <a:pt x="41" y="77"/>
                    </a:cubicBezTo>
                    <a:cubicBezTo>
                      <a:pt x="41" y="79"/>
                      <a:pt x="38" y="83"/>
                      <a:pt x="35" y="85"/>
                    </a:cubicBezTo>
                    <a:cubicBezTo>
                      <a:pt x="32" y="87"/>
                      <a:pt x="27" y="89"/>
                      <a:pt x="23" y="89"/>
                    </a:cubicBezTo>
                    <a:cubicBezTo>
                      <a:pt x="19" y="88"/>
                      <a:pt x="14" y="89"/>
                      <a:pt x="13" y="90"/>
                    </a:cubicBezTo>
                    <a:cubicBezTo>
                      <a:pt x="12" y="91"/>
                      <a:pt x="11" y="91"/>
                      <a:pt x="11" y="91"/>
                    </a:cubicBezTo>
                    <a:cubicBezTo>
                      <a:pt x="11" y="91"/>
                      <a:pt x="9" y="93"/>
                      <a:pt x="7" y="96"/>
                    </a:cubicBezTo>
                    <a:cubicBezTo>
                      <a:pt x="5" y="99"/>
                      <a:pt x="2" y="105"/>
                      <a:pt x="1" y="111"/>
                    </a:cubicBezTo>
                    <a:cubicBezTo>
                      <a:pt x="0" y="116"/>
                      <a:pt x="0" y="124"/>
                      <a:pt x="0" y="128"/>
                    </a:cubicBezTo>
                    <a:cubicBezTo>
                      <a:pt x="1" y="132"/>
                      <a:pt x="2" y="136"/>
                      <a:pt x="2" y="139"/>
                    </a:cubicBezTo>
                    <a:cubicBezTo>
                      <a:pt x="3" y="141"/>
                      <a:pt x="5" y="144"/>
                      <a:pt x="6" y="145"/>
                    </a:cubicBezTo>
                    <a:cubicBezTo>
                      <a:pt x="8" y="146"/>
                      <a:pt x="10" y="148"/>
                      <a:pt x="11" y="150"/>
                    </a:cubicBezTo>
                    <a:cubicBezTo>
                      <a:pt x="11" y="152"/>
                      <a:pt x="13" y="153"/>
                      <a:pt x="14" y="153"/>
                    </a:cubicBezTo>
                    <a:cubicBezTo>
                      <a:pt x="16" y="153"/>
                      <a:pt x="19" y="156"/>
                      <a:pt x="21" y="159"/>
                    </a:cubicBezTo>
                    <a:cubicBezTo>
                      <a:pt x="23" y="163"/>
                      <a:pt x="26" y="166"/>
                      <a:pt x="26" y="167"/>
                    </a:cubicBezTo>
                    <a:cubicBezTo>
                      <a:pt x="26" y="168"/>
                      <a:pt x="28" y="171"/>
                      <a:pt x="29" y="173"/>
                    </a:cubicBezTo>
                    <a:cubicBezTo>
                      <a:pt x="31" y="176"/>
                      <a:pt x="32" y="180"/>
                      <a:pt x="32" y="182"/>
                    </a:cubicBezTo>
                    <a:cubicBezTo>
                      <a:pt x="32" y="184"/>
                      <a:pt x="34" y="188"/>
                      <a:pt x="37" y="190"/>
                    </a:cubicBezTo>
                    <a:cubicBezTo>
                      <a:pt x="40" y="193"/>
                      <a:pt x="44" y="195"/>
                      <a:pt x="46" y="195"/>
                    </a:cubicBezTo>
                    <a:cubicBezTo>
                      <a:pt x="48" y="195"/>
                      <a:pt x="50" y="194"/>
                      <a:pt x="51" y="192"/>
                    </a:cubicBezTo>
                    <a:cubicBezTo>
                      <a:pt x="52" y="191"/>
                      <a:pt x="54" y="189"/>
                      <a:pt x="55" y="188"/>
                    </a:cubicBezTo>
                    <a:cubicBezTo>
                      <a:pt x="56" y="186"/>
                      <a:pt x="58" y="186"/>
                      <a:pt x="60" y="186"/>
                    </a:cubicBezTo>
                    <a:cubicBezTo>
                      <a:pt x="61" y="186"/>
                      <a:pt x="64" y="188"/>
                      <a:pt x="66" y="190"/>
                    </a:cubicBezTo>
                    <a:cubicBezTo>
                      <a:pt x="68" y="192"/>
                      <a:pt x="71" y="194"/>
                      <a:pt x="73" y="195"/>
                    </a:cubicBezTo>
                    <a:cubicBezTo>
                      <a:pt x="74" y="196"/>
                      <a:pt x="76" y="200"/>
                      <a:pt x="77" y="204"/>
                    </a:cubicBezTo>
                    <a:cubicBezTo>
                      <a:pt x="78" y="207"/>
                      <a:pt x="80" y="211"/>
                      <a:pt x="82" y="212"/>
                    </a:cubicBezTo>
                    <a:cubicBezTo>
                      <a:pt x="84" y="213"/>
                      <a:pt x="85" y="216"/>
                      <a:pt x="84" y="219"/>
                    </a:cubicBezTo>
                    <a:cubicBezTo>
                      <a:pt x="83" y="221"/>
                      <a:pt x="83" y="227"/>
                      <a:pt x="83" y="232"/>
                    </a:cubicBezTo>
                    <a:cubicBezTo>
                      <a:pt x="84" y="237"/>
                      <a:pt x="86" y="245"/>
                      <a:pt x="89" y="249"/>
                    </a:cubicBezTo>
                    <a:cubicBezTo>
                      <a:pt x="91" y="253"/>
                      <a:pt x="94" y="258"/>
                      <a:pt x="94" y="260"/>
                    </a:cubicBezTo>
                    <a:cubicBezTo>
                      <a:pt x="95" y="262"/>
                      <a:pt x="96" y="266"/>
                      <a:pt x="97" y="269"/>
                    </a:cubicBezTo>
                    <a:cubicBezTo>
                      <a:pt x="97" y="272"/>
                      <a:pt x="99" y="276"/>
                      <a:pt x="101" y="278"/>
                    </a:cubicBezTo>
                    <a:cubicBezTo>
                      <a:pt x="102" y="280"/>
                      <a:pt x="105" y="283"/>
                      <a:pt x="106" y="283"/>
                    </a:cubicBezTo>
                    <a:cubicBezTo>
                      <a:pt x="108" y="284"/>
                      <a:pt x="111" y="285"/>
                      <a:pt x="114" y="285"/>
                    </a:cubicBezTo>
                    <a:cubicBezTo>
                      <a:pt x="116" y="285"/>
                      <a:pt x="118" y="287"/>
                      <a:pt x="119" y="289"/>
                    </a:cubicBezTo>
                    <a:cubicBezTo>
                      <a:pt x="119" y="292"/>
                      <a:pt x="119" y="293"/>
                      <a:pt x="119" y="293"/>
                    </a:cubicBezTo>
                    <a:cubicBezTo>
                      <a:pt x="119" y="293"/>
                      <a:pt x="121" y="294"/>
                      <a:pt x="123" y="294"/>
                    </a:cubicBezTo>
                    <a:cubicBezTo>
                      <a:pt x="126" y="294"/>
                      <a:pt x="129" y="295"/>
                      <a:pt x="130" y="295"/>
                    </a:cubicBezTo>
                    <a:cubicBezTo>
                      <a:pt x="132" y="295"/>
                      <a:pt x="136" y="297"/>
                      <a:pt x="139" y="298"/>
                    </a:cubicBezTo>
                    <a:cubicBezTo>
                      <a:pt x="142" y="300"/>
                      <a:pt x="146" y="302"/>
                      <a:pt x="148" y="304"/>
                    </a:cubicBezTo>
                    <a:cubicBezTo>
                      <a:pt x="150" y="305"/>
                      <a:pt x="152" y="309"/>
                      <a:pt x="152" y="312"/>
                    </a:cubicBezTo>
                    <a:cubicBezTo>
                      <a:pt x="152" y="315"/>
                      <a:pt x="151" y="319"/>
                      <a:pt x="149" y="322"/>
                    </a:cubicBezTo>
                    <a:cubicBezTo>
                      <a:pt x="148" y="325"/>
                      <a:pt x="147" y="328"/>
                      <a:pt x="148" y="330"/>
                    </a:cubicBezTo>
                    <a:cubicBezTo>
                      <a:pt x="149" y="332"/>
                      <a:pt x="152" y="331"/>
                      <a:pt x="156" y="328"/>
                    </a:cubicBezTo>
                    <a:cubicBezTo>
                      <a:pt x="160" y="325"/>
                      <a:pt x="165" y="324"/>
                      <a:pt x="167" y="326"/>
                    </a:cubicBezTo>
                    <a:cubicBezTo>
                      <a:pt x="169" y="328"/>
                      <a:pt x="172" y="332"/>
                      <a:pt x="172" y="334"/>
                    </a:cubicBezTo>
                    <a:cubicBezTo>
                      <a:pt x="173" y="337"/>
                      <a:pt x="175" y="340"/>
                      <a:pt x="178" y="342"/>
                    </a:cubicBezTo>
                    <a:cubicBezTo>
                      <a:pt x="180" y="343"/>
                      <a:pt x="185" y="344"/>
                      <a:pt x="189" y="342"/>
                    </a:cubicBezTo>
                    <a:cubicBezTo>
                      <a:pt x="192" y="341"/>
                      <a:pt x="197" y="342"/>
                      <a:pt x="197" y="342"/>
                    </a:cubicBezTo>
                    <a:cubicBezTo>
                      <a:pt x="196" y="341"/>
                      <a:pt x="197" y="338"/>
                      <a:pt x="199" y="335"/>
                    </a:cubicBezTo>
                    <a:cubicBezTo>
                      <a:pt x="201" y="332"/>
                      <a:pt x="203" y="325"/>
                      <a:pt x="203" y="319"/>
                    </a:cubicBezTo>
                    <a:cubicBezTo>
                      <a:pt x="204" y="313"/>
                      <a:pt x="204" y="304"/>
                      <a:pt x="205" y="299"/>
                    </a:cubicBezTo>
                    <a:cubicBezTo>
                      <a:pt x="206" y="294"/>
                      <a:pt x="207" y="288"/>
                      <a:pt x="208" y="285"/>
                    </a:cubicBezTo>
                    <a:cubicBezTo>
                      <a:pt x="210" y="282"/>
                      <a:pt x="211" y="276"/>
                      <a:pt x="211" y="272"/>
                    </a:cubicBezTo>
                    <a:cubicBezTo>
                      <a:pt x="211" y="268"/>
                      <a:pt x="213" y="264"/>
                      <a:pt x="216" y="262"/>
                    </a:cubicBezTo>
                    <a:cubicBezTo>
                      <a:pt x="219" y="260"/>
                      <a:pt x="223" y="257"/>
                      <a:pt x="224" y="255"/>
                    </a:cubicBezTo>
                    <a:cubicBezTo>
                      <a:pt x="226" y="253"/>
                      <a:pt x="227" y="251"/>
                      <a:pt x="228" y="251"/>
                    </a:cubicBezTo>
                    <a:cubicBezTo>
                      <a:pt x="229" y="251"/>
                      <a:pt x="231" y="250"/>
                      <a:pt x="231" y="249"/>
                    </a:cubicBezTo>
                    <a:cubicBezTo>
                      <a:pt x="232" y="247"/>
                      <a:pt x="232" y="243"/>
                      <a:pt x="232" y="238"/>
                    </a:cubicBezTo>
                    <a:cubicBezTo>
                      <a:pt x="231" y="234"/>
                      <a:pt x="231" y="227"/>
                      <a:pt x="232" y="223"/>
                    </a:cubicBezTo>
                    <a:cubicBezTo>
                      <a:pt x="232" y="219"/>
                      <a:pt x="234" y="215"/>
                      <a:pt x="236" y="214"/>
                    </a:cubicBezTo>
                    <a:cubicBezTo>
                      <a:pt x="238" y="212"/>
                      <a:pt x="241" y="211"/>
                      <a:pt x="243" y="210"/>
                    </a:cubicBezTo>
                    <a:cubicBezTo>
                      <a:pt x="245" y="210"/>
                      <a:pt x="248" y="207"/>
                      <a:pt x="250" y="204"/>
                    </a:cubicBezTo>
                    <a:cubicBezTo>
                      <a:pt x="252" y="202"/>
                      <a:pt x="256" y="198"/>
                      <a:pt x="258" y="196"/>
                    </a:cubicBezTo>
                    <a:cubicBezTo>
                      <a:pt x="260" y="194"/>
                      <a:pt x="265" y="190"/>
                      <a:pt x="269" y="188"/>
                    </a:cubicBezTo>
                    <a:cubicBezTo>
                      <a:pt x="273" y="186"/>
                      <a:pt x="279" y="185"/>
                      <a:pt x="282" y="186"/>
                    </a:cubicBezTo>
                    <a:cubicBezTo>
                      <a:pt x="285" y="187"/>
                      <a:pt x="293" y="189"/>
                      <a:pt x="300" y="190"/>
                    </a:cubicBezTo>
                    <a:cubicBezTo>
                      <a:pt x="307" y="192"/>
                      <a:pt x="316" y="192"/>
                      <a:pt x="318" y="191"/>
                    </a:cubicBezTo>
                    <a:cubicBezTo>
                      <a:pt x="321" y="190"/>
                      <a:pt x="325" y="189"/>
                      <a:pt x="326" y="189"/>
                    </a:cubicBezTo>
                    <a:cubicBezTo>
                      <a:pt x="328" y="189"/>
                      <a:pt x="329" y="181"/>
                      <a:pt x="329" y="173"/>
                    </a:cubicBezTo>
                    <a:cubicBezTo>
                      <a:pt x="329" y="164"/>
                      <a:pt x="327" y="154"/>
                      <a:pt x="324" y="15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1" name="Freeform 31">
                <a:extLst>
                  <a:ext uri="{FF2B5EF4-FFF2-40B4-BE49-F238E27FC236}">
                    <a16:creationId xmlns:a16="http://schemas.microsoft.com/office/drawing/2014/main" id="{3B6FA89B-9139-5F41-BD66-5ED62489173D}"/>
                  </a:ext>
                </a:extLst>
              </p:cNvPr>
              <p:cNvSpPr>
                <a:spLocks/>
              </p:cNvSpPr>
              <p:nvPr/>
            </p:nvSpPr>
            <p:spPr bwMode="auto">
              <a:xfrm>
                <a:off x="5382566" y="3878810"/>
                <a:ext cx="755278" cy="729342"/>
              </a:xfrm>
              <a:custGeom>
                <a:avLst/>
                <a:gdLst/>
                <a:ahLst/>
                <a:cxnLst>
                  <a:cxn ang="0">
                    <a:pos x="113" y="261"/>
                  </a:cxn>
                  <a:cxn ang="0">
                    <a:pos x="135" y="261"/>
                  </a:cxn>
                  <a:cxn ang="0">
                    <a:pos x="160" y="267"/>
                  </a:cxn>
                  <a:cxn ang="0">
                    <a:pos x="162" y="297"/>
                  </a:cxn>
                  <a:cxn ang="0">
                    <a:pos x="183" y="292"/>
                  </a:cxn>
                  <a:cxn ang="0">
                    <a:pos x="211" y="277"/>
                  </a:cxn>
                  <a:cxn ang="0">
                    <a:pos x="232" y="263"/>
                  </a:cxn>
                  <a:cxn ang="0">
                    <a:pos x="220" y="251"/>
                  </a:cxn>
                  <a:cxn ang="0">
                    <a:pos x="218" y="229"/>
                  </a:cxn>
                  <a:cxn ang="0">
                    <a:pos x="208" y="217"/>
                  </a:cxn>
                  <a:cxn ang="0">
                    <a:pos x="200" y="205"/>
                  </a:cxn>
                  <a:cxn ang="0">
                    <a:pos x="224" y="199"/>
                  </a:cxn>
                  <a:cxn ang="0">
                    <a:pos x="246" y="188"/>
                  </a:cxn>
                  <a:cxn ang="0">
                    <a:pos x="268" y="186"/>
                  </a:cxn>
                  <a:cxn ang="0">
                    <a:pos x="274" y="172"/>
                  </a:cxn>
                  <a:cxn ang="0">
                    <a:pos x="271" y="148"/>
                  </a:cxn>
                  <a:cxn ang="0">
                    <a:pos x="298" y="117"/>
                  </a:cxn>
                  <a:cxn ang="0">
                    <a:pos x="303" y="101"/>
                  </a:cxn>
                  <a:cxn ang="0">
                    <a:pos x="307" y="84"/>
                  </a:cxn>
                  <a:cxn ang="0">
                    <a:pos x="304" y="68"/>
                  </a:cxn>
                  <a:cxn ang="0">
                    <a:pos x="285" y="60"/>
                  </a:cxn>
                  <a:cxn ang="0">
                    <a:pos x="270" y="74"/>
                  </a:cxn>
                  <a:cxn ang="0">
                    <a:pos x="251" y="84"/>
                  </a:cxn>
                  <a:cxn ang="0">
                    <a:pos x="224" y="79"/>
                  </a:cxn>
                  <a:cxn ang="0">
                    <a:pos x="223" y="91"/>
                  </a:cxn>
                  <a:cxn ang="0">
                    <a:pos x="218" y="111"/>
                  </a:cxn>
                  <a:cxn ang="0">
                    <a:pos x="199" y="119"/>
                  </a:cxn>
                  <a:cxn ang="0">
                    <a:pos x="185" y="130"/>
                  </a:cxn>
                  <a:cxn ang="0">
                    <a:pos x="155" y="118"/>
                  </a:cxn>
                  <a:cxn ang="0">
                    <a:pos x="147" y="103"/>
                  </a:cxn>
                  <a:cxn ang="0">
                    <a:pos x="163" y="83"/>
                  </a:cxn>
                  <a:cxn ang="0">
                    <a:pos x="185" y="61"/>
                  </a:cxn>
                  <a:cxn ang="0">
                    <a:pos x="196" y="44"/>
                  </a:cxn>
                  <a:cxn ang="0">
                    <a:pos x="185" y="29"/>
                  </a:cxn>
                  <a:cxn ang="0">
                    <a:pos x="173" y="23"/>
                  </a:cxn>
                  <a:cxn ang="0">
                    <a:pos x="166" y="46"/>
                  </a:cxn>
                  <a:cxn ang="0">
                    <a:pos x="154" y="40"/>
                  </a:cxn>
                  <a:cxn ang="0">
                    <a:pos x="156" y="17"/>
                  </a:cxn>
                  <a:cxn ang="0">
                    <a:pos x="147" y="18"/>
                  </a:cxn>
                  <a:cxn ang="0">
                    <a:pos x="138" y="36"/>
                  </a:cxn>
                  <a:cxn ang="0">
                    <a:pos x="145" y="6"/>
                  </a:cxn>
                  <a:cxn ang="0">
                    <a:pos x="133" y="3"/>
                  </a:cxn>
                  <a:cxn ang="0">
                    <a:pos x="133" y="26"/>
                  </a:cxn>
                  <a:cxn ang="0">
                    <a:pos x="109" y="35"/>
                  </a:cxn>
                  <a:cxn ang="0">
                    <a:pos x="101" y="49"/>
                  </a:cxn>
                  <a:cxn ang="0">
                    <a:pos x="119" y="77"/>
                  </a:cxn>
                  <a:cxn ang="0">
                    <a:pos x="115" y="99"/>
                  </a:cxn>
                  <a:cxn ang="0">
                    <a:pos x="130" y="108"/>
                  </a:cxn>
                  <a:cxn ang="0">
                    <a:pos x="115" y="123"/>
                  </a:cxn>
                  <a:cxn ang="0">
                    <a:pos x="107" y="151"/>
                  </a:cxn>
                  <a:cxn ang="0">
                    <a:pos x="76" y="136"/>
                  </a:cxn>
                  <a:cxn ang="0">
                    <a:pos x="43" y="144"/>
                  </a:cxn>
                  <a:cxn ang="0">
                    <a:pos x="32" y="158"/>
                  </a:cxn>
                  <a:cxn ang="0">
                    <a:pos x="14" y="171"/>
                  </a:cxn>
                  <a:cxn ang="0">
                    <a:pos x="4" y="186"/>
                  </a:cxn>
                  <a:cxn ang="0">
                    <a:pos x="12" y="207"/>
                  </a:cxn>
                  <a:cxn ang="0">
                    <a:pos x="27" y="230"/>
                  </a:cxn>
                  <a:cxn ang="0">
                    <a:pos x="42" y="246"/>
                  </a:cxn>
                  <a:cxn ang="0">
                    <a:pos x="47" y="257"/>
                  </a:cxn>
                  <a:cxn ang="0">
                    <a:pos x="58" y="266"/>
                  </a:cxn>
                  <a:cxn ang="0">
                    <a:pos x="71" y="273"/>
                  </a:cxn>
                  <a:cxn ang="0">
                    <a:pos x="83" y="274"/>
                  </a:cxn>
                </a:cxnLst>
                <a:rect l="0" t="0" r="r" b="b"/>
                <a:pathLst>
                  <a:path w="308" h="297">
                    <a:moveTo>
                      <a:pt x="93" y="270"/>
                    </a:moveTo>
                    <a:cubicBezTo>
                      <a:pt x="97" y="270"/>
                      <a:pt x="103" y="269"/>
                      <a:pt x="105" y="267"/>
                    </a:cubicBezTo>
                    <a:cubicBezTo>
                      <a:pt x="108" y="266"/>
                      <a:pt x="112" y="263"/>
                      <a:pt x="113" y="261"/>
                    </a:cubicBezTo>
                    <a:cubicBezTo>
                      <a:pt x="114" y="259"/>
                      <a:pt x="117" y="256"/>
                      <a:pt x="119" y="254"/>
                    </a:cubicBezTo>
                    <a:cubicBezTo>
                      <a:pt x="120" y="251"/>
                      <a:pt x="124" y="252"/>
                      <a:pt x="126" y="255"/>
                    </a:cubicBezTo>
                    <a:cubicBezTo>
                      <a:pt x="129" y="257"/>
                      <a:pt x="133" y="260"/>
                      <a:pt x="135" y="261"/>
                    </a:cubicBezTo>
                    <a:cubicBezTo>
                      <a:pt x="137" y="262"/>
                      <a:pt x="141" y="261"/>
                      <a:pt x="144" y="259"/>
                    </a:cubicBezTo>
                    <a:cubicBezTo>
                      <a:pt x="148" y="256"/>
                      <a:pt x="152" y="256"/>
                      <a:pt x="154" y="259"/>
                    </a:cubicBezTo>
                    <a:cubicBezTo>
                      <a:pt x="157" y="262"/>
                      <a:pt x="159" y="265"/>
                      <a:pt x="160" y="267"/>
                    </a:cubicBezTo>
                    <a:cubicBezTo>
                      <a:pt x="161" y="269"/>
                      <a:pt x="162" y="274"/>
                      <a:pt x="162" y="277"/>
                    </a:cubicBezTo>
                    <a:cubicBezTo>
                      <a:pt x="161" y="280"/>
                      <a:pt x="161" y="286"/>
                      <a:pt x="162" y="290"/>
                    </a:cubicBezTo>
                    <a:cubicBezTo>
                      <a:pt x="162" y="294"/>
                      <a:pt x="162" y="297"/>
                      <a:pt x="162" y="297"/>
                    </a:cubicBezTo>
                    <a:cubicBezTo>
                      <a:pt x="162" y="297"/>
                      <a:pt x="165" y="297"/>
                      <a:pt x="168" y="296"/>
                    </a:cubicBezTo>
                    <a:cubicBezTo>
                      <a:pt x="171" y="296"/>
                      <a:pt x="175" y="294"/>
                      <a:pt x="176" y="292"/>
                    </a:cubicBezTo>
                    <a:cubicBezTo>
                      <a:pt x="177" y="289"/>
                      <a:pt x="181" y="289"/>
                      <a:pt x="183" y="292"/>
                    </a:cubicBezTo>
                    <a:cubicBezTo>
                      <a:pt x="186" y="294"/>
                      <a:pt x="191" y="294"/>
                      <a:pt x="194" y="292"/>
                    </a:cubicBezTo>
                    <a:cubicBezTo>
                      <a:pt x="197" y="289"/>
                      <a:pt x="201" y="286"/>
                      <a:pt x="203" y="284"/>
                    </a:cubicBezTo>
                    <a:cubicBezTo>
                      <a:pt x="205" y="281"/>
                      <a:pt x="208" y="278"/>
                      <a:pt x="211" y="277"/>
                    </a:cubicBezTo>
                    <a:cubicBezTo>
                      <a:pt x="214" y="275"/>
                      <a:pt x="218" y="274"/>
                      <a:pt x="220" y="275"/>
                    </a:cubicBezTo>
                    <a:cubicBezTo>
                      <a:pt x="222" y="276"/>
                      <a:pt x="226" y="274"/>
                      <a:pt x="228" y="271"/>
                    </a:cubicBezTo>
                    <a:cubicBezTo>
                      <a:pt x="230" y="268"/>
                      <a:pt x="231" y="264"/>
                      <a:pt x="232" y="263"/>
                    </a:cubicBezTo>
                    <a:cubicBezTo>
                      <a:pt x="233" y="262"/>
                      <a:pt x="232" y="260"/>
                      <a:pt x="231" y="259"/>
                    </a:cubicBezTo>
                    <a:cubicBezTo>
                      <a:pt x="230" y="257"/>
                      <a:pt x="227" y="256"/>
                      <a:pt x="225" y="256"/>
                    </a:cubicBezTo>
                    <a:cubicBezTo>
                      <a:pt x="223" y="256"/>
                      <a:pt x="221" y="253"/>
                      <a:pt x="220" y="251"/>
                    </a:cubicBezTo>
                    <a:cubicBezTo>
                      <a:pt x="220" y="248"/>
                      <a:pt x="218" y="244"/>
                      <a:pt x="217" y="242"/>
                    </a:cubicBezTo>
                    <a:cubicBezTo>
                      <a:pt x="215" y="240"/>
                      <a:pt x="214" y="237"/>
                      <a:pt x="214" y="234"/>
                    </a:cubicBezTo>
                    <a:cubicBezTo>
                      <a:pt x="214" y="232"/>
                      <a:pt x="215" y="230"/>
                      <a:pt x="218" y="229"/>
                    </a:cubicBezTo>
                    <a:cubicBezTo>
                      <a:pt x="220" y="229"/>
                      <a:pt x="220" y="227"/>
                      <a:pt x="219" y="224"/>
                    </a:cubicBezTo>
                    <a:cubicBezTo>
                      <a:pt x="218" y="222"/>
                      <a:pt x="215" y="220"/>
                      <a:pt x="213" y="219"/>
                    </a:cubicBezTo>
                    <a:cubicBezTo>
                      <a:pt x="212" y="218"/>
                      <a:pt x="209" y="217"/>
                      <a:pt x="208" y="217"/>
                    </a:cubicBezTo>
                    <a:cubicBezTo>
                      <a:pt x="206" y="217"/>
                      <a:pt x="203" y="216"/>
                      <a:pt x="201" y="217"/>
                    </a:cubicBezTo>
                    <a:cubicBezTo>
                      <a:pt x="199" y="217"/>
                      <a:pt x="197" y="215"/>
                      <a:pt x="196" y="212"/>
                    </a:cubicBezTo>
                    <a:cubicBezTo>
                      <a:pt x="195" y="209"/>
                      <a:pt x="197" y="206"/>
                      <a:pt x="200" y="205"/>
                    </a:cubicBezTo>
                    <a:cubicBezTo>
                      <a:pt x="204" y="203"/>
                      <a:pt x="210" y="202"/>
                      <a:pt x="213" y="201"/>
                    </a:cubicBezTo>
                    <a:cubicBezTo>
                      <a:pt x="217" y="200"/>
                      <a:pt x="220" y="200"/>
                      <a:pt x="220" y="200"/>
                    </a:cubicBezTo>
                    <a:cubicBezTo>
                      <a:pt x="220" y="200"/>
                      <a:pt x="221" y="199"/>
                      <a:pt x="224" y="199"/>
                    </a:cubicBezTo>
                    <a:cubicBezTo>
                      <a:pt x="226" y="198"/>
                      <a:pt x="229" y="196"/>
                      <a:pt x="231" y="195"/>
                    </a:cubicBezTo>
                    <a:cubicBezTo>
                      <a:pt x="232" y="194"/>
                      <a:pt x="235" y="191"/>
                      <a:pt x="238" y="190"/>
                    </a:cubicBezTo>
                    <a:cubicBezTo>
                      <a:pt x="240" y="189"/>
                      <a:pt x="244" y="188"/>
                      <a:pt x="246" y="188"/>
                    </a:cubicBezTo>
                    <a:cubicBezTo>
                      <a:pt x="248" y="188"/>
                      <a:pt x="252" y="188"/>
                      <a:pt x="255" y="187"/>
                    </a:cubicBezTo>
                    <a:cubicBezTo>
                      <a:pt x="257" y="187"/>
                      <a:pt x="261" y="187"/>
                      <a:pt x="262" y="186"/>
                    </a:cubicBezTo>
                    <a:cubicBezTo>
                      <a:pt x="264" y="186"/>
                      <a:pt x="267" y="186"/>
                      <a:pt x="268" y="186"/>
                    </a:cubicBezTo>
                    <a:cubicBezTo>
                      <a:pt x="269" y="186"/>
                      <a:pt x="270" y="186"/>
                      <a:pt x="270" y="186"/>
                    </a:cubicBezTo>
                    <a:cubicBezTo>
                      <a:pt x="270" y="186"/>
                      <a:pt x="270" y="185"/>
                      <a:pt x="271" y="182"/>
                    </a:cubicBezTo>
                    <a:cubicBezTo>
                      <a:pt x="272" y="180"/>
                      <a:pt x="273" y="175"/>
                      <a:pt x="274" y="172"/>
                    </a:cubicBezTo>
                    <a:cubicBezTo>
                      <a:pt x="274" y="169"/>
                      <a:pt x="273" y="164"/>
                      <a:pt x="271" y="163"/>
                    </a:cubicBezTo>
                    <a:cubicBezTo>
                      <a:pt x="269" y="161"/>
                      <a:pt x="268" y="158"/>
                      <a:pt x="268" y="157"/>
                    </a:cubicBezTo>
                    <a:cubicBezTo>
                      <a:pt x="268" y="156"/>
                      <a:pt x="269" y="152"/>
                      <a:pt x="271" y="148"/>
                    </a:cubicBezTo>
                    <a:cubicBezTo>
                      <a:pt x="273" y="145"/>
                      <a:pt x="277" y="138"/>
                      <a:pt x="281" y="133"/>
                    </a:cubicBezTo>
                    <a:cubicBezTo>
                      <a:pt x="285" y="128"/>
                      <a:pt x="290" y="123"/>
                      <a:pt x="292" y="122"/>
                    </a:cubicBezTo>
                    <a:cubicBezTo>
                      <a:pt x="294" y="121"/>
                      <a:pt x="296" y="119"/>
                      <a:pt x="298" y="117"/>
                    </a:cubicBezTo>
                    <a:cubicBezTo>
                      <a:pt x="300" y="116"/>
                      <a:pt x="302" y="114"/>
                      <a:pt x="303" y="113"/>
                    </a:cubicBezTo>
                    <a:cubicBezTo>
                      <a:pt x="304" y="112"/>
                      <a:pt x="305" y="110"/>
                      <a:pt x="305" y="108"/>
                    </a:cubicBezTo>
                    <a:cubicBezTo>
                      <a:pt x="305" y="106"/>
                      <a:pt x="304" y="103"/>
                      <a:pt x="303" y="101"/>
                    </a:cubicBezTo>
                    <a:cubicBezTo>
                      <a:pt x="301" y="100"/>
                      <a:pt x="300" y="97"/>
                      <a:pt x="301" y="95"/>
                    </a:cubicBezTo>
                    <a:cubicBezTo>
                      <a:pt x="301" y="94"/>
                      <a:pt x="303" y="91"/>
                      <a:pt x="305" y="90"/>
                    </a:cubicBezTo>
                    <a:cubicBezTo>
                      <a:pt x="307" y="89"/>
                      <a:pt x="308" y="86"/>
                      <a:pt x="307" y="84"/>
                    </a:cubicBezTo>
                    <a:cubicBezTo>
                      <a:pt x="305" y="81"/>
                      <a:pt x="305" y="77"/>
                      <a:pt x="306" y="76"/>
                    </a:cubicBezTo>
                    <a:cubicBezTo>
                      <a:pt x="307" y="74"/>
                      <a:pt x="308" y="72"/>
                      <a:pt x="308" y="72"/>
                    </a:cubicBezTo>
                    <a:cubicBezTo>
                      <a:pt x="308" y="72"/>
                      <a:pt x="306" y="70"/>
                      <a:pt x="304" y="68"/>
                    </a:cubicBezTo>
                    <a:cubicBezTo>
                      <a:pt x="301" y="65"/>
                      <a:pt x="298" y="63"/>
                      <a:pt x="296" y="63"/>
                    </a:cubicBezTo>
                    <a:cubicBezTo>
                      <a:pt x="294" y="63"/>
                      <a:pt x="291" y="62"/>
                      <a:pt x="289" y="61"/>
                    </a:cubicBezTo>
                    <a:cubicBezTo>
                      <a:pt x="287" y="60"/>
                      <a:pt x="285" y="60"/>
                      <a:pt x="285" y="60"/>
                    </a:cubicBezTo>
                    <a:cubicBezTo>
                      <a:pt x="285" y="60"/>
                      <a:pt x="285" y="61"/>
                      <a:pt x="284" y="62"/>
                    </a:cubicBezTo>
                    <a:cubicBezTo>
                      <a:pt x="283" y="63"/>
                      <a:pt x="280" y="65"/>
                      <a:pt x="277" y="67"/>
                    </a:cubicBezTo>
                    <a:cubicBezTo>
                      <a:pt x="274" y="69"/>
                      <a:pt x="270" y="72"/>
                      <a:pt x="270" y="74"/>
                    </a:cubicBezTo>
                    <a:cubicBezTo>
                      <a:pt x="269" y="76"/>
                      <a:pt x="267" y="78"/>
                      <a:pt x="265" y="79"/>
                    </a:cubicBezTo>
                    <a:cubicBezTo>
                      <a:pt x="264" y="80"/>
                      <a:pt x="261" y="82"/>
                      <a:pt x="259" y="83"/>
                    </a:cubicBezTo>
                    <a:cubicBezTo>
                      <a:pt x="257" y="84"/>
                      <a:pt x="254" y="84"/>
                      <a:pt x="251" y="84"/>
                    </a:cubicBezTo>
                    <a:cubicBezTo>
                      <a:pt x="248" y="84"/>
                      <a:pt x="244" y="84"/>
                      <a:pt x="242" y="84"/>
                    </a:cubicBezTo>
                    <a:cubicBezTo>
                      <a:pt x="240" y="84"/>
                      <a:pt x="236" y="83"/>
                      <a:pt x="234" y="82"/>
                    </a:cubicBezTo>
                    <a:cubicBezTo>
                      <a:pt x="232" y="80"/>
                      <a:pt x="227" y="79"/>
                      <a:pt x="224" y="79"/>
                    </a:cubicBezTo>
                    <a:cubicBezTo>
                      <a:pt x="221" y="79"/>
                      <a:pt x="218" y="79"/>
                      <a:pt x="218" y="79"/>
                    </a:cubicBezTo>
                    <a:cubicBezTo>
                      <a:pt x="218" y="79"/>
                      <a:pt x="218" y="81"/>
                      <a:pt x="218" y="84"/>
                    </a:cubicBezTo>
                    <a:cubicBezTo>
                      <a:pt x="218" y="87"/>
                      <a:pt x="220" y="90"/>
                      <a:pt x="223" y="91"/>
                    </a:cubicBezTo>
                    <a:cubicBezTo>
                      <a:pt x="225" y="93"/>
                      <a:pt x="227" y="95"/>
                      <a:pt x="227" y="97"/>
                    </a:cubicBezTo>
                    <a:cubicBezTo>
                      <a:pt x="227" y="99"/>
                      <a:pt x="225" y="102"/>
                      <a:pt x="224" y="104"/>
                    </a:cubicBezTo>
                    <a:cubicBezTo>
                      <a:pt x="223" y="106"/>
                      <a:pt x="220" y="109"/>
                      <a:pt x="218" y="111"/>
                    </a:cubicBezTo>
                    <a:cubicBezTo>
                      <a:pt x="217" y="113"/>
                      <a:pt x="213" y="114"/>
                      <a:pt x="210" y="114"/>
                    </a:cubicBezTo>
                    <a:cubicBezTo>
                      <a:pt x="207" y="114"/>
                      <a:pt x="203" y="114"/>
                      <a:pt x="202" y="115"/>
                    </a:cubicBezTo>
                    <a:cubicBezTo>
                      <a:pt x="200" y="115"/>
                      <a:pt x="199" y="117"/>
                      <a:pt x="199" y="119"/>
                    </a:cubicBezTo>
                    <a:cubicBezTo>
                      <a:pt x="199" y="122"/>
                      <a:pt x="199" y="125"/>
                      <a:pt x="198" y="128"/>
                    </a:cubicBezTo>
                    <a:cubicBezTo>
                      <a:pt x="197" y="130"/>
                      <a:pt x="196" y="132"/>
                      <a:pt x="194" y="132"/>
                    </a:cubicBezTo>
                    <a:cubicBezTo>
                      <a:pt x="193" y="132"/>
                      <a:pt x="189" y="131"/>
                      <a:pt x="185" y="130"/>
                    </a:cubicBezTo>
                    <a:cubicBezTo>
                      <a:pt x="181" y="129"/>
                      <a:pt x="175" y="127"/>
                      <a:pt x="172" y="126"/>
                    </a:cubicBezTo>
                    <a:cubicBezTo>
                      <a:pt x="168" y="124"/>
                      <a:pt x="164" y="123"/>
                      <a:pt x="161" y="122"/>
                    </a:cubicBezTo>
                    <a:cubicBezTo>
                      <a:pt x="159" y="121"/>
                      <a:pt x="156" y="120"/>
                      <a:pt x="155" y="118"/>
                    </a:cubicBezTo>
                    <a:cubicBezTo>
                      <a:pt x="154" y="117"/>
                      <a:pt x="151" y="117"/>
                      <a:pt x="149" y="118"/>
                    </a:cubicBezTo>
                    <a:cubicBezTo>
                      <a:pt x="147" y="119"/>
                      <a:pt x="146" y="117"/>
                      <a:pt x="146" y="113"/>
                    </a:cubicBezTo>
                    <a:cubicBezTo>
                      <a:pt x="146" y="109"/>
                      <a:pt x="146" y="105"/>
                      <a:pt x="147" y="103"/>
                    </a:cubicBezTo>
                    <a:cubicBezTo>
                      <a:pt x="148" y="102"/>
                      <a:pt x="150" y="100"/>
                      <a:pt x="153" y="98"/>
                    </a:cubicBezTo>
                    <a:cubicBezTo>
                      <a:pt x="156" y="97"/>
                      <a:pt x="159" y="94"/>
                      <a:pt x="161" y="92"/>
                    </a:cubicBezTo>
                    <a:cubicBezTo>
                      <a:pt x="162" y="90"/>
                      <a:pt x="163" y="86"/>
                      <a:pt x="163" y="83"/>
                    </a:cubicBezTo>
                    <a:cubicBezTo>
                      <a:pt x="163" y="81"/>
                      <a:pt x="164" y="76"/>
                      <a:pt x="166" y="73"/>
                    </a:cubicBezTo>
                    <a:cubicBezTo>
                      <a:pt x="168" y="70"/>
                      <a:pt x="172" y="66"/>
                      <a:pt x="175" y="65"/>
                    </a:cubicBezTo>
                    <a:cubicBezTo>
                      <a:pt x="178" y="63"/>
                      <a:pt x="183" y="62"/>
                      <a:pt x="185" y="61"/>
                    </a:cubicBezTo>
                    <a:cubicBezTo>
                      <a:pt x="187" y="61"/>
                      <a:pt x="190" y="59"/>
                      <a:pt x="193" y="56"/>
                    </a:cubicBezTo>
                    <a:cubicBezTo>
                      <a:pt x="195" y="53"/>
                      <a:pt x="196" y="50"/>
                      <a:pt x="195" y="49"/>
                    </a:cubicBezTo>
                    <a:cubicBezTo>
                      <a:pt x="194" y="49"/>
                      <a:pt x="195" y="46"/>
                      <a:pt x="196" y="44"/>
                    </a:cubicBezTo>
                    <a:cubicBezTo>
                      <a:pt x="198" y="42"/>
                      <a:pt x="199" y="38"/>
                      <a:pt x="199" y="37"/>
                    </a:cubicBezTo>
                    <a:cubicBezTo>
                      <a:pt x="199" y="36"/>
                      <a:pt x="197" y="34"/>
                      <a:pt x="194" y="33"/>
                    </a:cubicBezTo>
                    <a:cubicBezTo>
                      <a:pt x="191" y="32"/>
                      <a:pt x="187" y="30"/>
                      <a:pt x="185" y="29"/>
                    </a:cubicBezTo>
                    <a:cubicBezTo>
                      <a:pt x="184" y="27"/>
                      <a:pt x="181" y="24"/>
                      <a:pt x="180" y="23"/>
                    </a:cubicBezTo>
                    <a:cubicBezTo>
                      <a:pt x="179" y="22"/>
                      <a:pt x="177" y="20"/>
                      <a:pt x="176" y="20"/>
                    </a:cubicBezTo>
                    <a:cubicBezTo>
                      <a:pt x="175" y="20"/>
                      <a:pt x="174" y="22"/>
                      <a:pt x="173" y="23"/>
                    </a:cubicBezTo>
                    <a:cubicBezTo>
                      <a:pt x="173" y="24"/>
                      <a:pt x="173" y="27"/>
                      <a:pt x="174" y="29"/>
                    </a:cubicBezTo>
                    <a:cubicBezTo>
                      <a:pt x="175" y="31"/>
                      <a:pt x="174" y="35"/>
                      <a:pt x="172" y="38"/>
                    </a:cubicBezTo>
                    <a:cubicBezTo>
                      <a:pt x="171" y="40"/>
                      <a:pt x="168" y="44"/>
                      <a:pt x="166" y="46"/>
                    </a:cubicBezTo>
                    <a:cubicBezTo>
                      <a:pt x="165" y="47"/>
                      <a:pt x="162" y="50"/>
                      <a:pt x="161" y="50"/>
                    </a:cubicBezTo>
                    <a:cubicBezTo>
                      <a:pt x="160" y="51"/>
                      <a:pt x="158" y="50"/>
                      <a:pt x="157" y="48"/>
                    </a:cubicBezTo>
                    <a:cubicBezTo>
                      <a:pt x="156" y="45"/>
                      <a:pt x="154" y="42"/>
                      <a:pt x="154" y="40"/>
                    </a:cubicBezTo>
                    <a:cubicBezTo>
                      <a:pt x="154" y="37"/>
                      <a:pt x="154" y="34"/>
                      <a:pt x="154" y="31"/>
                    </a:cubicBezTo>
                    <a:cubicBezTo>
                      <a:pt x="154" y="29"/>
                      <a:pt x="154" y="26"/>
                      <a:pt x="155" y="24"/>
                    </a:cubicBezTo>
                    <a:cubicBezTo>
                      <a:pt x="156" y="22"/>
                      <a:pt x="157" y="19"/>
                      <a:pt x="156" y="17"/>
                    </a:cubicBezTo>
                    <a:cubicBezTo>
                      <a:pt x="155" y="15"/>
                      <a:pt x="154" y="13"/>
                      <a:pt x="153" y="13"/>
                    </a:cubicBezTo>
                    <a:cubicBezTo>
                      <a:pt x="152" y="13"/>
                      <a:pt x="151" y="13"/>
                      <a:pt x="150" y="14"/>
                    </a:cubicBezTo>
                    <a:cubicBezTo>
                      <a:pt x="149" y="14"/>
                      <a:pt x="148" y="16"/>
                      <a:pt x="147" y="18"/>
                    </a:cubicBezTo>
                    <a:cubicBezTo>
                      <a:pt x="146" y="20"/>
                      <a:pt x="145" y="24"/>
                      <a:pt x="144" y="26"/>
                    </a:cubicBezTo>
                    <a:cubicBezTo>
                      <a:pt x="144" y="29"/>
                      <a:pt x="142" y="34"/>
                      <a:pt x="140" y="37"/>
                    </a:cubicBezTo>
                    <a:cubicBezTo>
                      <a:pt x="139" y="40"/>
                      <a:pt x="138" y="40"/>
                      <a:pt x="138" y="36"/>
                    </a:cubicBezTo>
                    <a:cubicBezTo>
                      <a:pt x="138" y="32"/>
                      <a:pt x="138" y="26"/>
                      <a:pt x="139" y="24"/>
                    </a:cubicBezTo>
                    <a:cubicBezTo>
                      <a:pt x="139" y="22"/>
                      <a:pt x="141" y="18"/>
                      <a:pt x="142" y="16"/>
                    </a:cubicBezTo>
                    <a:cubicBezTo>
                      <a:pt x="143" y="13"/>
                      <a:pt x="144" y="9"/>
                      <a:pt x="145" y="6"/>
                    </a:cubicBezTo>
                    <a:cubicBezTo>
                      <a:pt x="145" y="3"/>
                      <a:pt x="144" y="1"/>
                      <a:pt x="142" y="1"/>
                    </a:cubicBezTo>
                    <a:cubicBezTo>
                      <a:pt x="140" y="0"/>
                      <a:pt x="138" y="0"/>
                      <a:pt x="137" y="1"/>
                    </a:cubicBezTo>
                    <a:cubicBezTo>
                      <a:pt x="136" y="1"/>
                      <a:pt x="134" y="2"/>
                      <a:pt x="133" y="3"/>
                    </a:cubicBezTo>
                    <a:cubicBezTo>
                      <a:pt x="132" y="5"/>
                      <a:pt x="131" y="8"/>
                      <a:pt x="131" y="11"/>
                    </a:cubicBezTo>
                    <a:cubicBezTo>
                      <a:pt x="131" y="13"/>
                      <a:pt x="132" y="17"/>
                      <a:pt x="133" y="18"/>
                    </a:cubicBezTo>
                    <a:cubicBezTo>
                      <a:pt x="134" y="20"/>
                      <a:pt x="134" y="23"/>
                      <a:pt x="133" y="26"/>
                    </a:cubicBezTo>
                    <a:cubicBezTo>
                      <a:pt x="132" y="28"/>
                      <a:pt x="130" y="30"/>
                      <a:pt x="127" y="30"/>
                    </a:cubicBezTo>
                    <a:cubicBezTo>
                      <a:pt x="125" y="30"/>
                      <a:pt x="121" y="31"/>
                      <a:pt x="118" y="32"/>
                    </a:cubicBezTo>
                    <a:cubicBezTo>
                      <a:pt x="115" y="33"/>
                      <a:pt x="111" y="34"/>
                      <a:pt x="109" y="35"/>
                    </a:cubicBezTo>
                    <a:cubicBezTo>
                      <a:pt x="108" y="35"/>
                      <a:pt x="106" y="36"/>
                      <a:pt x="106" y="36"/>
                    </a:cubicBezTo>
                    <a:cubicBezTo>
                      <a:pt x="106" y="36"/>
                      <a:pt x="105" y="38"/>
                      <a:pt x="104" y="40"/>
                    </a:cubicBezTo>
                    <a:cubicBezTo>
                      <a:pt x="103" y="43"/>
                      <a:pt x="102" y="47"/>
                      <a:pt x="101" y="49"/>
                    </a:cubicBezTo>
                    <a:cubicBezTo>
                      <a:pt x="101" y="51"/>
                      <a:pt x="102" y="55"/>
                      <a:pt x="105" y="58"/>
                    </a:cubicBezTo>
                    <a:cubicBezTo>
                      <a:pt x="107" y="60"/>
                      <a:pt x="111" y="64"/>
                      <a:pt x="114" y="67"/>
                    </a:cubicBezTo>
                    <a:cubicBezTo>
                      <a:pt x="117" y="70"/>
                      <a:pt x="119" y="74"/>
                      <a:pt x="119" y="77"/>
                    </a:cubicBezTo>
                    <a:cubicBezTo>
                      <a:pt x="118" y="80"/>
                      <a:pt x="117" y="85"/>
                      <a:pt x="116" y="88"/>
                    </a:cubicBezTo>
                    <a:cubicBezTo>
                      <a:pt x="115" y="90"/>
                      <a:pt x="114" y="93"/>
                      <a:pt x="113" y="94"/>
                    </a:cubicBezTo>
                    <a:cubicBezTo>
                      <a:pt x="112" y="95"/>
                      <a:pt x="113" y="97"/>
                      <a:pt x="115" y="99"/>
                    </a:cubicBezTo>
                    <a:cubicBezTo>
                      <a:pt x="117" y="100"/>
                      <a:pt x="120" y="101"/>
                      <a:pt x="121" y="101"/>
                    </a:cubicBezTo>
                    <a:cubicBezTo>
                      <a:pt x="123" y="102"/>
                      <a:pt x="125" y="102"/>
                      <a:pt x="126" y="103"/>
                    </a:cubicBezTo>
                    <a:cubicBezTo>
                      <a:pt x="128" y="104"/>
                      <a:pt x="130" y="106"/>
                      <a:pt x="130" y="108"/>
                    </a:cubicBezTo>
                    <a:cubicBezTo>
                      <a:pt x="131" y="110"/>
                      <a:pt x="131" y="112"/>
                      <a:pt x="129" y="114"/>
                    </a:cubicBezTo>
                    <a:cubicBezTo>
                      <a:pt x="128" y="115"/>
                      <a:pt x="125" y="117"/>
                      <a:pt x="122" y="118"/>
                    </a:cubicBezTo>
                    <a:cubicBezTo>
                      <a:pt x="120" y="119"/>
                      <a:pt x="116" y="122"/>
                      <a:pt x="115" y="123"/>
                    </a:cubicBezTo>
                    <a:cubicBezTo>
                      <a:pt x="114" y="125"/>
                      <a:pt x="112" y="129"/>
                      <a:pt x="112" y="131"/>
                    </a:cubicBezTo>
                    <a:cubicBezTo>
                      <a:pt x="112" y="134"/>
                      <a:pt x="111" y="138"/>
                      <a:pt x="110" y="140"/>
                    </a:cubicBezTo>
                    <a:cubicBezTo>
                      <a:pt x="109" y="141"/>
                      <a:pt x="107" y="146"/>
                      <a:pt x="107" y="151"/>
                    </a:cubicBezTo>
                    <a:cubicBezTo>
                      <a:pt x="106" y="155"/>
                      <a:pt x="103" y="156"/>
                      <a:pt x="99" y="153"/>
                    </a:cubicBezTo>
                    <a:cubicBezTo>
                      <a:pt x="95" y="150"/>
                      <a:pt x="89" y="145"/>
                      <a:pt x="86" y="143"/>
                    </a:cubicBezTo>
                    <a:cubicBezTo>
                      <a:pt x="83" y="141"/>
                      <a:pt x="78" y="138"/>
                      <a:pt x="76" y="136"/>
                    </a:cubicBezTo>
                    <a:cubicBezTo>
                      <a:pt x="74" y="134"/>
                      <a:pt x="69" y="135"/>
                      <a:pt x="65" y="137"/>
                    </a:cubicBezTo>
                    <a:cubicBezTo>
                      <a:pt x="61" y="139"/>
                      <a:pt x="55" y="140"/>
                      <a:pt x="52" y="140"/>
                    </a:cubicBezTo>
                    <a:cubicBezTo>
                      <a:pt x="48" y="140"/>
                      <a:pt x="44" y="142"/>
                      <a:pt x="43" y="144"/>
                    </a:cubicBezTo>
                    <a:cubicBezTo>
                      <a:pt x="41" y="147"/>
                      <a:pt x="37" y="150"/>
                      <a:pt x="34" y="150"/>
                    </a:cubicBezTo>
                    <a:cubicBezTo>
                      <a:pt x="31" y="151"/>
                      <a:pt x="28" y="152"/>
                      <a:pt x="28" y="152"/>
                    </a:cubicBezTo>
                    <a:cubicBezTo>
                      <a:pt x="29" y="153"/>
                      <a:pt x="31" y="156"/>
                      <a:pt x="32" y="158"/>
                    </a:cubicBezTo>
                    <a:cubicBezTo>
                      <a:pt x="33" y="160"/>
                      <a:pt x="33" y="163"/>
                      <a:pt x="32" y="165"/>
                    </a:cubicBezTo>
                    <a:cubicBezTo>
                      <a:pt x="31" y="166"/>
                      <a:pt x="27" y="168"/>
                      <a:pt x="25" y="169"/>
                    </a:cubicBezTo>
                    <a:cubicBezTo>
                      <a:pt x="22" y="171"/>
                      <a:pt x="17" y="171"/>
                      <a:pt x="14" y="171"/>
                    </a:cubicBezTo>
                    <a:cubicBezTo>
                      <a:pt x="11" y="170"/>
                      <a:pt x="7" y="171"/>
                      <a:pt x="4" y="173"/>
                    </a:cubicBezTo>
                    <a:cubicBezTo>
                      <a:pt x="2" y="175"/>
                      <a:pt x="0" y="178"/>
                      <a:pt x="1" y="180"/>
                    </a:cubicBezTo>
                    <a:cubicBezTo>
                      <a:pt x="2" y="181"/>
                      <a:pt x="3" y="184"/>
                      <a:pt x="4" y="186"/>
                    </a:cubicBezTo>
                    <a:cubicBezTo>
                      <a:pt x="5" y="188"/>
                      <a:pt x="7" y="190"/>
                      <a:pt x="8" y="192"/>
                    </a:cubicBezTo>
                    <a:cubicBezTo>
                      <a:pt x="8" y="193"/>
                      <a:pt x="9" y="196"/>
                      <a:pt x="9" y="198"/>
                    </a:cubicBezTo>
                    <a:cubicBezTo>
                      <a:pt x="9" y="200"/>
                      <a:pt x="10" y="204"/>
                      <a:pt x="12" y="207"/>
                    </a:cubicBezTo>
                    <a:cubicBezTo>
                      <a:pt x="13" y="210"/>
                      <a:pt x="15" y="213"/>
                      <a:pt x="16" y="215"/>
                    </a:cubicBezTo>
                    <a:cubicBezTo>
                      <a:pt x="17" y="216"/>
                      <a:pt x="19" y="218"/>
                      <a:pt x="21" y="220"/>
                    </a:cubicBezTo>
                    <a:cubicBezTo>
                      <a:pt x="22" y="222"/>
                      <a:pt x="25" y="227"/>
                      <a:pt x="27" y="230"/>
                    </a:cubicBezTo>
                    <a:cubicBezTo>
                      <a:pt x="29" y="233"/>
                      <a:pt x="32" y="237"/>
                      <a:pt x="33" y="238"/>
                    </a:cubicBezTo>
                    <a:cubicBezTo>
                      <a:pt x="34" y="239"/>
                      <a:pt x="36" y="241"/>
                      <a:pt x="38" y="243"/>
                    </a:cubicBezTo>
                    <a:cubicBezTo>
                      <a:pt x="39" y="244"/>
                      <a:pt x="41" y="245"/>
                      <a:pt x="42" y="246"/>
                    </a:cubicBezTo>
                    <a:cubicBezTo>
                      <a:pt x="42" y="247"/>
                      <a:pt x="43" y="248"/>
                      <a:pt x="43" y="250"/>
                    </a:cubicBezTo>
                    <a:cubicBezTo>
                      <a:pt x="44" y="252"/>
                      <a:pt x="44" y="253"/>
                      <a:pt x="45" y="254"/>
                    </a:cubicBezTo>
                    <a:cubicBezTo>
                      <a:pt x="45" y="255"/>
                      <a:pt x="46" y="256"/>
                      <a:pt x="47" y="257"/>
                    </a:cubicBezTo>
                    <a:cubicBezTo>
                      <a:pt x="47" y="258"/>
                      <a:pt x="49" y="260"/>
                      <a:pt x="50" y="261"/>
                    </a:cubicBezTo>
                    <a:cubicBezTo>
                      <a:pt x="51" y="262"/>
                      <a:pt x="52" y="264"/>
                      <a:pt x="53" y="265"/>
                    </a:cubicBezTo>
                    <a:cubicBezTo>
                      <a:pt x="53" y="266"/>
                      <a:pt x="56" y="266"/>
                      <a:pt x="58" y="266"/>
                    </a:cubicBezTo>
                    <a:cubicBezTo>
                      <a:pt x="60" y="266"/>
                      <a:pt x="63" y="267"/>
                      <a:pt x="63" y="269"/>
                    </a:cubicBezTo>
                    <a:cubicBezTo>
                      <a:pt x="64" y="270"/>
                      <a:pt x="65" y="271"/>
                      <a:pt x="67" y="271"/>
                    </a:cubicBezTo>
                    <a:cubicBezTo>
                      <a:pt x="68" y="271"/>
                      <a:pt x="70" y="272"/>
                      <a:pt x="71" y="273"/>
                    </a:cubicBezTo>
                    <a:cubicBezTo>
                      <a:pt x="72" y="275"/>
                      <a:pt x="75" y="276"/>
                      <a:pt x="77" y="277"/>
                    </a:cubicBezTo>
                    <a:cubicBezTo>
                      <a:pt x="79" y="277"/>
                      <a:pt x="80" y="278"/>
                      <a:pt x="80" y="278"/>
                    </a:cubicBezTo>
                    <a:cubicBezTo>
                      <a:pt x="80" y="278"/>
                      <a:pt x="81" y="276"/>
                      <a:pt x="83" y="274"/>
                    </a:cubicBezTo>
                    <a:cubicBezTo>
                      <a:pt x="84" y="272"/>
                      <a:pt x="88" y="271"/>
                      <a:pt x="93" y="270"/>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srgbClr val="CC3242"/>
                  </a:solidFill>
                </a:endParaRPr>
              </a:p>
            </p:txBody>
          </p:sp>
          <p:sp>
            <p:nvSpPr>
              <p:cNvPr id="22" name="Freeform 33">
                <a:extLst>
                  <a:ext uri="{FF2B5EF4-FFF2-40B4-BE49-F238E27FC236}">
                    <a16:creationId xmlns:a16="http://schemas.microsoft.com/office/drawing/2014/main" id="{50FB20E8-EAC1-AA42-BACC-4075A40BFDFD}"/>
                  </a:ext>
                </a:extLst>
              </p:cNvPr>
              <p:cNvSpPr>
                <a:spLocks/>
              </p:cNvSpPr>
              <p:nvPr/>
            </p:nvSpPr>
            <p:spPr bwMode="auto">
              <a:xfrm>
                <a:off x="6006085" y="3539557"/>
                <a:ext cx="701330" cy="641156"/>
              </a:xfrm>
              <a:custGeom>
                <a:avLst/>
                <a:gdLst/>
                <a:ahLst/>
                <a:cxnLst>
                  <a:cxn ang="0">
                    <a:pos x="71" y="209"/>
                  </a:cxn>
                  <a:cxn ang="0">
                    <a:pos x="81" y="216"/>
                  </a:cxn>
                  <a:cxn ang="0">
                    <a:pos x="99" y="222"/>
                  </a:cxn>
                  <a:cxn ang="0">
                    <a:pos x="112" y="233"/>
                  </a:cxn>
                  <a:cxn ang="0">
                    <a:pos x="127" y="236"/>
                  </a:cxn>
                  <a:cxn ang="0">
                    <a:pos x="133" y="225"/>
                  </a:cxn>
                  <a:cxn ang="0">
                    <a:pos x="148" y="228"/>
                  </a:cxn>
                  <a:cxn ang="0">
                    <a:pos x="166" y="236"/>
                  </a:cxn>
                  <a:cxn ang="0">
                    <a:pos x="181" y="242"/>
                  </a:cxn>
                  <a:cxn ang="0">
                    <a:pos x="188" y="237"/>
                  </a:cxn>
                  <a:cxn ang="0">
                    <a:pos x="200" y="244"/>
                  </a:cxn>
                  <a:cxn ang="0">
                    <a:pos x="214" y="237"/>
                  </a:cxn>
                  <a:cxn ang="0">
                    <a:pos x="223" y="228"/>
                  </a:cxn>
                  <a:cxn ang="0">
                    <a:pos x="230" y="240"/>
                  </a:cxn>
                  <a:cxn ang="0">
                    <a:pos x="233" y="252"/>
                  </a:cxn>
                  <a:cxn ang="0">
                    <a:pos x="239" y="251"/>
                  </a:cxn>
                  <a:cxn ang="0">
                    <a:pos x="251" y="259"/>
                  </a:cxn>
                  <a:cxn ang="0">
                    <a:pos x="265" y="259"/>
                  </a:cxn>
                  <a:cxn ang="0">
                    <a:pos x="272" y="245"/>
                  </a:cxn>
                  <a:cxn ang="0">
                    <a:pos x="274" y="237"/>
                  </a:cxn>
                  <a:cxn ang="0">
                    <a:pos x="266" y="225"/>
                  </a:cxn>
                  <a:cxn ang="0">
                    <a:pos x="268" y="219"/>
                  </a:cxn>
                  <a:cxn ang="0">
                    <a:pos x="276" y="211"/>
                  </a:cxn>
                  <a:cxn ang="0">
                    <a:pos x="271" y="201"/>
                  </a:cxn>
                  <a:cxn ang="0">
                    <a:pos x="268" y="195"/>
                  </a:cxn>
                  <a:cxn ang="0">
                    <a:pos x="274" y="194"/>
                  </a:cxn>
                  <a:cxn ang="0">
                    <a:pos x="285" y="182"/>
                  </a:cxn>
                  <a:cxn ang="0">
                    <a:pos x="277" y="171"/>
                  </a:cxn>
                  <a:cxn ang="0">
                    <a:pos x="271" y="163"/>
                  </a:cxn>
                  <a:cxn ang="0">
                    <a:pos x="253" y="165"/>
                  </a:cxn>
                  <a:cxn ang="0">
                    <a:pos x="228" y="163"/>
                  </a:cxn>
                  <a:cxn ang="0">
                    <a:pos x="215" y="154"/>
                  </a:cxn>
                  <a:cxn ang="0">
                    <a:pos x="203" y="143"/>
                  </a:cxn>
                  <a:cxn ang="0">
                    <a:pos x="187" y="145"/>
                  </a:cxn>
                  <a:cxn ang="0">
                    <a:pos x="166" y="134"/>
                  </a:cxn>
                  <a:cxn ang="0">
                    <a:pos x="169" y="123"/>
                  </a:cxn>
                  <a:cxn ang="0">
                    <a:pos x="166" y="111"/>
                  </a:cxn>
                  <a:cxn ang="0">
                    <a:pos x="159" y="104"/>
                  </a:cxn>
                  <a:cxn ang="0">
                    <a:pos x="155" y="99"/>
                  </a:cxn>
                  <a:cxn ang="0">
                    <a:pos x="140" y="104"/>
                  </a:cxn>
                  <a:cxn ang="0">
                    <a:pos x="132" y="94"/>
                  </a:cxn>
                  <a:cxn ang="0">
                    <a:pos x="131" y="74"/>
                  </a:cxn>
                  <a:cxn ang="0">
                    <a:pos x="129" y="58"/>
                  </a:cxn>
                  <a:cxn ang="0">
                    <a:pos x="121" y="41"/>
                  </a:cxn>
                  <a:cxn ang="0">
                    <a:pos x="114" y="9"/>
                  </a:cxn>
                  <a:cxn ang="0">
                    <a:pos x="105" y="3"/>
                  </a:cxn>
                  <a:cxn ang="0">
                    <a:pos x="93" y="16"/>
                  </a:cxn>
                  <a:cxn ang="0">
                    <a:pos x="76" y="40"/>
                  </a:cxn>
                  <a:cxn ang="0">
                    <a:pos x="49" y="64"/>
                  </a:cxn>
                  <a:cxn ang="0">
                    <a:pos x="23" y="87"/>
                  </a:cxn>
                  <a:cxn ang="0">
                    <a:pos x="12" y="90"/>
                  </a:cxn>
                  <a:cxn ang="0">
                    <a:pos x="2" y="97"/>
                  </a:cxn>
                  <a:cxn ang="0">
                    <a:pos x="4" y="116"/>
                  </a:cxn>
                  <a:cxn ang="0">
                    <a:pos x="10" y="135"/>
                  </a:cxn>
                  <a:cxn ang="0">
                    <a:pos x="25" y="149"/>
                  </a:cxn>
                  <a:cxn ang="0">
                    <a:pos x="41" y="162"/>
                  </a:cxn>
                  <a:cxn ang="0">
                    <a:pos x="54" y="151"/>
                  </a:cxn>
                  <a:cxn ang="0">
                    <a:pos x="70" y="158"/>
                  </a:cxn>
                  <a:cxn ang="0">
                    <a:pos x="67" y="171"/>
                  </a:cxn>
                  <a:cxn ang="0">
                    <a:pos x="69" y="191"/>
                  </a:cxn>
                  <a:cxn ang="0">
                    <a:pos x="57" y="207"/>
                  </a:cxn>
                  <a:cxn ang="0">
                    <a:pos x="57" y="211"/>
                  </a:cxn>
                </a:cxnLst>
                <a:rect l="0" t="0" r="r" b="b"/>
                <a:pathLst>
                  <a:path w="286" h="261">
                    <a:moveTo>
                      <a:pt x="64" y="209"/>
                    </a:moveTo>
                    <a:cubicBezTo>
                      <a:pt x="66" y="208"/>
                      <a:pt x="69" y="208"/>
                      <a:pt x="71" y="209"/>
                    </a:cubicBezTo>
                    <a:cubicBezTo>
                      <a:pt x="72" y="211"/>
                      <a:pt x="74" y="213"/>
                      <a:pt x="75" y="214"/>
                    </a:cubicBezTo>
                    <a:cubicBezTo>
                      <a:pt x="76" y="215"/>
                      <a:pt x="78" y="216"/>
                      <a:pt x="81" y="216"/>
                    </a:cubicBezTo>
                    <a:cubicBezTo>
                      <a:pt x="83" y="216"/>
                      <a:pt x="88" y="217"/>
                      <a:pt x="91" y="217"/>
                    </a:cubicBezTo>
                    <a:cubicBezTo>
                      <a:pt x="94" y="218"/>
                      <a:pt x="97" y="220"/>
                      <a:pt x="99" y="222"/>
                    </a:cubicBezTo>
                    <a:cubicBezTo>
                      <a:pt x="100" y="225"/>
                      <a:pt x="103" y="227"/>
                      <a:pt x="105" y="227"/>
                    </a:cubicBezTo>
                    <a:cubicBezTo>
                      <a:pt x="107" y="228"/>
                      <a:pt x="111" y="230"/>
                      <a:pt x="112" y="233"/>
                    </a:cubicBezTo>
                    <a:cubicBezTo>
                      <a:pt x="114" y="235"/>
                      <a:pt x="117" y="237"/>
                      <a:pt x="120" y="237"/>
                    </a:cubicBezTo>
                    <a:cubicBezTo>
                      <a:pt x="122" y="237"/>
                      <a:pt x="125" y="237"/>
                      <a:pt x="127" y="236"/>
                    </a:cubicBezTo>
                    <a:cubicBezTo>
                      <a:pt x="129" y="235"/>
                      <a:pt x="130" y="233"/>
                      <a:pt x="130" y="232"/>
                    </a:cubicBezTo>
                    <a:cubicBezTo>
                      <a:pt x="130" y="230"/>
                      <a:pt x="131" y="227"/>
                      <a:pt x="133" y="225"/>
                    </a:cubicBezTo>
                    <a:cubicBezTo>
                      <a:pt x="134" y="223"/>
                      <a:pt x="137" y="222"/>
                      <a:pt x="139" y="224"/>
                    </a:cubicBezTo>
                    <a:cubicBezTo>
                      <a:pt x="141" y="225"/>
                      <a:pt x="145" y="227"/>
                      <a:pt x="148" y="228"/>
                    </a:cubicBezTo>
                    <a:cubicBezTo>
                      <a:pt x="151" y="229"/>
                      <a:pt x="155" y="230"/>
                      <a:pt x="157" y="231"/>
                    </a:cubicBezTo>
                    <a:cubicBezTo>
                      <a:pt x="159" y="232"/>
                      <a:pt x="163" y="234"/>
                      <a:pt x="166" y="236"/>
                    </a:cubicBezTo>
                    <a:cubicBezTo>
                      <a:pt x="170" y="238"/>
                      <a:pt x="174" y="240"/>
                      <a:pt x="177" y="241"/>
                    </a:cubicBezTo>
                    <a:cubicBezTo>
                      <a:pt x="179" y="242"/>
                      <a:pt x="181" y="242"/>
                      <a:pt x="181" y="242"/>
                    </a:cubicBezTo>
                    <a:cubicBezTo>
                      <a:pt x="181" y="242"/>
                      <a:pt x="182" y="241"/>
                      <a:pt x="183" y="239"/>
                    </a:cubicBezTo>
                    <a:cubicBezTo>
                      <a:pt x="184" y="237"/>
                      <a:pt x="186" y="236"/>
                      <a:pt x="188" y="237"/>
                    </a:cubicBezTo>
                    <a:cubicBezTo>
                      <a:pt x="191" y="238"/>
                      <a:pt x="193" y="240"/>
                      <a:pt x="194" y="241"/>
                    </a:cubicBezTo>
                    <a:cubicBezTo>
                      <a:pt x="195" y="243"/>
                      <a:pt x="198" y="244"/>
                      <a:pt x="200" y="244"/>
                    </a:cubicBezTo>
                    <a:cubicBezTo>
                      <a:pt x="202" y="244"/>
                      <a:pt x="205" y="243"/>
                      <a:pt x="207" y="242"/>
                    </a:cubicBezTo>
                    <a:cubicBezTo>
                      <a:pt x="209" y="242"/>
                      <a:pt x="212" y="239"/>
                      <a:pt x="214" y="237"/>
                    </a:cubicBezTo>
                    <a:cubicBezTo>
                      <a:pt x="215" y="235"/>
                      <a:pt x="217" y="232"/>
                      <a:pt x="219" y="231"/>
                    </a:cubicBezTo>
                    <a:cubicBezTo>
                      <a:pt x="220" y="229"/>
                      <a:pt x="222" y="228"/>
                      <a:pt x="223" y="228"/>
                    </a:cubicBezTo>
                    <a:cubicBezTo>
                      <a:pt x="225" y="228"/>
                      <a:pt x="226" y="230"/>
                      <a:pt x="227" y="232"/>
                    </a:cubicBezTo>
                    <a:cubicBezTo>
                      <a:pt x="227" y="235"/>
                      <a:pt x="229" y="238"/>
                      <a:pt x="230" y="240"/>
                    </a:cubicBezTo>
                    <a:cubicBezTo>
                      <a:pt x="231" y="243"/>
                      <a:pt x="232" y="246"/>
                      <a:pt x="231" y="248"/>
                    </a:cubicBezTo>
                    <a:cubicBezTo>
                      <a:pt x="231" y="250"/>
                      <a:pt x="232" y="252"/>
                      <a:pt x="233" y="252"/>
                    </a:cubicBezTo>
                    <a:cubicBezTo>
                      <a:pt x="234" y="252"/>
                      <a:pt x="235" y="252"/>
                      <a:pt x="235" y="252"/>
                    </a:cubicBezTo>
                    <a:cubicBezTo>
                      <a:pt x="235" y="252"/>
                      <a:pt x="237" y="251"/>
                      <a:pt x="239" y="251"/>
                    </a:cubicBezTo>
                    <a:cubicBezTo>
                      <a:pt x="241" y="251"/>
                      <a:pt x="244" y="252"/>
                      <a:pt x="245" y="254"/>
                    </a:cubicBezTo>
                    <a:cubicBezTo>
                      <a:pt x="246" y="255"/>
                      <a:pt x="249" y="258"/>
                      <a:pt x="251" y="259"/>
                    </a:cubicBezTo>
                    <a:cubicBezTo>
                      <a:pt x="252" y="261"/>
                      <a:pt x="255" y="261"/>
                      <a:pt x="257" y="260"/>
                    </a:cubicBezTo>
                    <a:cubicBezTo>
                      <a:pt x="259" y="260"/>
                      <a:pt x="263" y="259"/>
                      <a:pt x="265" y="259"/>
                    </a:cubicBezTo>
                    <a:cubicBezTo>
                      <a:pt x="267" y="259"/>
                      <a:pt x="268" y="257"/>
                      <a:pt x="269" y="254"/>
                    </a:cubicBezTo>
                    <a:cubicBezTo>
                      <a:pt x="269" y="251"/>
                      <a:pt x="270" y="247"/>
                      <a:pt x="272" y="245"/>
                    </a:cubicBezTo>
                    <a:cubicBezTo>
                      <a:pt x="273" y="244"/>
                      <a:pt x="274" y="242"/>
                      <a:pt x="274" y="242"/>
                    </a:cubicBezTo>
                    <a:cubicBezTo>
                      <a:pt x="274" y="242"/>
                      <a:pt x="274" y="240"/>
                      <a:pt x="274" y="237"/>
                    </a:cubicBezTo>
                    <a:cubicBezTo>
                      <a:pt x="274" y="235"/>
                      <a:pt x="273" y="231"/>
                      <a:pt x="270" y="230"/>
                    </a:cubicBezTo>
                    <a:cubicBezTo>
                      <a:pt x="268" y="229"/>
                      <a:pt x="266" y="227"/>
                      <a:pt x="266" y="225"/>
                    </a:cubicBezTo>
                    <a:cubicBezTo>
                      <a:pt x="266" y="223"/>
                      <a:pt x="266" y="221"/>
                      <a:pt x="266" y="221"/>
                    </a:cubicBezTo>
                    <a:cubicBezTo>
                      <a:pt x="266" y="221"/>
                      <a:pt x="267" y="220"/>
                      <a:pt x="268" y="219"/>
                    </a:cubicBezTo>
                    <a:cubicBezTo>
                      <a:pt x="270" y="218"/>
                      <a:pt x="273" y="217"/>
                      <a:pt x="274" y="216"/>
                    </a:cubicBezTo>
                    <a:cubicBezTo>
                      <a:pt x="276" y="215"/>
                      <a:pt x="277" y="213"/>
                      <a:pt x="276" y="211"/>
                    </a:cubicBezTo>
                    <a:cubicBezTo>
                      <a:pt x="275" y="210"/>
                      <a:pt x="273" y="207"/>
                      <a:pt x="272" y="206"/>
                    </a:cubicBezTo>
                    <a:cubicBezTo>
                      <a:pt x="271" y="205"/>
                      <a:pt x="271" y="203"/>
                      <a:pt x="271" y="201"/>
                    </a:cubicBezTo>
                    <a:cubicBezTo>
                      <a:pt x="271" y="200"/>
                      <a:pt x="271" y="198"/>
                      <a:pt x="270" y="197"/>
                    </a:cubicBezTo>
                    <a:cubicBezTo>
                      <a:pt x="269" y="196"/>
                      <a:pt x="268" y="195"/>
                      <a:pt x="268" y="195"/>
                    </a:cubicBezTo>
                    <a:cubicBezTo>
                      <a:pt x="268" y="195"/>
                      <a:pt x="269" y="196"/>
                      <a:pt x="270" y="197"/>
                    </a:cubicBezTo>
                    <a:cubicBezTo>
                      <a:pt x="270" y="197"/>
                      <a:pt x="272" y="195"/>
                      <a:pt x="274" y="194"/>
                    </a:cubicBezTo>
                    <a:cubicBezTo>
                      <a:pt x="276" y="192"/>
                      <a:pt x="280" y="189"/>
                      <a:pt x="281" y="188"/>
                    </a:cubicBezTo>
                    <a:cubicBezTo>
                      <a:pt x="282" y="187"/>
                      <a:pt x="284" y="184"/>
                      <a:pt x="285" y="182"/>
                    </a:cubicBezTo>
                    <a:cubicBezTo>
                      <a:pt x="286" y="180"/>
                      <a:pt x="285" y="177"/>
                      <a:pt x="283" y="175"/>
                    </a:cubicBezTo>
                    <a:cubicBezTo>
                      <a:pt x="281" y="173"/>
                      <a:pt x="278" y="171"/>
                      <a:pt x="277" y="171"/>
                    </a:cubicBezTo>
                    <a:cubicBezTo>
                      <a:pt x="276" y="170"/>
                      <a:pt x="274" y="168"/>
                      <a:pt x="273" y="166"/>
                    </a:cubicBezTo>
                    <a:cubicBezTo>
                      <a:pt x="272" y="164"/>
                      <a:pt x="271" y="163"/>
                      <a:pt x="271" y="163"/>
                    </a:cubicBezTo>
                    <a:cubicBezTo>
                      <a:pt x="271" y="163"/>
                      <a:pt x="268" y="163"/>
                      <a:pt x="264" y="163"/>
                    </a:cubicBezTo>
                    <a:cubicBezTo>
                      <a:pt x="260" y="163"/>
                      <a:pt x="255" y="164"/>
                      <a:pt x="253" y="165"/>
                    </a:cubicBezTo>
                    <a:cubicBezTo>
                      <a:pt x="250" y="166"/>
                      <a:pt x="245" y="166"/>
                      <a:pt x="242" y="165"/>
                    </a:cubicBezTo>
                    <a:cubicBezTo>
                      <a:pt x="238" y="164"/>
                      <a:pt x="232" y="163"/>
                      <a:pt x="228" y="163"/>
                    </a:cubicBezTo>
                    <a:cubicBezTo>
                      <a:pt x="225" y="163"/>
                      <a:pt x="221" y="162"/>
                      <a:pt x="219" y="161"/>
                    </a:cubicBezTo>
                    <a:cubicBezTo>
                      <a:pt x="218" y="159"/>
                      <a:pt x="216" y="157"/>
                      <a:pt x="215" y="154"/>
                    </a:cubicBezTo>
                    <a:cubicBezTo>
                      <a:pt x="213" y="152"/>
                      <a:pt x="212" y="149"/>
                      <a:pt x="211" y="147"/>
                    </a:cubicBezTo>
                    <a:cubicBezTo>
                      <a:pt x="210" y="145"/>
                      <a:pt x="206" y="144"/>
                      <a:pt x="203" y="143"/>
                    </a:cubicBezTo>
                    <a:cubicBezTo>
                      <a:pt x="200" y="143"/>
                      <a:pt x="198" y="144"/>
                      <a:pt x="198" y="146"/>
                    </a:cubicBezTo>
                    <a:cubicBezTo>
                      <a:pt x="199" y="147"/>
                      <a:pt x="194" y="147"/>
                      <a:pt x="187" y="145"/>
                    </a:cubicBezTo>
                    <a:cubicBezTo>
                      <a:pt x="180" y="143"/>
                      <a:pt x="173" y="140"/>
                      <a:pt x="171" y="139"/>
                    </a:cubicBezTo>
                    <a:cubicBezTo>
                      <a:pt x="169" y="138"/>
                      <a:pt x="167" y="136"/>
                      <a:pt x="166" y="134"/>
                    </a:cubicBezTo>
                    <a:cubicBezTo>
                      <a:pt x="165" y="132"/>
                      <a:pt x="165" y="130"/>
                      <a:pt x="166" y="129"/>
                    </a:cubicBezTo>
                    <a:cubicBezTo>
                      <a:pt x="167" y="127"/>
                      <a:pt x="168" y="125"/>
                      <a:pt x="169" y="123"/>
                    </a:cubicBezTo>
                    <a:cubicBezTo>
                      <a:pt x="170" y="122"/>
                      <a:pt x="170" y="119"/>
                      <a:pt x="169" y="117"/>
                    </a:cubicBezTo>
                    <a:cubicBezTo>
                      <a:pt x="168" y="116"/>
                      <a:pt x="167" y="113"/>
                      <a:pt x="166" y="111"/>
                    </a:cubicBezTo>
                    <a:cubicBezTo>
                      <a:pt x="165" y="109"/>
                      <a:pt x="163" y="108"/>
                      <a:pt x="161" y="109"/>
                    </a:cubicBezTo>
                    <a:cubicBezTo>
                      <a:pt x="160" y="111"/>
                      <a:pt x="159" y="108"/>
                      <a:pt x="159" y="104"/>
                    </a:cubicBezTo>
                    <a:cubicBezTo>
                      <a:pt x="160" y="100"/>
                      <a:pt x="160" y="97"/>
                      <a:pt x="160" y="97"/>
                    </a:cubicBezTo>
                    <a:cubicBezTo>
                      <a:pt x="160" y="97"/>
                      <a:pt x="158" y="98"/>
                      <a:pt x="155" y="99"/>
                    </a:cubicBezTo>
                    <a:cubicBezTo>
                      <a:pt x="152" y="100"/>
                      <a:pt x="148" y="102"/>
                      <a:pt x="146" y="103"/>
                    </a:cubicBezTo>
                    <a:cubicBezTo>
                      <a:pt x="145" y="104"/>
                      <a:pt x="142" y="104"/>
                      <a:pt x="140" y="104"/>
                    </a:cubicBezTo>
                    <a:cubicBezTo>
                      <a:pt x="138" y="104"/>
                      <a:pt x="136" y="104"/>
                      <a:pt x="135" y="103"/>
                    </a:cubicBezTo>
                    <a:cubicBezTo>
                      <a:pt x="134" y="102"/>
                      <a:pt x="132" y="98"/>
                      <a:pt x="132" y="94"/>
                    </a:cubicBezTo>
                    <a:cubicBezTo>
                      <a:pt x="131" y="90"/>
                      <a:pt x="131" y="85"/>
                      <a:pt x="131" y="84"/>
                    </a:cubicBezTo>
                    <a:cubicBezTo>
                      <a:pt x="131" y="82"/>
                      <a:pt x="131" y="78"/>
                      <a:pt x="131" y="74"/>
                    </a:cubicBezTo>
                    <a:cubicBezTo>
                      <a:pt x="130" y="71"/>
                      <a:pt x="130" y="67"/>
                      <a:pt x="130" y="65"/>
                    </a:cubicBezTo>
                    <a:cubicBezTo>
                      <a:pt x="130" y="64"/>
                      <a:pt x="130" y="61"/>
                      <a:pt x="129" y="58"/>
                    </a:cubicBezTo>
                    <a:cubicBezTo>
                      <a:pt x="128" y="55"/>
                      <a:pt x="126" y="51"/>
                      <a:pt x="124" y="49"/>
                    </a:cubicBezTo>
                    <a:cubicBezTo>
                      <a:pt x="123" y="47"/>
                      <a:pt x="121" y="43"/>
                      <a:pt x="121" y="41"/>
                    </a:cubicBezTo>
                    <a:cubicBezTo>
                      <a:pt x="121" y="38"/>
                      <a:pt x="121" y="32"/>
                      <a:pt x="120" y="27"/>
                    </a:cubicBezTo>
                    <a:cubicBezTo>
                      <a:pt x="120" y="22"/>
                      <a:pt x="117" y="14"/>
                      <a:pt x="114" y="9"/>
                    </a:cubicBezTo>
                    <a:cubicBezTo>
                      <a:pt x="110" y="4"/>
                      <a:pt x="108" y="0"/>
                      <a:pt x="108" y="0"/>
                    </a:cubicBezTo>
                    <a:cubicBezTo>
                      <a:pt x="108" y="0"/>
                      <a:pt x="107" y="2"/>
                      <a:pt x="105" y="3"/>
                    </a:cubicBezTo>
                    <a:cubicBezTo>
                      <a:pt x="104" y="5"/>
                      <a:pt x="102" y="7"/>
                      <a:pt x="100" y="7"/>
                    </a:cubicBezTo>
                    <a:cubicBezTo>
                      <a:pt x="99" y="7"/>
                      <a:pt x="95" y="11"/>
                      <a:pt x="93" y="16"/>
                    </a:cubicBezTo>
                    <a:cubicBezTo>
                      <a:pt x="90" y="20"/>
                      <a:pt x="86" y="27"/>
                      <a:pt x="84" y="30"/>
                    </a:cubicBezTo>
                    <a:cubicBezTo>
                      <a:pt x="83" y="34"/>
                      <a:pt x="79" y="38"/>
                      <a:pt x="76" y="40"/>
                    </a:cubicBezTo>
                    <a:cubicBezTo>
                      <a:pt x="74" y="42"/>
                      <a:pt x="68" y="47"/>
                      <a:pt x="63" y="52"/>
                    </a:cubicBezTo>
                    <a:cubicBezTo>
                      <a:pt x="59" y="57"/>
                      <a:pt x="52" y="62"/>
                      <a:pt x="49" y="64"/>
                    </a:cubicBezTo>
                    <a:cubicBezTo>
                      <a:pt x="46" y="66"/>
                      <a:pt x="39" y="71"/>
                      <a:pt x="35" y="75"/>
                    </a:cubicBezTo>
                    <a:cubicBezTo>
                      <a:pt x="30" y="79"/>
                      <a:pt x="25" y="84"/>
                      <a:pt x="23" y="87"/>
                    </a:cubicBezTo>
                    <a:cubicBezTo>
                      <a:pt x="21" y="90"/>
                      <a:pt x="18" y="92"/>
                      <a:pt x="16" y="92"/>
                    </a:cubicBezTo>
                    <a:cubicBezTo>
                      <a:pt x="14" y="92"/>
                      <a:pt x="13" y="91"/>
                      <a:pt x="12" y="90"/>
                    </a:cubicBezTo>
                    <a:cubicBezTo>
                      <a:pt x="11" y="89"/>
                      <a:pt x="10" y="89"/>
                      <a:pt x="8" y="90"/>
                    </a:cubicBezTo>
                    <a:cubicBezTo>
                      <a:pt x="6" y="91"/>
                      <a:pt x="4" y="94"/>
                      <a:pt x="2" y="97"/>
                    </a:cubicBezTo>
                    <a:cubicBezTo>
                      <a:pt x="0" y="100"/>
                      <a:pt x="0" y="105"/>
                      <a:pt x="2" y="107"/>
                    </a:cubicBezTo>
                    <a:cubicBezTo>
                      <a:pt x="3" y="110"/>
                      <a:pt x="4" y="114"/>
                      <a:pt x="4" y="116"/>
                    </a:cubicBezTo>
                    <a:cubicBezTo>
                      <a:pt x="3" y="119"/>
                      <a:pt x="3" y="122"/>
                      <a:pt x="4" y="125"/>
                    </a:cubicBezTo>
                    <a:cubicBezTo>
                      <a:pt x="5" y="127"/>
                      <a:pt x="7" y="132"/>
                      <a:pt x="10" y="135"/>
                    </a:cubicBezTo>
                    <a:cubicBezTo>
                      <a:pt x="12" y="138"/>
                      <a:pt x="16" y="141"/>
                      <a:pt x="19" y="143"/>
                    </a:cubicBezTo>
                    <a:cubicBezTo>
                      <a:pt x="21" y="144"/>
                      <a:pt x="24" y="147"/>
                      <a:pt x="25" y="149"/>
                    </a:cubicBezTo>
                    <a:cubicBezTo>
                      <a:pt x="27" y="151"/>
                      <a:pt x="29" y="155"/>
                      <a:pt x="31" y="158"/>
                    </a:cubicBezTo>
                    <a:cubicBezTo>
                      <a:pt x="33" y="161"/>
                      <a:pt x="38" y="163"/>
                      <a:pt x="41" y="162"/>
                    </a:cubicBezTo>
                    <a:cubicBezTo>
                      <a:pt x="44" y="161"/>
                      <a:pt x="47" y="158"/>
                      <a:pt x="48" y="156"/>
                    </a:cubicBezTo>
                    <a:cubicBezTo>
                      <a:pt x="49" y="154"/>
                      <a:pt x="52" y="152"/>
                      <a:pt x="54" y="151"/>
                    </a:cubicBezTo>
                    <a:cubicBezTo>
                      <a:pt x="57" y="150"/>
                      <a:pt x="61" y="150"/>
                      <a:pt x="64" y="151"/>
                    </a:cubicBezTo>
                    <a:cubicBezTo>
                      <a:pt x="67" y="152"/>
                      <a:pt x="69" y="155"/>
                      <a:pt x="70" y="158"/>
                    </a:cubicBezTo>
                    <a:cubicBezTo>
                      <a:pt x="71" y="161"/>
                      <a:pt x="70" y="165"/>
                      <a:pt x="68" y="166"/>
                    </a:cubicBezTo>
                    <a:cubicBezTo>
                      <a:pt x="66" y="167"/>
                      <a:pt x="66" y="169"/>
                      <a:pt x="67" y="171"/>
                    </a:cubicBezTo>
                    <a:cubicBezTo>
                      <a:pt x="68" y="173"/>
                      <a:pt x="69" y="178"/>
                      <a:pt x="69" y="181"/>
                    </a:cubicBezTo>
                    <a:cubicBezTo>
                      <a:pt x="70" y="184"/>
                      <a:pt x="69" y="189"/>
                      <a:pt x="69" y="191"/>
                    </a:cubicBezTo>
                    <a:cubicBezTo>
                      <a:pt x="69" y="193"/>
                      <a:pt x="67" y="196"/>
                      <a:pt x="64" y="199"/>
                    </a:cubicBezTo>
                    <a:cubicBezTo>
                      <a:pt x="62" y="201"/>
                      <a:pt x="59" y="205"/>
                      <a:pt x="57" y="207"/>
                    </a:cubicBezTo>
                    <a:cubicBezTo>
                      <a:pt x="55" y="209"/>
                      <a:pt x="54" y="210"/>
                      <a:pt x="54" y="210"/>
                    </a:cubicBezTo>
                    <a:cubicBezTo>
                      <a:pt x="54" y="210"/>
                      <a:pt x="55" y="211"/>
                      <a:pt x="57" y="211"/>
                    </a:cubicBezTo>
                    <a:cubicBezTo>
                      <a:pt x="59" y="211"/>
                      <a:pt x="63" y="211"/>
                      <a:pt x="64" y="20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3" name="Freeform 34">
                <a:extLst>
                  <a:ext uri="{FF2B5EF4-FFF2-40B4-BE49-F238E27FC236}">
                    <a16:creationId xmlns:a16="http://schemas.microsoft.com/office/drawing/2014/main" id="{2C25D2C0-1006-8140-826D-4728F5B7C4DD}"/>
                  </a:ext>
                </a:extLst>
              </p:cNvPr>
              <p:cNvSpPr>
                <a:spLocks/>
              </p:cNvSpPr>
              <p:nvPr/>
            </p:nvSpPr>
            <p:spPr bwMode="auto">
              <a:xfrm>
                <a:off x="6315251" y="4099791"/>
                <a:ext cx="269742" cy="323691"/>
              </a:xfrm>
              <a:custGeom>
                <a:avLst/>
                <a:gdLst/>
                <a:ahLst/>
                <a:cxnLst>
                  <a:cxn ang="0">
                    <a:pos x="44" y="116"/>
                  </a:cxn>
                  <a:cxn ang="0">
                    <a:pos x="47" y="107"/>
                  </a:cxn>
                  <a:cxn ang="0">
                    <a:pos x="47" y="101"/>
                  </a:cxn>
                  <a:cxn ang="0">
                    <a:pos x="49" y="99"/>
                  </a:cxn>
                  <a:cxn ang="0">
                    <a:pos x="51" y="95"/>
                  </a:cxn>
                  <a:cxn ang="0">
                    <a:pos x="56" y="87"/>
                  </a:cxn>
                  <a:cxn ang="0">
                    <a:pos x="59" y="82"/>
                  </a:cxn>
                  <a:cxn ang="0">
                    <a:pos x="62" y="80"/>
                  </a:cxn>
                  <a:cxn ang="0">
                    <a:pos x="69" y="76"/>
                  </a:cxn>
                  <a:cxn ang="0">
                    <a:pos x="74" y="72"/>
                  </a:cxn>
                  <a:cxn ang="0">
                    <a:pos x="76" y="64"/>
                  </a:cxn>
                  <a:cxn ang="0">
                    <a:pos x="80" y="56"/>
                  </a:cxn>
                  <a:cxn ang="0">
                    <a:pos x="84" y="49"/>
                  </a:cxn>
                  <a:cxn ang="0">
                    <a:pos x="86" y="42"/>
                  </a:cxn>
                  <a:cxn ang="0">
                    <a:pos x="89" y="37"/>
                  </a:cxn>
                  <a:cxn ang="0">
                    <a:pos x="94" y="36"/>
                  </a:cxn>
                  <a:cxn ang="0">
                    <a:pos x="100" y="35"/>
                  </a:cxn>
                  <a:cxn ang="0">
                    <a:pos x="106" y="33"/>
                  </a:cxn>
                  <a:cxn ang="0">
                    <a:pos x="110" y="32"/>
                  </a:cxn>
                  <a:cxn ang="0">
                    <a:pos x="109" y="24"/>
                  </a:cxn>
                  <a:cxn ang="0">
                    <a:pos x="107" y="24"/>
                  </a:cxn>
                  <a:cxn ang="0">
                    <a:pos x="105" y="20"/>
                  </a:cxn>
                  <a:cxn ang="0">
                    <a:pos x="104" y="12"/>
                  </a:cxn>
                  <a:cxn ang="0">
                    <a:pos x="101" y="4"/>
                  </a:cxn>
                  <a:cxn ang="0">
                    <a:pos x="97" y="0"/>
                  </a:cxn>
                  <a:cxn ang="0">
                    <a:pos x="93" y="3"/>
                  </a:cxn>
                  <a:cxn ang="0">
                    <a:pos x="88" y="9"/>
                  </a:cxn>
                  <a:cxn ang="0">
                    <a:pos x="81" y="14"/>
                  </a:cxn>
                  <a:cxn ang="0">
                    <a:pos x="74" y="16"/>
                  </a:cxn>
                  <a:cxn ang="0">
                    <a:pos x="68" y="13"/>
                  </a:cxn>
                  <a:cxn ang="0">
                    <a:pos x="62" y="9"/>
                  </a:cxn>
                  <a:cxn ang="0">
                    <a:pos x="57" y="11"/>
                  </a:cxn>
                  <a:cxn ang="0">
                    <a:pos x="55" y="14"/>
                  </a:cxn>
                  <a:cxn ang="0">
                    <a:pos x="55" y="19"/>
                  </a:cxn>
                  <a:cxn ang="0">
                    <a:pos x="58" y="25"/>
                  </a:cxn>
                  <a:cxn ang="0">
                    <a:pos x="57" y="31"/>
                  </a:cxn>
                  <a:cxn ang="0">
                    <a:pos x="48" y="34"/>
                  </a:cxn>
                  <a:cxn ang="0">
                    <a:pos x="39" y="32"/>
                  </a:cxn>
                  <a:cxn ang="0">
                    <a:pos x="35" y="38"/>
                  </a:cxn>
                  <a:cxn ang="0">
                    <a:pos x="35" y="47"/>
                  </a:cxn>
                  <a:cxn ang="0">
                    <a:pos x="32" y="53"/>
                  </a:cxn>
                  <a:cxn ang="0">
                    <a:pos x="26" y="54"/>
                  </a:cxn>
                  <a:cxn ang="0">
                    <a:pos x="19" y="54"/>
                  </a:cxn>
                  <a:cxn ang="0">
                    <a:pos x="10" y="54"/>
                  </a:cxn>
                  <a:cxn ang="0">
                    <a:pos x="4" y="58"/>
                  </a:cxn>
                  <a:cxn ang="0">
                    <a:pos x="2" y="64"/>
                  </a:cxn>
                  <a:cxn ang="0">
                    <a:pos x="0" y="72"/>
                  </a:cxn>
                  <a:cxn ang="0">
                    <a:pos x="3" y="80"/>
                  </a:cxn>
                  <a:cxn ang="0">
                    <a:pos x="6" y="88"/>
                  </a:cxn>
                  <a:cxn ang="0">
                    <a:pos x="9" y="96"/>
                  </a:cxn>
                  <a:cxn ang="0">
                    <a:pos x="15" y="104"/>
                  </a:cxn>
                  <a:cxn ang="0">
                    <a:pos x="18" y="108"/>
                  </a:cxn>
                  <a:cxn ang="0">
                    <a:pos x="20" y="108"/>
                  </a:cxn>
                  <a:cxn ang="0">
                    <a:pos x="24" y="112"/>
                  </a:cxn>
                  <a:cxn ang="0">
                    <a:pos x="27" y="120"/>
                  </a:cxn>
                  <a:cxn ang="0">
                    <a:pos x="30" y="128"/>
                  </a:cxn>
                  <a:cxn ang="0">
                    <a:pos x="32" y="132"/>
                  </a:cxn>
                  <a:cxn ang="0">
                    <a:pos x="36" y="126"/>
                  </a:cxn>
                  <a:cxn ang="0">
                    <a:pos x="44" y="116"/>
                  </a:cxn>
                </a:cxnLst>
                <a:rect l="0" t="0" r="r" b="b"/>
                <a:pathLst>
                  <a:path w="110" h="132">
                    <a:moveTo>
                      <a:pt x="44" y="116"/>
                    </a:moveTo>
                    <a:cubicBezTo>
                      <a:pt x="47" y="113"/>
                      <a:pt x="48" y="110"/>
                      <a:pt x="47" y="107"/>
                    </a:cubicBezTo>
                    <a:cubicBezTo>
                      <a:pt x="47" y="105"/>
                      <a:pt x="47" y="102"/>
                      <a:pt x="47" y="101"/>
                    </a:cubicBezTo>
                    <a:cubicBezTo>
                      <a:pt x="48" y="100"/>
                      <a:pt x="49" y="99"/>
                      <a:pt x="49" y="99"/>
                    </a:cubicBezTo>
                    <a:cubicBezTo>
                      <a:pt x="49" y="99"/>
                      <a:pt x="50" y="97"/>
                      <a:pt x="51" y="95"/>
                    </a:cubicBezTo>
                    <a:cubicBezTo>
                      <a:pt x="53" y="93"/>
                      <a:pt x="55" y="89"/>
                      <a:pt x="56" y="87"/>
                    </a:cubicBezTo>
                    <a:cubicBezTo>
                      <a:pt x="58" y="84"/>
                      <a:pt x="59" y="82"/>
                      <a:pt x="59" y="82"/>
                    </a:cubicBezTo>
                    <a:cubicBezTo>
                      <a:pt x="59" y="82"/>
                      <a:pt x="61" y="81"/>
                      <a:pt x="62" y="80"/>
                    </a:cubicBezTo>
                    <a:cubicBezTo>
                      <a:pt x="64" y="79"/>
                      <a:pt x="67" y="77"/>
                      <a:pt x="69" y="76"/>
                    </a:cubicBezTo>
                    <a:cubicBezTo>
                      <a:pt x="71" y="76"/>
                      <a:pt x="74" y="74"/>
                      <a:pt x="74" y="72"/>
                    </a:cubicBezTo>
                    <a:cubicBezTo>
                      <a:pt x="75" y="70"/>
                      <a:pt x="76" y="67"/>
                      <a:pt x="76" y="64"/>
                    </a:cubicBezTo>
                    <a:cubicBezTo>
                      <a:pt x="76" y="61"/>
                      <a:pt x="78" y="57"/>
                      <a:pt x="80" y="56"/>
                    </a:cubicBezTo>
                    <a:cubicBezTo>
                      <a:pt x="83" y="55"/>
                      <a:pt x="84" y="52"/>
                      <a:pt x="84" y="49"/>
                    </a:cubicBezTo>
                    <a:cubicBezTo>
                      <a:pt x="84" y="47"/>
                      <a:pt x="85" y="44"/>
                      <a:pt x="86" y="42"/>
                    </a:cubicBezTo>
                    <a:cubicBezTo>
                      <a:pt x="87" y="40"/>
                      <a:pt x="88" y="38"/>
                      <a:pt x="89" y="37"/>
                    </a:cubicBezTo>
                    <a:cubicBezTo>
                      <a:pt x="90" y="36"/>
                      <a:pt x="92" y="36"/>
                      <a:pt x="94" y="36"/>
                    </a:cubicBezTo>
                    <a:cubicBezTo>
                      <a:pt x="96" y="37"/>
                      <a:pt x="98" y="36"/>
                      <a:pt x="100" y="35"/>
                    </a:cubicBezTo>
                    <a:cubicBezTo>
                      <a:pt x="101" y="34"/>
                      <a:pt x="104" y="33"/>
                      <a:pt x="106" y="33"/>
                    </a:cubicBezTo>
                    <a:cubicBezTo>
                      <a:pt x="109" y="33"/>
                      <a:pt x="110" y="32"/>
                      <a:pt x="110" y="32"/>
                    </a:cubicBezTo>
                    <a:cubicBezTo>
                      <a:pt x="109" y="24"/>
                      <a:pt x="109" y="24"/>
                      <a:pt x="109" y="24"/>
                    </a:cubicBezTo>
                    <a:cubicBezTo>
                      <a:pt x="109" y="24"/>
                      <a:pt x="108" y="24"/>
                      <a:pt x="107" y="24"/>
                    </a:cubicBezTo>
                    <a:cubicBezTo>
                      <a:pt x="106" y="24"/>
                      <a:pt x="105" y="22"/>
                      <a:pt x="105" y="20"/>
                    </a:cubicBezTo>
                    <a:cubicBezTo>
                      <a:pt x="106" y="18"/>
                      <a:pt x="105" y="15"/>
                      <a:pt x="104" y="12"/>
                    </a:cubicBezTo>
                    <a:cubicBezTo>
                      <a:pt x="103" y="10"/>
                      <a:pt x="101" y="7"/>
                      <a:pt x="101" y="4"/>
                    </a:cubicBezTo>
                    <a:cubicBezTo>
                      <a:pt x="100" y="2"/>
                      <a:pt x="99" y="0"/>
                      <a:pt x="97" y="0"/>
                    </a:cubicBezTo>
                    <a:cubicBezTo>
                      <a:pt x="96" y="0"/>
                      <a:pt x="94" y="1"/>
                      <a:pt x="93" y="3"/>
                    </a:cubicBezTo>
                    <a:cubicBezTo>
                      <a:pt x="91" y="4"/>
                      <a:pt x="89" y="7"/>
                      <a:pt x="88" y="9"/>
                    </a:cubicBezTo>
                    <a:cubicBezTo>
                      <a:pt x="86" y="11"/>
                      <a:pt x="83" y="14"/>
                      <a:pt x="81" y="14"/>
                    </a:cubicBezTo>
                    <a:cubicBezTo>
                      <a:pt x="79" y="15"/>
                      <a:pt x="76" y="16"/>
                      <a:pt x="74" y="16"/>
                    </a:cubicBezTo>
                    <a:cubicBezTo>
                      <a:pt x="72" y="16"/>
                      <a:pt x="69" y="15"/>
                      <a:pt x="68" y="13"/>
                    </a:cubicBezTo>
                    <a:cubicBezTo>
                      <a:pt x="67" y="12"/>
                      <a:pt x="65" y="10"/>
                      <a:pt x="62" y="9"/>
                    </a:cubicBezTo>
                    <a:cubicBezTo>
                      <a:pt x="60" y="8"/>
                      <a:pt x="58" y="9"/>
                      <a:pt x="57" y="11"/>
                    </a:cubicBezTo>
                    <a:cubicBezTo>
                      <a:pt x="56" y="13"/>
                      <a:pt x="55" y="14"/>
                      <a:pt x="55" y="14"/>
                    </a:cubicBezTo>
                    <a:cubicBezTo>
                      <a:pt x="55" y="14"/>
                      <a:pt x="55" y="16"/>
                      <a:pt x="55" y="19"/>
                    </a:cubicBezTo>
                    <a:cubicBezTo>
                      <a:pt x="55" y="21"/>
                      <a:pt x="57" y="24"/>
                      <a:pt x="58" y="25"/>
                    </a:cubicBezTo>
                    <a:cubicBezTo>
                      <a:pt x="60" y="27"/>
                      <a:pt x="60" y="29"/>
                      <a:pt x="57" y="31"/>
                    </a:cubicBezTo>
                    <a:cubicBezTo>
                      <a:pt x="55" y="33"/>
                      <a:pt x="51" y="34"/>
                      <a:pt x="48" y="34"/>
                    </a:cubicBezTo>
                    <a:cubicBezTo>
                      <a:pt x="45" y="33"/>
                      <a:pt x="41" y="32"/>
                      <a:pt x="39" y="32"/>
                    </a:cubicBezTo>
                    <a:cubicBezTo>
                      <a:pt x="37" y="32"/>
                      <a:pt x="36" y="35"/>
                      <a:pt x="35" y="38"/>
                    </a:cubicBezTo>
                    <a:cubicBezTo>
                      <a:pt x="35" y="41"/>
                      <a:pt x="35" y="45"/>
                      <a:pt x="35" y="47"/>
                    </a:cubicBezTo>
                    <a:cubicBezTo>
                      <a:pt x="35" y="49"/>
                      <a:pt x="34" y="52"/>
                      <a:pt x="32" y="53"/>
                    </a:cubicBezTo>
                    <a:cubicBezTo>
                      <a:pt x="30" y="54"/>
                      <a:pt x="28" y="55"/>
                      <a:pt x="26" y="54"/>
                    </a:cubicBezTo>
                    <a:cubicBezTo>
                      <a:pt x="24" y="53"/>
                      <a:pt x="21" y="53"/>
                      <a:pt x="19" y="54"/>
                    </a:cubicBezTo>
                    <a:cubicBezTo>
                      <a:pt x="18" y="54"/>
                      <a:pt x="14" y="55"/>
                      <a:pt x="10" y="54"/>
                    </a:cubicBezTo>
                    <a:cubicBezTo>
                      <a:pt x="7" y="54"/>
                      <a:pt x="4" y="55"/>
                      <a:pt x="4" y="58"/>
                    </a:cubicBezTo>
                    <a:cubicBezTo>
                      <a:pt x="4" y="60"/>
                      <a:pt x="3" y="63"/>
                      <a:pt x="2" y="64"/>
                    </a:cubicBezTo>
                    <a:cubicBezTo>
                      <a:pt x="1" y="66"/>
                      <a:pt x="0" y="69"/>
                      <a:pt x="0" y="72"/>
                    </a:cubicBezTo>
                    <a:cubicBezTo>
                      <a:pt x="0" y="74"/>
                      <a:pt x="2" y="78"/>
                      <a:pt x="3" y="80"/>
                    </a:cubicBezTo>
                    <a:cubicBezTo>
                      <a:pt x="4" y="81"/>
                      <a:pt x="6" y="85"/>
                      <a:pt x="6" y="88"/>
                    </a:cubicBezTo>
                    <a:cubicBezTo>
                      <a:pt x="6" y="91"/>
                      <a:pt x="7" y="94"/>
                      <a:pt x="9" y="96"/>
                    </a:cubicBezTo>
                    <a:cubicBezTo>
                      <a:pt x="10" y="98"/>
                      <a:pt x="13" y="101"/>
                      <a:pt x="15" y="104"/>
                    </a:cubicBezTo>
                    <a:cubicBezTo>
                      <a:pt x="16" y="106"/>
                      <a:pt x="18" y="108"/>
                      <a:pt x="18" y="108"/>
                    </a:cubicBezTo>
                    <a:cubicBezTo>
                      <a:pt x="18" y="108"/>
                      <a:pt x="19" y="108"/>
                      <a:pt x="20" y="108"/>
                    </a:cubicBezTo>
                    <a:cubicBezTo>
                      <a:pt x="21" y="108"/>
                      <a:pt x="23" y="110"/>
                      <a:pt x="24" y="112"/>
                    </a:cubicBezTo>
                    <a:cubicBezTo>
                      <a:pt x="25" y="114"/>
                      <a:pt x="26" y="118"/>
                      <a:pt x="27" y="120"/>
                    </a:cubicBezTo>
                    <a:cubicBezTo>
                      <a:pt x="27" y="123"/>
                      <a:pt x="28" y="126"/>
                      <a:pt x="30" y="128"/>
                    </a:cubicBezTo>
                    <a:cubicBezTo>
                      <a:pt x="31" y="130"/>
                      <a:pt x="32" y="132"/>
                      <a:pt x="32" y="132"/>
                    </a:cubicBezTo>
                    <a:cubicBezTo>
                      <a:pt x="32" y="132"/>
                      <a:pt x="34" y="129"/>
                      <a:pt x="36" y="126"/>
                    </a:cubicBezTo>
                    <a:cubicBezTo>
                      <a:pt x="39" y="122"/>
                      <a:pt x="42" y="118"/>
                      <a:pt x="44" y="116"/>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4" name="Freeform 35">
                <a:extLst>
                  <a:ext uri="{FF2B5EF4-FFF2-40B4-BE49-F238E27FC236}">
                    <a16:creationId xmlns:a16="http://schemas.microsoft.com/office/drawing/2014/main" id="{E6E3FC34-D2D5-254E-8E11-7EA9B4B5B053}"/>
                  </a:ext>
                </a:extLst>
              </p:cNvPr>
              <p:cNvSpPr>
                <a:spLocks/>
              </p:cNvSpPr>
              <p:nvPr/>
            </p:nvSpPr>
            <p:spPr bwMode="auto">
              <a:xfrm>
                <a:off x="6040322" y="4051030"/>
                <a:ext cx="422251" cy="375564"/>
              </a:xfrm>
              <a:custGeom>
                <a:avLst/>
                <a:gdLst/>
                <a:ahLst/>
                <a:cxnLst>
                  <a:cxn ang="0">
                    <a:pos x="118" y="108"/>
                  </a:cxn>
                  <a:cxn ang="0">
                    <a:pos x="112" y="92"/>
                  </a:cxn>
                  <a:cxn ang="0">
                    <a:pos x="116" y="78"/>
                  </a:cxn>
                  <a:cxn ang="0">
                    <a:pos x="131" y="74"/>
                  </a:cxn>
                  <a:cxn ang="0">
                    <a:pos x="144" y="73"/>
                  </a:cxn>
                  <a:cxn ang="0">
                    <a:pos x="147" y="58"/>
                  </a:cxn>
                  <a:cxn ang="0">
                    <a:pos x="160" y="54"/>
                  </a:cxn>
                  <a:cxn ang="0">
                    <a:pos x="170" y="45"/>
                  </a:cxn>
                  <a:cxn ang="0">
                    <a:pos x="167" y="34"/>
                  </a:cxn>
                  <a:cxn ang="0">
                    <a:pos x="152" y="28"/>
                  </a:cxn>
                  <a:cxn ang="0">
                    <a:pos x="134" y="20"/>
                  </a:cxn>
                  <a:cxn ang="0">
                    <a:pos x="119" y="17"/>
                  </a:cxn>
                  <a:cxn ang="0">
                    <a:pos x="113" y="28"/>
                  </a:cxn>
                  <a:cxn ang="0">
                    <a:pos x="98" y="25"/>
                  </a:cxn>
                  <a:cxn ang="0">
                    <a:pos x="85" y="14"/>
                  </a:cxn>
                  <a:cxn ang="0">
                    <a:pos x="67" y="8"/>
                  </a:cxn>
                  <a:cxn ang="0">
                    <a:pos x="57" y="1"/>
                  </a:cxn>
                  <a:cxn ang="0">
                    <a:pos x="43" y="3"/>
                  </a:cxn>
                  <a:cxn ang="0">
                    <a:pos x="38" y="6"/>
                  </a:cxn>
                  <a:cxn ang="0">
                    <a:pos x="37" y="20"/>
                  </a:cxn>
                  <a:cxn ang="0">
                    <a:pos x="35" y="31"/>
                  </a:cxn>
                  <a:cxn ang="0">
                    <a:pos x="35" y="43"/>
                  </a:cxn>
                  <a:cxn ang="0">
                    <a:pos x="24" y="52"/>
                  </a:cxn>
                  <a:cxn ang="0">
                    <a:pos x="3" y="78"/>
                  </a:cxn>
                  <a:cxn ang="0">
                    <a:pos x="3" y="93"/>
                  </a:cxn>
                  <a:cxn ang="0">
                    <a:pos x="3" y="112"/>
                  </a:cxn>
                  <a:cxn ang="0">
                    <a:pos x="4" y="118"/>
                  </a:cxn>
                  <a:cxn ang="0">
                    <a:pos x="11" y="126"/>
                  </a:cxn>
                  <a:cxn ang="0">
                    <a:pos x="26" y="129"/>
                  </a:cxn>
                  <a:cxn ang="0">
                    <a:pos x="39" y="121"/>
                  </a:cxn>
                  <a:cxn ang="0">
                    <a:pos x="47" y="122"/>
                  </a:cxn>
                  <a:cxn ang="0">
                    <a:pos x="49" y="133"/>
                  </a:cxn>
                  <a:cxn ang="0">
                    <a:pos x="61" y="143"/>
                  </a:cxn>
                  <a:cxn ang="0">
                    <a:pos x="74" y="138"/>
                  </a:cxn>
                  <a:cxn ang="0">
                    <a:pos x="78" y="145"/>
                  </a:cxn>
                  <a:cxn ang="0">
                    <a:pos x="86" y="150"/>
                  </a:cxn>
                  <a:cxn ang="0">
                    <a:pos x="99" y="153"/>
                  </a:cxn>
                  <a:cxn ang="0">
                    <a:pos x="117" y="151"/>
                  </a:cxn>
                  <a:cxn ang="0">
                    <a:pos x="126" y="141"/>
                  </a:cxn>
                  <a:cxn ang="0">
                    <a:pos x="130" y="128"/>
                  </a:cxn>
                  <a:cxn ang="0">
                    <a:pos x="121" y="116"/>
                  </a:cxn>
                </a:cxnLst>
                <a:rect l="0" t="0" r="r" b="b"/>
                <a:pathLst>
                  <a:path w="172" h="153">
                    <a:moveTo>
                      <a:pt x="121" y="116"/>
                    </a:moveTo>
                    <a:cubicBezTo>
                      <a:pt x="119" y="114"/>
                      <a:pt x="118" y="111"/>
                      <a:pt x="118" y="108"/>
                    </a:cubicBezTo>
                    <a:cubicBezTo>
                      <a:pt x="118" y="105"/>
                      <a:pt x="116" y="101"/>
                      <a:pt x="115" y="100"/>
                    </a:cubicBezTo>
                    <a:cubicBezTo>
                      <a:pt x="114" y="98"/>
                      <a:pt x="112" y="94"/>
                      <a:pt x="112" y="92"/>
                    </a:cubicBezTo>
                    <a:cubicBezTo>
                      <a:pt x="112" y="89"/>
                      <a:pt x="113" y="86"/>
                      <a:pt x="114" y="84"/>
                    </a:cubicBezTo>
                    <a:cubicBezTo>
                      <a:pt x="115" y="83"/>
                      <a:pt x="116" y="80"/>
                      <a:pt x="116" y="78"/>
                    </a:cubicBezTo>
                    <a:cubicBezTo>
                      <a:pt x="116" y="75"/>
                      <a:pt x="119" y="74"/>
                      <a:pt x="122" y="74"/>
                    </a:cubicBezTo>
                    <a:cubicBezTo>
                      <a:pt x="126" y="75"/>
                      <a:pt x="130" y="74"/>
                      <a:pt x="131" y="74"/>
                    </a:cubicBezTo>
                    <a:cubicBezTo>
                      <a:pt x="133" y="73"/>
                      <a:pt x="136" y="73"/>
                      <a:pt x="138" y="74"/>
                    </a:cubicBezTo>
                    <a:cubicBezTo>
                      <a:pt x="140" y="75"/>
                      <a:pt x="142" y="74"/>
                      <a:pt x="144" y="73"/>
                    </a:cubicBezTo>
                    <a:cubicBezTo>
                      <a:pt x="146" y="72"/>
                      <a:pt x="147" y="69"/>
                      <a:pt x="147" y="67"/>
                    </a:cubicBezTo>
                    <a:cubicBezTo>
                      <a:pt x="147" y="65"/>
                      <a:pt x="147" y="61"/>
                      <a:pt x="147" y="58"/>
                    </a:cubicBezTo>
                    <a:cubicBezTo>
                      <a:pt x="148" y="55"/>
                      <a:pt x="149" y="52"/>
                      <a:pt x="151" y="52"/>
                    </a:cubicBezTo>
                    <a:cubicBezTo>
                      <a:pt x="153" y="52"/>
                      <a:pt x="157" y="53"/>
                      <a:pt x="160" y="54"/>
                    </a:cubicBezTo>
                    <a:cubicBezTo>
                      <a:pt x="163" y="54"/>
                      <a:pt x="167" y="53"/>
                      <a:pt x="169" y="51"/>
                    </a:cubicBezTo>
                    <a:cubicBezTo>
                      <a:pt x="172" y="49"/>
                      <a:pt x="172" y="47"/>
                      <a:pt x="170" y="45"/>
                    </a:cubicBezTo>
                    <a:cubicBezTo>
                      <a:pt x="169" y="44"/>
                      <a:pt x="167" y="41"/>
                      <a:pt x="167" y="39"/>
                    </a:cubicBezTo>
                    <a:cubicBezTo>
                      <a:pt x="167" y="36"/>
                      <a:pt x="167" y="34"/>
                      <a:pt x="167" y="34"/>
                    </a:cubicBezTo>
                    <a:cubicBezTo>
                      <a:pt x="167" y="34"/>
                      <a:pt x="165" y="34"/>
                      <a:pt x="163" y="33"/>
                    </a:cubicBezTo>
                    <a:cubicBezTo>
                      <a:pt x="160" y="32"/>
                      <a:pt x="156" y="30"/>
                      <a:pt x="152" y="28"/>
                    </a:cubicBezTo>
                    <a:cubicBezTo>
                      <a:pt x="149" y="26"/>
                      <a:pt x="145" y="24"/>
                      <a:pt x="143" y="23"/>
                    </a:cubicBezTo>
                    <a:cubicBezTo>
                      <a:pt x="141" y="22"/>
                      <a:pt x="137" y="21"/>
                      <a:pt x="134" y="20"/>
                    </a:cubicBezTo>
                    <a:cubicBezTo>
                      <a:pt x="131" y="19"/>
                      <a:pt x="127" y="17"/>
                      <a:pt x="125" y="16"/>
                    </a:cubicBezTo>
                    <a:cubicBezTo>
                      <a:pt x="123" y="14"/>
                      <a:pt x="120" y="15"/>
                      <a:pt x="119" y="17"/>
                    </a:cubicBezTo>
                    <a:cubicBezTo>
                      <a:pt x="117" y="19"/>
                      <a:pt x="116" y="22"/>
                      <a:pt x="116" y="24"/>
                    </a:cubicBezTo>
                    <a:cubicBezTo>
                      <a:pt x="116" y="25"/>
                      <a:pt x="115" y="27"/>
                      <a:pt x="113" y="28"/>
                    </a:cubicBezTo>
                    <a:cubicBezTo>
                      <a:pt x="111" y="29"/>
                      <a:pt x="108" y="29"/>
                      <a:pt x="106" y="29"/>
                    </a:cubicBezTo>
                    <a:cubicBezTo>
                      <a:pt x="103" y="29"/>
                      <a:pt x="100" y="27"/>
                      <a:pt x="98" y="25"/>
                    </a:cubicBezTo>
                    <a:cubicBezTo>
                      <a:pt x="97" y="22"/>
                      <a:pt x="93" y="20"/>
                      <a:pt x="91" y="19"/>
                    </a:cubicBezTo>
                    <a:cubicBezTo>
                      <a:pt x="89" y="19"/>
                      <a:pt x="86" y="17"/>
                      <a:pt x="85" y="14"/>
                    </a:cubicBezTo>
                    <a:cubicBezTo>
                      <a:pt x="83" y="12"/>
                      <a:pt x="80" y="10"/>
                      <a:pt x="77" y="9"/>
                    </a:cubicBezTo>
                    <a:cubicBezTo>
                      <a:pt x="74" y="9"/>
                      <a:pt x="69" y="8"/>
                      <a:pt x="67" y="8"/>
                    </a:cubicBezTo>
                    <a:cubicBezTo>
                      <a:pt x="64" y="8"/>
                      <a:pt x="62" y="7"/>
                      <a:pt x="61" y="6"/>
                    </a:cubicBezTo>
                    <a:cubicBezTo>
                      <a:pt x="60" y="5"/>
                      <a:pt x="58" y="3"/>
                      <a:pt x="57" y="1"/>
                    </a:cubicBezTo>
                    <a:cubicBezTo>
                      <a:pt x="55" y="0"/>
                      <a:pt x="52" y="0"/>
                      <a:pt x="50" y="1"/>
                    </a:cubicBezTo>
                    <a:cubicBezTo>
                      <a:pt x="49" y="3"/>
                      <a:pt x="45" y="3"/>
                      <a:pt x="43" y="3"/>
                    </a:cubicBezTo>
                    <a:cubicBezTo>
                      <a:pt x="41" y="3"/>
                      <a:pt x="40" y="2"/>
                      <a:pt x="40" y="2"/>
                    </a:cubicBezTo>
                    <a:cubicBezTo>
                      <a:pt x="40" y="2"/>
                      <a:pt x="39" y="4"/>
                      <a:pt x="38" y="6"/>
                    </a:cubicBezTo>
                    <a:cubicBezTo>
                      <a:pt x="37" y="7"/>
                      <a:pt x="37" y="11"/>
                      <a:pt x="39" y="14"/>
                    </a:cubicBezTo>
                    <a:cubicBezTo>
                      <a:pt x="40" y="16"/>
                      <a:pt x="39" y="19"/>
                      <a:pt x="37" y="20"/>
                    </a:cubicBezTo>
                    <a:cubicBezTo>
                      <a:pt x="35" y="21"/>
                      <a:pt x="33" y="24"/>
                      <a:pt x="33" y="25"/>
                    </a:cubicBezTo>
                    <a:cubicBezTo>
                      <a:pt x="32" y="27"/>
                      <a:pt x="33" y="30"/>
                      <a:pt x="35" y="31"/>
                    </a:cubicBezTo>
                    <a:cubicBezTo>
                      <a:pt x="36" y="33"/>
                      <a:pt x="37" y="36"/>
                      <a:pt x="37" y="38"/>
                    </a:cubicBezTo>
                    <a:cubicBezTo>
                      <a:pt x="37" y="40"/>
                      <a:pt x="36" y="42"/>
                      <a:pt x="35" y="43"/>
                    </a:cubicBezTo>
                    <a:cubicBezTo>
                      <a:pt x="34" y="44"/>
                      <a:pt x="32" y="46"/>
                      <a:pt x="30" y="47"/>
                    </a:cubicBezTo>
                    <a:cubicBezTo>
                      <a:pt x="28" y="49"/>
                      <a:pt x="26" y="51"/>
                      <a:pt x="24" y="52"/>
                    </a:cubicBezTo>
                    <a:cubicBezTo>
                      <a:pt x="22" y="53"/>
                      <a:pt x="17" y="58"/>
                      <a:pt x="13" y="63"/>
                    </a:cubicBezTo>
                    <a:cubicBezTo>
                      <a:pt x="9" y="68"/>
                      <a:pt x="5" y="75"/>
                      <a:pt x="3" y="78"/>
                    </a:cubicBezTo>
                    <a:cubicBezTo>
                      <a:pt x="1" y="82"/>
                      <a:pt x="0" y="86"/>
                      <a:pt x="0" y="87"/>
                    </a:cubicBezTo>
                    <a:cubicBezTo>
                      <a:pt x="0" y="88"/>
                      <a:pt x="1" y="91"/>
                      <a:pt x="3" y="93"/>
                    </a:cubicBezTo>
                    <a:cubicBezTo>
                      <a:pt x="5" y="94"/>
                      <a:pt x="6" y="99"/>
                      <a:pt x="6" y="102"/>
                    </a:cubicBezTo>
                    <a:cubicBezTo>
                      <a:pt x="5" y="105"/>
                      <a:pt x="4" y="110"/>
                      <a:pt x="3" y="112"/>
                    </a:cubicBezTo>
                    <a:cubicBezTo>
                      <a:pt x="2" y="115"/>
                      <a:pt x="2" y="116"/>
                      <a:pt x="2" y="116"/>
                    </a:cubicBezTo>
                    <a:cubicBezTo>
                      <a:pt x="2" y="116"/>
                      <a:pt x="3" y="117"/>
                      <a:pt x="4" y="118"/>
                    </a:cubicBezTo>
                    <a:cubicBezTo>
                      <a:pt x="5" y="118"/>
                      <a:pt x="7" y="120"/>
                      <a:pt x="8" y="121"/>
                    </a:cubicBezTo>
                    <a:cubicBezTo>
                      <a:pt x="10" y="122"/>
                      <a:pt x="11" y="124"/>
                      <a:pt x="11" y="126"/>
                    </a:cubicBezTo>
                    <a:cubicBezTo>
                      <a:pt x="11" y="129"/>
                      <a:pt x="13" y="130"/>
                      <a:pt x="16" y="130"/>
                    </a:cubicBezTo>
                    <a:cubicBezTo>
                      <a:pt x="19" y="129"/>
                      <a:pt x="23" y="129"/>
                      <a:pt x="26" y="129"/>
                    </a:cubicBezTo>
                    <a:cubicBezTo>
                      <a:pt x="29" y="129"/>
                      <a:pt x="32" y="127"/>
                      <a:pt x="33" y="125"/>
                    </a:cubicBezTo>
                    <a:cubicBezTo>
                      <a:pt x="34" y="123"/>
                      <a:pt x="36" y="121"/>
                      <a:pt x="39" y="121"/>
                    </a:cubicBezTo>
                    <a:cubicBezTo>
                      <a:pt x="42" y="121"/>
                      <a:pt x="44" y="120"/>
                      <a:pt x="44" y="120"/>
                    </a:cubicBezTo>
                    <a:cubicBezTo>
                      <a:pt x="44" y="120"/>
                      <a:pt x="45" y="121"/>
                      <a:pt x="47" y="122"/>
                    </a:cubicBezTo>
                    <a:cubicBezTo>
                      <a:pt x="49" y="123"/>
                      <a:pt x="50" y="125"/>
                      <a:pt x="50" y="126"/>
                    </a:cubicBezTo>
                    <a:cubicBezTo>
                      <a:pt x="49" y="127"/>
                      <a:pt x="49" y="130"/>
                      <a:pt x="49" y="133"/>
                    </a:cubicBezTo>
                    <a:cubicBezTo>
                      <a:pt x="49" y="136"/>
                      <a:pt x="51" y="139"/>
                      <a:pt x="53" y="141"/>
                    </a:cubicBezTo>
                    <a:cubicBezTo>
                      <a:pt x="55" y="142"/>
                      <a:pt x="59" y="143"/>
                      <a:pt x="61" y="143"/>
                    </a:cubicBezTo>
                    <a:cubicBezTo>
                      <a:pt x="63" y="143"/>
                      <a:pt x="66" y="141"/>
                      <a:pt x="67" y="140"/>
                    </a:cubicBezTo>
                    <a:cubicBezTo>
                      <a:pt x="68" y="139"/>
                      <a:pt x="71" y="138"/>
                      <a:pt x="74" y="138"/>
                    </a:cubicBezTo>
                    <a:cubicBezTo>
                      <a:pt x="77" y="138"/>
                      <a:pt x="79" y="140"/>
                      <a:pt x="79" y="141"/>
                    </a:cubicBezTo>
                    <a:cubicBezTo>
                      <a:pt x="80" y="142"/>
                      <a:pt x="79" y="144"/>
                      <a:pt x="78" y="145"/>
                    </a:cubicBezTo>
                    <a:cubicBezTo>
                      <a:pt x="77" y="146"/>
                      <a:pt x="77" y="148"/>
                      <a:pt x="78" y="149"/>
                    </a:cubicBezTo>
                    <a:cubicBezTo>
                      <a:pt x="79" y="150"/>
                      <a:pt x="83" y="151"/>
                      <a:pt x="86" y="150"/>
                    </a:cubicBezTo>
                    <a:cubicBezTo>
                      <a:pt x="90" y="150"/>
                      <a:pt x="93" y="151"/>
                      <a:pt x="94" y="152"/>
                    </a:cubicBezTo>
                    <a:cubicBezTo>
                      <a:pt x="95" y="153"/>
                      <a:pt x="98" y="153"/>
                      <a:pt x="99" y="153"/>
                    </a:cubicBezTo>
                    <a:cubicBezTo>
                      <a:pt x="100" y="152"/>
                      <a:pt x="104" y="152"/>
                      <a:pt x="107" y="152"/>
                    </a:cubicBezTo>
                    <a:cubicBezTo>
                      <a:pt x="110" y="152"/>
                      <a:pt x="115" y="151"/>
                      <a:pt x="117" y="151"/>
                    </a:cubicBezTo>
                    <a:cubicBezTo>
                      <a:pt x="119" y="150"/>
                      <a:pt x="121" y="149"/>
                      <a:pt x="123" y="148"/>
                    </a:cubicBezTo>
                    <a:cubicBezTo>
                      <a:pt x="124" y="147"/>
                      <a:pt x="126" y="144"/>
                      <a:pt x="126" y="141"/>
                    </a:cubicBezTo>
                    <a:cubicBezTo>
                      <a:pt x="127" y="139"/>
                      <a:pt x="128" y="134"/>
                      <a:pt x="129" y="132"/>
                    </a:cubicBezTo>
                    <a:cubicBezTo>
                      <a:pt x="129" y="130"/>
                      <a:pt x="130" y="128"/>
                      <a:pt x="130" y="128"/>
                    </a:cubicBezTo>
                    <a:cubicBezTo>
                      <a:pt x="130" y="128"/>
                      <a:pt x="128" y="126"/>
                      <a:pt x="127" y="124"/>
                    </a:cubicBezTo>
                    <a:cubicBezTo>
                      <a:pt x="125" y="121"/>
                      <a:pt x="122" y="118"/>
                      <a:pt x="121" y="116"/>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5" name="Freeform 36">
                <a:extLst>
                  <a:ext uri="{FF2B5EF4-FFF2-40B4-BE49-F238E27FC236}">
                    <a16:creationId xmlns:a16="http://schemas.microsoft.com/office/drawing/2014/main" id="{6F3B6643-B094-9041-BBFD-AD91E31609BC}"/>
                  </a:ext>
                </a:extLst>
              </p:cNvPr>
              <p:cNvSpPr>
                <a:spLocks/>
              </p:cNvSpPr>
              <p:nvPr/>
            </p:nvSpPr>
            <p:spPr bwMode="auto">
              <a:xfrm>
                <a:off x="5642970" y="3422323"/>
                <a:ext cx="627670" cy="780177"/>
              </a:xfrm>
              <a:custGeom>
                <a:avLst/>
                <a:gdLst/>
                <a:ahLst/>
                <a:cxnLst>
                  <a:cxn ang="0">
                    <a:pos x="217" y="229"/>
                  </a:cxn>
                  <a:cxn ang="0">
                    <a:pos x="218" y="206"/>
                  </a:cxn>
                  <a:cxn ang="0">
                    <a:pos x="196" y="204"/>
                  </a:cxn>
                  <a:cxn ang="0">
                    <a:pos x="173" y="197"/>
                  </a:cxn>
                  <a:cxn ang="0">
                    <a:pos x="152" y="173"/>
                  </a:cxn>
                  <a:cxn ang="0">
                    <a:pos x="150" y="145"/>
                  </a:cxn>
                  <a:cxn ang="0">
                    <a:pos x="164" y="140"/>
                  </a:cxn>
                  <a:cxn ang="0">
                    <a:pos x="197" y="112"/>
                  </a:cxn>
                  <a:cxn ang="0">
                    <a:pos x="232" y="78"/>
                  </a:cxn>
                  <a:cxn ang="0">
                    <a:pos x="253" y="51"/>
                  </a:cxn>
                  <a:cxn ang="0">
                    <a:pos x="237" y="42"/>
                  </a:cxn>
                  <a:cxn ang="0">
                    <a:pos x="218" y="27"/>
                  </a:cxn>
                  <a:cxn ang="0">
                    <a:pos x="199" y="26"/>
                  </a:cxn>
                  <a:cxn ang="0">
                    <a:pos x="181" y="9"/>
                  </a:cxn>
                  <a:cxn ang="0">
                    <a:pos x="139" y="1"/>
                  </a:cxn>
                  <a:cxn ang="0">
                    <a:pos x="129" y="17"/>
                  </a:cxn>
                  <a:cxn ang="0">
                    <a:pos x="123" y="58"/>
                  </a:cxn>
                  <a:cxn ang="0">
                    <a:pos x="74" y="55"/>
                  </a:cxn>
                  <a:cxn ang="0">
                    <a:pos x="48" y="77"/>
                  </a:cxn>
                  <a:cxn ang="0">
                    <a:pos x="37" y="105"/>
                  </a:cxn>
                  <a:cxn ang="0">
                    <a:pos x="29" y="122"/>
                  </a:cxn>
                  <a:cxn ang="0">
                    <a:pos x="13" y="152"/>
                  </a:cxn>
                  <a:cxn ang="0">
                    <a:pos x="4" y="202"/>
                  </a:cxn>
                  <a:cxn ang="0">
                    <a:pos x="0" y="222"/>
                  </a:cxn>
                  <a:cxn ang="0">
                    <a:pos x="21" y="216"/>
                  </a:cxn>
                  <a:cxn ang="0">
                    <a:pos x="25" y="197"/>
                  </a:cxn>
                  <a:cxn ang="0">
                    <a:pos x="36" y="187"/>
                  </a:cxn>
                  <a:cxn ang="0">
                    <a:pos x="33" y="210"/>
                  </a:cxn>
                  <a:cxn ang="0">
                    <a:pos x="38" y="212"/>
                  </a:cxn>
                  <a:cxn ang="0">
                    <a:pos x="47" y="199"/>
                  </a:cxn>
                  <a:cxn ang="0">
                    <a:pos x="48" y="217"/>
                  </a:cxn>
                  <a:cxn ang="0">
                    <a:pos x="55" y="236"/>
                  </a:cxn>
                  <a:cxn ang="0">
                    <a:pos x="68" y="215"/>
                  </a:cxn>
                  <a:cxn ang="0">
                    <a:pos x="74" y="209"/>
                  </a:cxn>
                  <a:cxn ang="0">
                    <a:pos x="93" y="223"/>
                  </a:cxn>
                  <a:cxn ang="0">
                    <a:pos x="87" y="242"/>
                  </a:cxn>
                  <a:cxn ang="0">
                    <a:pos x="60" y="259"/>
                  </a:cxn>
                  <a:cxn ang="0">
                    <a:pos x="47" y="284"/>
                  </a:cxn>
                  <a:cxn ang="0">
                    <a:pos x="43" y="304"/>
                  </a:cxn>
                  <a:cxn ang="0">
                    <a:pos x="66" y="312"/>
                  </a:cxn>
                  <a:cxn ang="0">
                    <a:pos x="92" y="314"/>
                  </a:cxn>
                  <a:cxn ang="0">
                    <a:pos x="104" y="300"/>
                  </a:cxn>
                  <a:cxn ang="0">
                    <a:pos x="121" y="283"/>
                  </a:cxn>
                  <a:cxn ang="0">
                    <a:pos x="112" y="265"/>
                  </a:cxn>
                  <a:cxn ang="0">
                    <a:pos x="114" y="243"/>
                  </a:cxn>
                  <a:cxn ang="0">
                    <a:pos x="136" y="219"/>
                  </a:cxn>
                  <a:cxn ang="0">
                    <a:pos x="156" y="218"/>
                  </a:cxn>
                  <a:cxn ang="0">
                    <a:pos x="171" y="231"/>
                  </a:cxn>
                  <a:cxn ang="0">
                    <a:pos x="183" y="247"/>
                  </a:cxn>
                  <a:cxn ang="0">
                    <a:pos x="202" y="258"/>
                  </a:cxn>
                </a:cxnLst>
                <a:rect l="0" t="0" r="r" b="b"/>
                <a:pathLst>
                  <a:path w="256" h="318">
                    <a:moveTo>
                      <a:pt x="212" y="247"/>
                    </a:moveTo>
                    <a:cubicBezTo>
                      <a:pt x="215" y="244"/>
                      <a:pt x="217" y="241"/>
                      <a:pt x="217" y="239"/>
                    </a:cubicBezTo>
                    <a:cubicBezTo>
                      <a:pt x="217" y="237"/>
                      <a:pt x="218" y="232"/>
                      <a:pt x="217" y="229"/>
                    </a:cubicBezTo>
                    <a:cubicBezTo>
                      <a:pt x="217" y="226"/>
                      <a:pt x="216" y="221"/>
                      <a:pt x="215" y="219"/>
                    </a:cubicBezTo>
                    <a:cubicBezTo>
                      <a:pt x="214" y="217"/>
                      <a:pt x="214" y="215"/>
                      <a:pt x="216" y="214"/>
                    </a:cubicBezTo>
                    <a:cubicBezTo>
                      <a:pt x="218" y="213"/>
                      <a:pt x="219" y="209"/>
                      <a:pt x="218" y="206"/>
                    </a:cubicBezTo>
                    <a:cubicBezTo>
                      <a:pt x="217" y="203"/>
                      <a:pt x="215" y="200"/>
                      <a:pt x="212" y="199"/>
                    </a:cubicBezTo>
                    <a:cubicBezTo>
                      <a:pt x="209" y="198"/>
                      <a:pt x="205" y="198"/>
                      <a:pt x="202" y="199"/>
                    </a:cubicBezTo>
                    <a:cubicBezTo>
                      <a:pt x="200" y="200"/>
                      <a:pt x="197" y="202"/>
                      <a:pt x="196" y="204"/>
                    </a:cubicBezTo>
                    <a:cubicBezTo>
                      <a:pt x="195" y="206"/>
                      <a:pt x="192" y="209"/>
                      <a:pt x="189" y="210"/>
                    </a:cubicBezTo>
                    <a:cubicBezTo>
                      <a:pt x="186" y="211"/>
                      <a:pt x="181" y="209"/>
                      <a:pt x="179" y="206"/>
                    </a:cubicBezTo>
                    <a:cubicBezTo>
                      <a:pt x="177" y="203"/>
                      <a:pt x="175" y="199"/>
                      <a:pt x="173" y="197"/>
                    </a:cubicBezTo>
                    <a:cubicBezTo>
                      <a:pt x="172" y="195"/>
                      <a:pt x="169" y="192"/>
                      <a:pt x="167" y="191"/>
                    </a:cubicBezTo>
                    <a:cubicBezTo>
                      <a:pt x="164" y="189"/>
                      <a:pt x="160" y="186"/>
                      <a:pt x="158" y="183"/>
                    </a:cubicBezTo>
                    <a:cubicBezTo>
                      <a:pt x="155" y="180"/>
                      <a:pt x="153" y="175"/>
                      <a:pt x="152" y="173"/>
                    </a:cubicBezTo>
                    <a:cubicBezTo>
                      <a:pt x="151" y="170"/>
                      <a:pt x="151" y="167"/>
                      <a:pt x="152" y="164"/>
                    </a:cubicBezTo>
                    <a:cubicBezTo>
                      <a:pt x="152" y="162"/>
                      <a:pt x="151" y="158"/>
                      <a:pt x="150" y="155"/>
                    </a:cubicBezTo>
                    <a:cubicBezTo>
                      <a:pt x="148" y="153"/>
                      <a:pt x="148" y="148"/>
                      <a:pt x="150" y="145"/>
                    </a:cubicBezTo>
                    <a:cubicBezTo>
                      <a:pt x="152" y="142"/>
                      <a:pt x="154" y="139"/>
                      <a:pt x="156" y="138"/>
                    </a:cubicBezTo>
                    <a:cubicBezTo>
                      <a:pt x="158" y="137"/>
                      <a:pt x="159" y="137"/>
                      <a:pt x="160" y="138"/>
                    </a:cubicBezTo>
                    <a:cubicBezTo>
                      <a:pt x="161" y="139"/>
                      <a:pt x="162" y="140"/>
                      <a:pt x="164" y="140"/>
                    </a:cubicBezTo>
                    <a:cubicBezTo>
                      <a:pt x="166" y="140"/>
                      <a:pt x="169" y="138"/>
                      <a:pt x="171" y="135"/>
                    </a:cubicBezTo>
                    <a:cubicBezTo>
                      <a:pt x="173" y="132"/>
                      <a:pt x="178" y="127"/>
                      <a:pt x="183" y="123"/>
                    </a:cubicBezTo>
                    <a:cubicBezTo>
                      <a:pt x="187" y="119"/>
                      <a:pt x="194" y="114"/>
                      <a:pt x="197" y="112"/>
                    </a:cubicBezTo>
                    <a:cubicBezTo>
                      <a:pt x="200" y="110"/>
                      <a:pt x="207" y="105"/>
                      <a:pt x="211" y="100"/>
                    </a:cubicBezTo>
                    <a:cubicBezTo>
                      <a:pt x="216" y="95"/>
                      <a:pt x="222" y="90"/>
                      <a:pt x="224" y="88"/>
                    </a:cubicBezTo>
                    <a:cubicBezTo>
                      <a:pt x="227" y="86"/>
                      <a:pt x="231" y="82"/>
                      <a:pt x="232" y="78"/>
                    </a:cubicBezTo>
                    <a:cubicBezTo>
                      <a:pt x="234" y="75"/>
                      <a:pt x="238" y="68"/>
                      <a:pt x="241" y="64"/>
                    </a:cubicBezTo>
                    <a:cubicBezTo>
                      <a:pt x="243" y="59"/>
                      <a:pt x="247" y="55"/>
                      <a:pt x="248" y="55"/>
                    </a:cubicBezTo>
                    <a:cubicBezTo>
                      <a:pt x="250" y="55"/>
                      <a:pt x="252" y="53"/>
                      <a:pt x="253" y="51"/>
                    </a:cubicBezTo>
                    <a:cubicBezTo>
                      <a:pt x="255" y="50"/>
                      <a:pt x="256" y="48"/>
                      <a:pt x="256" y="48"/>
                    </a:cubicBezTo>
                    <a:cubicBezTo>
                      <a:pt x="256" y="48"/>
                      <a:pt x="253" y="47"/>
                      <a:pt x="249" y="46"/>
                    </a:cubicBezTo>
                    <a:cubicBezTo>
                      <a:pt x="246" y="44"/>
                      <a:pt x="240" y="42"/>
                      <a:pt x="237" y="42"/>
                    </a:cubicBezTo>
                    <a:cubicBezTo>
                      <a:pt x="234" y="41"/>
                      <a:pt x="231" y="38"/>
                      <a:pt x="230" y="35"/>
                    </a:cubicBezTo>
                    <a:cubicBezTo>
                      <a:pt x="230" y="32"/>
                      <a:pt x="227" y="29"/>
                      <a:pt x="225" y="27"/>
                    </a:cubicBezTo>
                    <a:cubicBezTo>
                      <a:pt x="223" y="26"/>
                      <a:pt x="220" y="26"/>
                      <a:pt x="218" y="27"/>
                    </a:cubicBezTo>
                    <a:cubicBezTo>
                      <a:pt x="215" y="28"/>
                      <a:pt x="212" y="29"/>
                      <a:pt x="209" y="30"/>
                    </a:cubicBezTo>
                    <a:cubicBezTo>
                      <a:pt x="206" y="31"/>
                      <a:pt x="203" y="32"/>
                      <a:pt x="201" y="32"/>
                    </a:cubicBezTo>
                    <a:cubicBezTo>
                      <a:pt x="200" y="31"/>
                      <a:pt x="199" y="29"/>
                      <a:pt x="199" y="26"/>
                    </a:cubicBezTo>
                    <a:cubicBezTo>
                      <a:pt x="199" y="24"/>
                      <a:pt x="198" y="21"/>
                      <a:pt x="195" y="20"/>
                    </a:cubicBezTo>
                    <a:cubicBezTo>
                      <a:pt x="192" y="19"/>
                      <a:pt x="189" y="17"/>
                      <a:pt x="187" y="16"/>
                    </a:cubicBezTo>
                    <a:cubicBezTo>
                      <a:pt x="185" y="15"/>
                      <a:pt x="182" y="12"/>
                      <a:pt x="181" y="9"/>
                    </a:cubicBezTo>
                    <a:cubicBezTo>
                      <a:pt x="180" y="6"/>
                      <a:pt x="177" y="4"/>
                      <a:pt x="175" y="4"/>
                    </a:cubicBezTo>
                    <a:cubicBezTo>
                      <a:pt x="172" y="4"/>
                      <a:pt x="167" y="3"/>
                      <a:pt x="163" y="2"/>
                    </a:cubicBezTo>
                    <a:cubicBezTo>
                      <a:pt x="159" y="0"/>
                      <a:pt x="148" y="0"/>
                      <a:pt x="139" y="1"/>
                    </a:cubicBezTo>
                    <a:cubicBezTo>
                      <a:pt x="130" y="2"/>
                      <a:pt x="123" y="5"/>
                      <a:pt x="123" y="7"/>
                    </a:cubicBezTo>
                    <a:cubicBezTo>
                      <a:pt x="123" y="9"/>
                      <a:pt x="124" y="10"/>
                      <a:pt x="124" y="10"/>
                    </a:cubicBezTo>
                    <a:cubicBezTo>
                      <a:pt x="124" y="10"/>
                      <a:pt x="126" y="13"/>
                      <a:pt x="129" y="17"/>
                    </a:cubicBezTo>
                    <a:cubicBezTo>
                      <a:pt x="132" y="21"/>
                      <a:pt x="134" y="31"/>
                      <a:pt x="134" y="40"/>
                    </a:cubicBezTo>
                    <a:cubicBezTo>
                      <a:pt x="134" y="48"/>
                      <a:pt x="133" y="56"/>
                      <a:pt x="131" y="56"/>
                    </a:cubicBezTo>
                    <a:cubicBezTo>
                      <a:pt x="130" y="56"/>
                      <a:pt x="126" y="57"/>
                      <a:pt x="123" y="58"/>
                    </a:cubicBezTo>
                    <a:cubicBezTo>
                      <a:pt x="121" y="59"/>
                      <a:pt x="112" y="59"/>
                      <a:pt x="105" y="57"/>
                    </a:cubicBezTo>
                    <a:cubicBezTo>
                      <a:pt x="98" y="56"/>
                      <a:pt x="90" y="54"/>
                      <a:pt x="87" y="53"/>
                    </a:cubicBezTo>
                    <a:cubicBezTo>
                      <a:pt x="84" y="52"/>
                      <a:pt x="78" y="53"/>
                      <a:pt x="74" y="55"/>
                    </a:cubicBezTo>
                    <a:cubicBezTo>
                      <a:pt x="70" y="57"/>
                      <a:pt x="65" y="61"/>
                      <a:pt x="63" y="63"/>
                    </a:cubicBezTo>
                    <a:cubicBezTo>
                      <a:pt x="61" y="65"/>
                      <a:pt x="57" y="69"/>
                      <a:pt x="55" y="71"/>
                    </a:cubicBezTo>
                    <a:cubicBezTo>
                      <a:pt x="53" y="74"/>
                      <a:pt x="50" y="77"/>
                      <a:pt x="48" y="77"/>
                    </a:cubicBezTo>
                    <a:cubicBezTo>
                      <a:pt x="46" y="78"/>
                      <a:pt x="43" y="79"/>
                      <a:pt x="41" y="81"/>
                    </a:cubicBezTo>
                    <a:cubicBezTo>
                      <a:pt x="39" y="82"/>
                      <a:pt x="37" y="86"/>
                      <a:pt x="37" y="90"/>
                    </a:cubicBezTo>
                    <a:cubicBezTo>
                      <a:pt x="36" y="94"/>
                      <a:pt x="36" y="101"/>
                      <a:pt x="37" y="105"/>
                    </a:cubicBezTo>
                    <a:cubicBezTo>
                      <a:pt x="37" y="110"/>
                      <a:pt x="37" y="114"/>
                      <a:pt x="36" y="116"/>
                    </a:cubicBezTo>
                    <a:cubicBezTo>
                      <a:pt x="36" y="117"/>
                      <a:pt x="34" y="118"/>
                      <a:pt x="33" y="118"/>
                    </a:cubicBezTo>
                    <a:cubicBezTo>
                      <a:pt x="32" y="118"/>
                      <a:pt x="31" y="120"/>
                      <a:pt x="29" y="122"/>
                    </a:cubicBezTo>
                    <a:cubicBezTo>
                      <a:pt x="28" y="124"/>
                      <a:pt x="24" y="127"/>
                      <a:pt x="21" y="129"/>
                    </a:cubicBezTo>
                    <a:cubicBezTo>
                      <a:pt x="18" y="131"/>
                      <a:pt x="16" y="135"/>
                      <a:pt x="16" y="139"/>
                    </a:cubicBezTo>
                    <a:cubicBezTo>
                      <a:pt x="16" y="143"/>
                      <a:pt x="15" y="149"/>
                      <a:pt x="13" y="152"/>
                    </a:cubicBezTo>
                    <a:cubicBezTo>
                      <a:pt x="12" y="155"/>
                      <a:pt x="11" y="161"/>
                      <a:pt x="10" y="166"/>
                    </a:cubicBezTo>
                    <a:cubicBezTo>
                      <a:pt x="9" y="171"/>
                      <a:pt x="9" y="180"/>
                      <a:pt x="8" y="186"/>
                    </a:cubicBezTo>
                    <a:cubicBezTo>
                      <a:pt x="8" y="192"/>
                      <a:pt x="6" y="199"/>
                      <a:pt x="4" y="202"/>
                    </a:cubicBezTo>
                    <a:cubicBezTo>
                      <a:pt x="2" y="205"/>
                      <a:pt x="1" y="208"/>
                      <a:pt x="2" y="209"/>
                    </a:cubicBezTo>
                    <a:cubicBezTo>
                      <a:pt x="3" y="210"/>
                      <a:pt x="3" y="213"/>
                      <a:pt x="2" y="216"/>
                    </a:cubicBezTo>
                    <a:cubicBezTo>
                      <a:pt x="1" y="219"/>
                      <a:pt x="0" y="222"/>
                      <a:pt x="0" y="222"/>
                    </a:cubicBezTo>
                    <a:cubicBezTo>
                      <a:pt x="0" y="222"/>
                      <a:pt x="2" y="221"/>
                      <a:pt x="3" y="221"/>
                    </a:cubicBezTo>
                    <a:cubicBezTo>
                      <a:pt x="5" y="220"/>
                      <a:pt x="9" y="219"/>
                      <a:pt x="12" y="218"/>
                    </a:cubicBezTo>
                    <a:cubicBezTo>
                      <a:pt x="15" y="217"/>
                      <a:pt x="19" y="216"/>
                      <a:pt x="21" y="216"/>
                    </a:cubicBezTo>
                    <a:cubicBezTo>
                      <a:pt x="24" y="216"/>
                      <a:pt x="26" y="214"/>
                      <a:pt x="27" y="212"/>
                    </a:cubicBezTo>
                    <a:cubicBezTo>
                      <a:pt x="28" y="209"/>
                      <a:pt x="28" y="206"/>
                      <a:pt x="27" y="204"/>
                    </a:cubicBezTo>
                    <a:cubicBezTo>
                      <a:pt x="26" y="203"/>
                      <a:pt x="25" y="199"/>
                      <a:pt x="25" y="197"/>
                    </a:cubicBezTo>
                    <a:cubicBezTo>
                      <a:pt x="25" y="194"/>
                      <a:pt x="26" y="191"/>
                      <a:pt x="27" y="189"/>
                    </a:cubicBezTo>
                    <a:cubicBezTo>
                      <a:pt x="28" y="188"/>
                      <a:pt x="30" y="187"/>
                      <a:pt x="31" y="187"/>
                    </a:cubicBezTo>
                    <a:cubicBezTo>
                      <a:pt x="32" y="186"/>
                      <a:pt x="34" y="186"/>
                      <a:pt x="36" y="187"/>
                    </a:cubicBezTo>
                    <a:cubicBezTo>
                      <a:pt x="38" y="187"/>
                      <a:pt x="39" y="189"/>
                      <a:pt x="39" y="192"/>
                    </a:cubicBezTo>
                    <a:cubicBezTo>
                      <a:pt x="38" y="195"/>
                      <a:pt x="37" y="199"/>
                      <a:pt x="36" y="202"/>
                    </a:cubicBezTo>
                    <a:cubicBezTo>
                      <a:pt x="35" y="204"/>
                      <a:pt x="33" y="208"/>
                      <a:pt x="33" y="210"/>
                    </a:cubicBezTo>
                    <a:cubicBezTo>
                      <a:pt x="32" y="212"/>
                      <a:pt x="32" y="218"/>
                      <a:pt x="32" y="222"/>
                    </a:cubicBezTo>
                    <a:cubicBezTo>
                      <a:pt x="32" y="226"/>
                      <a:pt x="33" y="226"/>
                      <a:pt x="34" y="223"/>
                    </a:cubicBezTo>
                    <a:cubicBezTo>
                      <a:pt x="36" y="220"/>
                      <a:pt x="38" y="215"/>
                      <a:pt x="38" y="212"/>
                    </a:cubicBezTo>
                    <a:cubicBezTo>
                      <a:pt x="39" y="210"/>
                      <a:pt x="40" y="206"/>
                      <a:pt x="41" y="204"/>
                    </a:cubicBezTo>
                    <a:cubicBezTo>
                      <a:pt x="42" y="202"/>
                      <a:pt x="43" y="200"/>
                      <a:pt x="44" y="200"/>
                    </a:cubicBezTo>
                    <a:cubicBezTo>
                      <a:pt x="45" y="199"/>
                      <a:pt x="46" y="199"/>
                      <a:pt x="47" y="199"/>
                    </a:cubicBezTo>
                    <a:cubicBezTo>
                      <a:pt x="48" y="199"/>
                      <a:pt x="49" y="201"/>
                      <a:pt x="50" y="203"/>
                    </a:cubicBezTo>
                    <a:cubicBezTo>
                      <a:pt x="51" y="205"/>
                      <a:pt x="50" y="208"/>
                      <a:pt x="49" y="210"/>
                    </a:cubicBezTo>
                    <a:cubicBezTo>
                      <a:pt x="48" y="212"/>
                      <a:pt x="48" y="215"/>
                      <a:pt x="48" y="217"/>
                    </a:cubicBezTo>
                    <a:cubicBezTo>
                      <a:pt x="48" y="220"/>
                      <a:pt x="48" y="223"/>
                      <a:pt x="48" y="226"/>
                    </a:cubicBezTo>
                    <a:cubicBezTo>
                      <a:pt x="48" y="228"/>
                      <a:pt x="50" y="231"/>
                      <a:pt x="51" y="234"/>
                    </a:cubicBezTo>
                    <a:cubicBezTo>
                      <a:pt x="52" y="236"/>
                      <a:pt x="54" y="237"/>
                      <a:pt x="55" y="236"/>
                    </a:cubicBezTo>
                    <a:cubicBezTo>
                      <a:pt x="56" y="236"/>
                      <a:pt x="59" y="233"/>
                      <a:pt x="60" y="232"/>
                    </a:cubicBezTo>
                    <a:cubicBezTo>
                      <a:pt x="62" y="230"/>
                      <a:pt x="65" y="226"/>
                      <a:pt x="66" y="224"/>
                    </a:cubicBezTo>
                    <a:cubicBezTo>
                      <a:pt x="68" y="221"/>
                      <a:pt x="69" y="217"/>
                      <a:pt x="68" y="215"/>
                    </a:cubicBezTo>
                    <a:cubicBezTo>
                      <a:pt x="67" y="213"/>
                      <a:pt x="67" y="210"/>
                      <a:pt x="67" y="209"/>
                    </a:cubicBezTo>
                    <a:cubicBezTo>
                      <a:pt x="68" y="208"/>
                      <a:pt x="69" y="206"/>
                      <a:pt x="70" y="206"/>
                    </a:cubicBezTo>
                    <a:cubicBezTo>
                      <a:pt x="71" y="206"/>
                      <a:pt x="73" y="208"/>
                      <a:pt x="74" y="209"/>
                    </a:cubicBezTo>
                    <a:cubicBezTo>
                      <a:pt x="75" y="210"/>
                      <a:pt x="78" y="213"/>
                      <a:pt x="79" y="215"/>
                    </a:cubicBezTo>
                    <a:cubicBezTo>
                      <a:pt x="81" y="216"/>
                      <a:pt x="85" y="218"/>
                      <a:pt x="88" y="219"/>
                    </a:cubicBezTo>
                    <a:cubicBezTo>
                      <a:pt x="91" y="220"/>
                      <a:pt x="93" y="222"/>
                      <a:pt x="93" y="223"/>
                    </a:cubicBezTo>
                    <a:cubicBezTo>
                      <a:pt x="93" y="224"/>
                      <a:pt x="92" y="228"/>
                      <a:pt x="90" y="230"/>
                    </a:cubicBezTo>
                    <a:cubicBezTo>
                      <a:pt x="89" y="232"/>
                      <a:pt x="88" y="235"/>
                      <a:pt x="89" y="235"/>
                    </a:cubicBezTo>
                    <a:cubicBezTo>
                      <a:pt x="90" y="236"/>
                      <a:pt x="89" y="239"/>
                      <a:pt x="87" y="242"/>
                    </a:cubicBezTo>
                    <a:cubicBezTo>
                      <a:pt x="84" y="245"/>
                      <a:pt x="81" y="247"/>
                      <a:pt x="79" y="247"/>
                    </a:cubicBezTo>
                    <a:cubicBezTo>
                      <a:pt x="77" y="248"/>
                      <a:pt x="72" y="249"/>
                      <a:pt x="69" y="251"/>
                    </a:cubicBezTo>
                    <a:cubicBezTo>
                      <a:pt x="66" y="252"/>
                      <a:pt x="62" y="256"/>
                      <a:pt x="60" y="259"/>
                    </a:cubicBezTo>
                    <a:cubicBezTo>
                      <a:pt x="58" y="262"/>
                      <a:pt x="57" y="267"/>
                      <a:pt x="57" y="269"/>
                    </a:cubicBezTo>
                    <a:cubicBezTo>
                      <a:pt x="57" y="272"/>
                      <a:pt x="56" y="276"/>
                      <a:pt x="55" y="278"/>
                    </a:cubicBezTo>
                    <a:cubicBezTo>
                      <a:pt x="53" y="280"/>
                      <a:pt x="50" y="283"/>
                      <a:pt x="47" y="284"/>
                    </a:cubicBezTo>
                    <a:cubicBezTo>
                      <a:pt x="44" y="286"/>
                      <a:pt x="42" y="288"/>
                      <a:pt x="41" y="289"/>
                    </a:cubicBezTo>
                    <a:cubicBezTo>
                      <a:pt x="40" y="291"/>
                      <a:pt x="40" y="295"/>
                      <a:pt x="40" y="299"/>
                    </a:cubicBezTo>
                    <a:cubicBezTo>
                      <a:pt x="40" y="303"/>
                      <a:pt x="41" y="305"/>
                      <a:pt x="43" y="304"/>
                    </a:cubicBezTo>
                    <a:cubicBezTo>
                      <a:pt x="45" y="303"/>
                      <a:pt x="48" y="303"/>
                      <a:pt x="49" y="304"/>
                    </a:cubicBezTo>
                    <a:cubicBezTo>
                      <a:pt x="50" y="306"/>
                      <a:pt x="53" y="307"/>
                      <a:pt x="55" y="308"/>
                    </a:cubicBezTo>
                    <a:cubicBezTo>
                      <a:pt x="58" y="309"/>
                      <a:pt x="62" y="310"/>
                      <a:pt x="66" y="312"/>
                    </a:cubicBezTo>
                    <a:cubicBezTo>
                      <a:pt x="69" y="313"/>
                      <a:pt x="75" y="315"/>
                      <a:pt x="79" y="316"/>
                    </a:cubicBezTo>
                    <a:cubicBezTo>
                      <a:pt x="83" y="317"/>
                      <a:pt x="87" y="318"/>
                      <a:pt x="88" y="318"/>
                    </a:cubicBezTo>
                    <a:cubicBezTo>
                      <a:pt x="90" y="318"/>
                      <a:pt x="91" y="316"/>
                      <a:pt x="92" y="314"/>
                    </a:cubicBezTo>
                    <a:cubicBezTo>
                      <a:pt x="93" y="311"/>
                      <a:pt x="93" y="308"/>
                      <a:pt x="93" y="305"/>
                    </a:cubicBezTo>
                    <a:cubicBezTo>
                      <a:pt x="93" y="303"/>
                      <a:pt x="94" y="301"/>
                      <a:pt x="96" y="301"/>
                    </a:cubicBezTo>
                    <a:cubicBezTo>
                      <a:pt x="97" y="300"/>
                      <a:pt x="101" y="300"/>
                      <a:pt x="104" y="300"/>
                    </a:cubicBezTo>
                    <a:cubicBezTo>
                      <a:pt x="107" y="300"/>
                      <a:pt x="111" y="299"/>
                      <a:pt x="112" y="297"/>
                    </a:cubicBezTo>
                    <a:cubicBezTo>
                      <a:pt x="114" y="295"/>
                      <a:pt x="117" y="292"/>
                      <a:pt x="118" y="290"/>
                    </a:cubicBezTo>
                    <a:cubicBezTo>
                      <a:pt x="119" y="288"/>
                      <a:pt x="121" y="285"/>
                      <a:pt x="121" y="283"/>
                    </a:cubicBezTo>
                    <a:cubicBezTo>
                      <a:pt x="121" y="281"/>
                      <a:pt x="119" y="279"/>
                      <a:pt x="117" y="277"/>
                    </a:cubicBezTo>
                    <a:cubicBezTo>
                      <a:pt x="114" y="276"/>
                      <a:pt x="112" y="273"/>
                      <a:pt x="112" y="270"/>
                    </a:cubicBezTo>
                    <a:cubicBezTo>
                      <a:pt x="112" y="267"/>
                      <a:pt x="112" y="265"/>
                      <a:pt x="112" y="265"/>
                    </a:cubicBezTo>
                    <a:cubicBezTo>
                      <a:pt x="112" y="265"/>
                      <a:pt x="110" y="264"/>
                      <a:pt x="109" y="263"/>
                    </a:cubicBezTo>
                    <a:cubicBezTo>
                      <a:pt x="108" y="261"/>
                      <a:pt x="107" y="258"/>
                      <a:pt x="107" y="255"/>
                    </a:cubicBezTo>
                    <a:cubicBezTo>
                      <a:pt x="108" y="252"/>
                      <a:pt x="111" y="247"/>
                      <a:pt x="114" y="243"/>
                    </a:cubicBezTo>
                    <a:cubicBezTo>
                      <a:pt x="117" y="239"/>
                      <a:pt x="121" y="233"/>
                      <a:pt x="122" y="229"/>
                    </a:cubicBezTo>
                    <a:cubicBezTo>
                      <a:pt x="124" y="226"/>
                      <a:pt x="127" y="223"/>
                      <a:pt x="129" y="222"/>
                    </a:cubicBezTo>
                    <a:cubicBezTo>
                      <a:pt x="131" y="222"/>
                      <a:pt x="134" y="220"/>
                      <a:pt x="136" y="219"/>
                    </a:cubicBezTo>
                    <a:cubicBezTo>
                      <a:pt x="138" y="217"/>
                      <a:pt x="141" y="215"/>
                      <a:pt x="143" y="213"/>
                    </a:cubicBezTo>
                    <a:cubicBezTo>
                      <a:pt x="145" y="212"/>
                      <a:pt x="148" y="212"/>
                      <a:pt x="150" y="214"/>
                    </a:cubicBezTo>
                    <a:cubicBezTo>
                      <a:pt x="151" y="215"/>
                      <a:pt x="154" y="217"/>
                      <a:pt x="156" y="218"/>
                    </a:cubicBezTo>
                    <a:cubicBezTo>
                      <a:pt x="158" y="219"/>
                      <a:pt x="161" y="221"/>
                      <a:pt x="162" y="222"/>
                    </a:cubicBezTo>
                    <a:cubicBezTo>
                      <a:pt x="164" y="223"/>
                      <a:pt x="167" y="224"/>
                      <a:pt x="168" y="224"/>
                    </a:cubicBezTo>
                    <a:cubicBezTo>
                      <a:pt x="169" y="225"/>
                      <a:pt x="170" y="228"/>
                      <a:pt x="171" y="231"/>
                    </a:cubicBezTo>
                    <a:cubicBezTo>
                      <a:pt x="172" y="234"/>
                      <a:pt x="174" y="239"/>
                      <a:pt x="176" y="241"/>
                    </a:cubicBezTo>
                    <a:cubicBezTo>
                      <a:pt x="178" y="244"/>
                      <a:pt x="179" y="246"/>
                      <a:pt x="179" y="246"/>
                    </a:cubicBezTo>
                    <a:cubicBezTo>
                      <a:pt x="179" y="246"/>
                      <a:pt x="181" y="246"/>
                      <a:pt x="183" y="247"/>
                    </a:cubicBezTo>
                    <a:cubicBezTo>
                      <a:pt x="185" y="248"/>
                      <a:pt x="188" y="249"/>
                      <a:pt x="190" y="249"/>
                    </a:cubicBezTo>
                    <a:cubicBezTo>
                      <a:pt x="192" y="249"/>
                      <a:pt x="195" y="251"/>
                      <a:pt x="198" y="254"/>
                    </a:cubicBezTo>
                    <a:cubicBezTo>
                      <a:pt x="200" y="256"/>
                      <a:pt x="202" y="258"/>
                      <a:pt x="202" y="258"/>
                    </a:cubicBezTo>
                    <a:cubicBezTo>
                      <a:pt x="202" y="258"/>
                      <a:pt x="203" y="257"/>
                      <a:pt x="205" y="255"/>
                    </a:cubicBezTo>
                    <a:cubicBezTo>
                      <a:pt x="207" y="253"/>
                      <a:pt x="210" y="249"/>
                      <a:pt x="212" y="247"/>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6" name="Freeform 37">
                <a:extLst>
                  <a:ext uri="{FF2B5EF4-FFF2-40B4-BE49-F238E27FC236}">
                    <a16:creationId xmlns:a16="http://schemas.microsoft.com/office/drawing/2014/main" id="{08C418E2-7834-B540-9BA2-822EBB5423CB}"/>
                  </a:ext>
                </a:extLst>
              </p:cNvPr>
              <p:cNvSpPr>
                <a:spLocks/>
              </p:cNvSpPr>
              <p:nvPr/>
            </p:nvSpPr>
            <p:spPr bwMode="auto">
              <a:xfrm>
                <a:off x="6658654" y="3930684"/>
                <a:ext cx="976260" cy="986634"/>
              </a:xfrm>
              <a:custGeom>
                <a:avLst/>
                <a:gdLst/>
                <a:ahLst/>
                <a:cxnLst>
                  <a:cxn ang="0">
                    <a:pos x="23" y="4"/>
                  </a:cxn>
                  <a:cxn ang="0">
                    <a:pos x="7" y="7"/>
                  </a:cxn>
                  <a:cxn ang="0">
                    <a:pos x="15" y="29"/>
                  </a:cxn>
                  <a:cxn ang="0">
                    <a:pos x="6" y="47"/>
                  </a:cxn>
                  <a:cxn ang="0">
                    <a:pos x="0" y="62"/>
                  </a:cxn>
                  <a:cxn ang="0">
                    <a:pos x="8" y="83"/>
                  </a:cxn>
                  <a:cxn ang="0">
                    <a:pos x="22" y="99"/>
                  </a:cxn>
                  <a:cxn ang="0">
                    <a:pos x="30" y="123"/>
                  </a:cxn>
                  <a:cxn ang="0">
                    <a:pos x="15" y="131"/>
                  </a:cxn>
                  <a:cxn ang="0">
                    <a:pos x="9" y="158"/>
                  </a:cxn>
                  <a:cxn ang="0">
                    <a:pos x="22" y="157"/>
                  </a:cxn>
                  <a:cxn ang="0">
                    <a:pos x="49" y="143"/>
                  </a:cxn>
                  <a:cxn ang="0">
                    <a:pos x="59" y="128"/>
                  </a:cxn>
                  <a:cxn ang="0">
                    <a:pos x="70" y="142"/>
                  </a:cxn>
                  <a:cxn ang="0">
                    <a:pos x="74" y="156"/>
                  </a:cxn>
                  <a:cxn ang="0">
                    <a:pos x="77" y="178"/>
                  </a:cxn>
                  <a:cxn ang="0">
                    <a:pos x="108" y="177"/>
                  </a:cxn>
                  <a:cxn ang="0">
                    <a:pos x="101" y="201"/>
                  </a:cxn>
                  <a:cxn ang="0">
                    <a:pos x="98" y="226"/>
                  </a:cxn>
                  <a:cxn ang="0">
                    <a:pos x="106" y="240"/>
                  </a:cxn>
                  <a:cxn ang="0">
                    <a:pos x="116" y="254"/>
                  </a:cxn>
                  <a:cxn ang="0">
                    <a:pos x="106" y="279"/>
                  </a:cxn>
                  <a:cxn ang="0">
                    <a:pos x="116" y="297"/>
                  </a:cxn>
                  <a:cxn ang="0">
                    <a:pos x="139" y="303"/>
                  </a:cxn>
                  <a:cxn ang="0">
                    <a:pos x="163" y="301"/>
                  </a:cxn>
                  <a:cxn ang="0">
                    <a:pos x="187" y="326"/>
                  </a:cxn>
                  <a:cxn ang="0">
                    <a:pos x="213" y="331"/>
                  </a:cxn>
                  <a:cxn ang="0">
                    <a:pos x="214" y="368"/>
                  </a:cxn>
                  <a:cxn ang="0">
                    <a:pos x="245" y="372"/>
                  </a:cxn>
                  <a:cxn ang="0">
                    <a:pos x="279" y="389"/>
                  </a:cxn>
                  <a:cxn ang="0">
                    <a:pos x="340" y="402"/>
                  </a:cxn>
                  <a:cxn ang="0">
                    <a:pos x="375" y="397"/>
                  </a:cxn>
                  <a:cxn ang="0">
                    <a:pos x="390" y="388"/>
                  </a:cxn>
                  <a:cxn ang="0">
                    <a:pos x="395" y="376"/>
                  </a:cxn>
                  <a:cxn ang="0">
                    <a:pos x="378" y="362"/>
                  </a:cxn>
                  <a:cxn ang="0">
                    <a:pos x="350" y="342"/>
                  </a:cxn>
                  <a:cxn ang="0">
                    <a:pos x="337" y="319"/>
                  </a:cxn>
                  <a:cxn ang="0">
                    <a:pos x="303" y="312"/>
                  </a:cxn>
                  <a:cxn ang="0">
                    <a:pos x="280" y="294"/>
                  </a:cxn>
                  <a:cxn ang="0">
                    <a:pos x="240" y="283"/>
                  </a:cxn>
                  <a:cxn ang="0">
                    <a:pos x="210" y="292"/>
                  </a:cxn>
                  <a:cxn ang="0">
                    <a:pos x="201" y="298"/>
                  </a:cxn>
                  <a:cxn ang="0">
                    <a:pos x="207" y="279"/>
                  </a:cxn>
                  <a:cxn ang="0">
                    <a:pos x="198" y="259"/>
                  </a:cxn>
                  <a:cxn ang="0">
                    <a:pos x="178" y="238"/>
                  </a:cxn>
                  <a:cxn ang="0">
                    <a:pos x="166" y="202"/>
                  </a:cxn>
                  <a:cxn ang="0">
                    <a:pos x="140" y="168"/>
                  </a:cxn>
                  <a:cxn ang="0">
                    <a:pos x="107" y="131"/>
                  </a:cxn>
                  <a:cxn ang="0">
                    <a:pos x="85" y="86"/>
                  </a:cxn>
                  <a:cxn ang="0">
                    <a:pos x="70" y="62"/>
                  </a:cxn>
                  <a:cxn ang="0">
                    <a:pos x="62" y="31"/>
                  </a:cxn>
                  <a:cxn ang="0">
                    <a:pos x="40" y="7"/>
                  </a:cxn>
                </a:cxnLst>
                <a:rect l="0" t="0" r="r" b="b"/>
                <a:pathLst>
                  <a:path w="398" h="402">
                    <a:moveTo>
                      <a:pt x="40" y="7"/>
                    </a:moveTo>
                    <a:cubicBezTo>
                      <a:pt x="37" y="6"/>
                      <a:pt x="34" y="4"/>
                      <a:pt x="33" y="2"/>
                    </a:cubicBezTo>
                    <a:cubicBezTo>
                      <a:pt x="31" y="1"/>
                      <a:pt x="29" y="0"/>
                      <a:pt x="27" y="0"/>
                    </a:cubicBezTo>
                    <a:cubicBezTo>
                      <a:pt x="26" y="1"/>
                      <a:pt x="24" y="2"/>
                      <a:pt x="23" y="4"/>
                    </a:cubicBezTo>
                    <a:cubicBezTo>
                      <a:pt x="23" y="5"/>
                      <a:pt x="20" y="5"/>
                      <a:pt x="16" y="4"/>
                    </a:cubicBezTo>
                    <a:cubicBezTo>
                      <a:pt x="13" y="3"/>
                      <a:pt x="9" y="3"/>
                      <a:pt x="8" y="3"/>
                    </a:cubicBezTo>
                    <a:cubicBezTo>
                      <a:pt x="6" y="4"/>
                      <a:pt x="5" y="4"/>
                      <a:pt x="5" y="4"/>
                    </a:cubicBezTo>
                    <a:cubicBezTo>
                      <a:pt x="5" y="4"/>
                      <a:pt x="6" y="5"/>
                      <a:pt x="7" y="7"/>
                    </a:cubicBezTo>
                    <a:cubicBezTo>
                      <a:pt x="8" y="9"/>
                      <a:pt x="10" y="11"/>
                      <a:pt x="11" y="12"/>
                    </a:cubicBezTo>
                    <a:cubicBezTo>
                      <a:pt x="12" y="12"/>
                      <a:pt x="15" y="14"/>
                      <a:pt x="17" y="16"/>
                    </a:cubicBezTo>
                    <a:cubicBezTo>
                      <a:pt x="19" y="18"/>
                      <a:pt x="20" y="21"/>
                      <a:pt x="19" y="23"/>
                    </a:cubicBezTo>
                    <a:cubicBezTo>
                      <a:pt x="18" y="25"/>
                      <a:pt x="16" y="28"/>
                      <a:pt x="15" y="29"/>
                    </a:cubicBezTo>
                    <a:cubicBezTo>
                      <a:pt x="14" y="30"/>
                      <a:pt x="10" y="33"/>
                      <a:pt x="8" y="35"/>
                    </a:cubicBezTo>
                    <a:cubicBezTo>
                      <a:pt x="6" y="36"/>
                      <a:pt x="4" y="38"/>
                      <a:pt x="4" y="38"/>
                    </a:cubicBezTo>
                    <a:cubicBezTo>
                      <a:pt x="5" y="39"/>
                      <a:pt x="5" y="41"/>
                      <a:pt x="5" y="42"/>
                    </a:cubicBezTo>
                    <a:cubicBezTo>
                      <a:pt x="5" y="44"/>
                      <a:pt x="5" y="46"/>
                      <a:pt x="6" y="47"/>
                    </a:cubicBezTo>
                    <a:cubicBezTo>
                      <a:pt x="7" y="48"/>
                      <a:pt x="9" y="51"/>
                      <a:pt x="10" y="52"/>
                    </a:cubicBezTo>
                    <a:cubicBezTo>
                      <a:pt x="11" y="54"/>
                      <a:pt x="10" y="56"/>
                      <a:pt x="8" y="57"/>
                    </a:cubicBezTo>
                    <a:cubicBezTo>
                      <a:pt x="7" y="58"/>
                      <a:pt x="4" y="59"/>
                      <a:pt x="2" y="60"/>
                    </a:cubicBezTo>
                    <a:cubicBezTo>
                      <a:pt x="1" y="61"/>
                      <a:pt x="0" y="62"/>
                      <a:pt x="0" y="62"/>
                    </a:cubicBezTo>
                    <a:cubicBezTo>
                      <a:pt x="0" y="62"/>
                      <a:pt x="0" y="64"/>
                      <a:pt x="0" y="66"/>
                    </a:cubicBezTo>
                    <a:cubicBezTo>
                      <a:pt x="0" y="68"/>
                      <a:pt x="2" y="70"/>
                      <a:pt x="4" y="71"/>
                    </a:cubicBezTo>
                    <a:cubicBezTo>
                      <a:pt x="7" y="72"/>
                      <a:pt x="8" y="76"/>
                      <a:pt x="8" y="78"/>
                    </a:cubicBezTo>
                    <a:cubicBezTo>
                      <a:pt x="8" y="81"/>
                      <a:pt x="8" y="83"/>
                      <a:pt x="8" y="83"/>
                    </a:cubicBezTo>
                    <a:cubicBezTo>
                      <a:pt x="8" y="83"/>
                      <a:pt x="9" y="84"/>
                      <a:pt x="10" y="86"/>
                    </a:cubicBezTo>
                    <a:cubicBezTo>
                      <a:pt x="11" y="87"/>
                      <a:pt x="12" y="89"/>
                      <a:pt x="12" y="91"/>
                    </a:cubicBezTo>
                    <a:cubicBezTo>
                      <a:pt x="11" y="93"/>
                      <a:pt x="13" y="96"/>
                      <a:pt x="14" y="98"/>
                    </a:cubicBezTo>
                    <a:cubicBezTo>
                      <a:pt x="16" y="100"/>
                      <a:pt x="20" y="100"/>
                      <a:pt x="22" y="99"/>
                    </a:cubicBezTo>
                    <a:cubicBezTo>
                      <a:pt x="25" y="97"/>
                      <a:pt x="27" y="98"/>
                      <a:pt x="27" y="100"/>
                    </a:cubicBezTo>
                    <a:cubicBezTo>
                      <a:pt x="27" y="103"/>
                      <a:pt x="29" y="105"/>
                      <a:pt x="32" y="106"/>
                    </a:cubicBezTo>
                    <a:cubicBezTo>
                      <a:pt x="35" y="106"/>
                      <a:pt x="36" y="109"/>
                      <a:pt x="34" y="112"/>
                    </a:cubicBezTo>
                    <a:cubicBezTo>
                      <a:pt x="32" y="116"/>
                      <a:pt x="30" y="121"/>
                      <a:pt x="30" y="123"/>
                    </a:cubicBezTo>
                    <a:cubicBezTo>
                      <a:pt x="30" y="125"/>
                      <a:pt x="29" y="127"/>
                      <a:pt x="28" y="127"/>
                    </a:cubicBezTo>
                    <a:cubicBezTo>
                      <a:pt x="26" y="127"/>
                      <a:pt x="24" y="126"/>
                      <a:pt x="22" y="125"/>
                    </a:cubicBezTo>
                    <a:cubicBezTo>
                      <a:pt x="20" y="125"/>
                      <a:pt x="19" y="125"/>
                      <a:pt x="18" y="127"/>
                    </a:cubicBezTo>
                    <a:cubicBezTo>
                      <a:pt x="17" y="129"/>
                      <a:pt x="16" y="130"/>
                      <a:pt x="15" y="131"/>
                    </a:cubicBezTo>
                    <a:cubicBezTo>
                      <a:pt x="14" y="132"/>
                      <a:pt x="14" y="133"/>
                      <a:pt x="15" y="134"/>
                    </a:cubicBezTo>
                    <a:cubicBezTo>
                      <a:pt x="16" y="136"/>
                      <a:pt x="15" y="138"/>
                      <a:pt x="13" y="141"/>
                    </a:cubicBezTo>
                    <a:cubicBezTo>
                      <a:pt x="11" y="143"/>
                      <a:pt x="9" y="147"/>
                      <a:pt x="9" y="150"/>
                    </a:cubicBezTo>
                    <a:cubicBezTo>
                      <a:pt x="9" y="152"/>
                      <a:pt x="9" y="156"/>
                      <a:pt x="9" y="158"/>
                    </a:cubicBezTo>
                    <a:cubicBezTo>
                      <a:pt x="10" y="160"/>
                      <a:pt x="11" y="162"/>
                      <a:pt x="11" y="164"/>
                    </a:cubicBezTo>
                    <a:cubicBezTo>
                      <a:pt x="11" y="165"/>
                      <a:pt x="13" y="165"/>
                      <a:pt x="14" y="164"/>
                    </a:cubicBezTo>
                    <a:cubicBezTo>
                      <a:pt x="16" y="163"/>
                      <a:pt x="18" y="161"/>
                      <a:pt x="18" y="159"/>
                    </a:cubicBezTo>
                    <a:cubicBezTo>
                      <a:pt x="19" y="158"/>
                      <a:pt x="21" y="157"/>
                      <a:pt x="22" y="157"/>
                    </a:cubicBezTo>
                    <a:cubicBezTo>
                      <a:pt x="24" y="157"/>
                      <a:pt x="27" y="155"/>
                      <a:pt x="28" y="152"/>
                    </a:cubicBezTo>
                    <a:cubicBezTo>
                      <a:pt x="30" y="149"/>
                      <a:pt x="33" y="145"/>
                      <a:pt x="35" y="144"/>
                    </a:cubicBezTo>
                    <a:cubicBezTo>
                      <a:pt x="36" y="143"/>
                      <a:pt x="39" y="142"/>
                      <a:pt x="42" y="142"/>
                    </a:cubicBezTo>
                    <a:cubicBezTo>
                      <a:pt x="44" y="142"/>
                      <a:pt x="47" y="143"/>
                      <a:pt x="49" y="143"/>
                    </a:cubicBezTo>
                    <a:cubicBezTo>
                      <a:pt x="50" y="143"/>
                      <a:pt x="52" y="143"/>
                      <a:pt x="52" y="143"/>
                    </a:cubicBezTo>
                    <a:cubicBezTo>
                      <a:pt x="52" y="143"/>
                      <a:pt x="52" y="141"/>
                      <a:pt x="52" y="139"/>
                    </a:cubicBezTo>
                    <a:cubicBezTo>
                      <a:pt x="53" y="137"/>
                      <a:pt x="54" y="133"/>
                      <a:pt x="55" y="132"/>
                    </a:cubicBezTo>
                    <a:cubicBezTo>
                      <a:pt x="56" y="130"/>
                      <a:pt x="57" y="129"/>
                      <a:pt x="59" y="128"/>
                    </a:cubicBezTo>
                    <a:cubicBezTo>
                      <a:pt x="60" y="128"/>
                      <a:pt x="62" y="128"/>
                      <a:pt x="64" y="128"/>
                    </a:cubicBezTo>
                    <a:cubicBezTo>
                      <a:pt x="65" y="129"/>
                      <a:pt x="67" y="130"/>
                      <a:pt x="67" y="133"/>
                    </a:cubicBezTo>
                    <a:cubicBezTo>
                      <a:pt x="67" y="135"/>
                      <a:pt x="68" y="137"/>
                      <a:pt x="69" y="138"/>
                    </a:cubicBezTo>
                    <a:cubicBezTo>
                      <a:pt x="69" y="139"/>
                      <a:pt x="70" y="141"/>
                      <a:pt x="70" y="142"/>
                    </a:cubicBezTo>
                    <a:cubicBezTo>
                      <a:pt x="70" y="143"/>
                      <a:pt x="71" y="143"/>
                      <a:pt x="73" y="143"/>
                    </a:cubicBezTo>
                    <a:cubicBezTo>
                      <a:pt x="75" y="143"/>
                      <a:pt x="77" y="145"/>
                      <a:pt x="78" y="146"/>
                    </a:cubicBezTo>
                    <a:cubicBezTo>
                      <a:pt x="79" y="148"/>
                      <a:pt x="79" y="151"/>
                      <a:pt x="78" y="153"/>
                    </a:cubicBezTo>
                    <a:cubicBezTo>
                      <a:pt x="78" y="155"/>
                      <a:pt x="76" y="156"/>
                      <a:pt x="74" y="156"/>
                    </a:cubicBezTo>
                    <a:cubicBezTo>
                      <a:pt x="72" y="156"/>
                      <a:pt x="70" y="156"/>
                      <a:pt x="68" y="156"/>
                    </a:cubicBezTo>
                    <a:cubicBezTo>
                      <a:pt x="67" y="157"/>
                      <a:pt x="66" y="160"/>
                      <a:pt x="66" y="164"/>
                    </a:cubicBezTo>
                    <a:cubicBezTo>
                      <a:pt x="66" y="167"/>
                      <a:pt x="67" y="171"/>
                      <a:pt x="69" y="173"/>
                    </a:cubicBezTo>
                    <a:cubicBezTo>
                      <a:pt x="70" y="175"/>
                      <a:pt x="74" y="177"/>
                      <a:pt x="77" y="178"/>
                    </a:cubicBezTo>
                    <a:cubicBezTo>
                      <a:pt x="80" y="180"/>
                      <a:pt x="84" y="179"/>
                      <a:pt x="86" y="176"/>
                    </a:cubicBezTo>
                    <a:cubicBezTo>
                      <a:pt x="88" y="173"/>
                      <a:pt x="90" y="171"/>
                      <a:pt x="91" y="171"/>
                    </a:cubicBezTo>
                    <a:cubicBezTo>
                      <a:pt x="93" y="171"/>
                      <a:pt x="96" y="172"/>
                      <a:pt x="99" y="173"/>
                    </a:cubicBezTo>
                    <a:cubicBezTo>
                      <a:pt x="102" y="175"/>
                      <a:pt x="107" y="176"/>
                      <a:pt x="108" y="177"/>
                    </a:cubicBezTo>
                    <a:cubicBezTo>
                      <a:pt x="110" y="178"/>
                      <a:pt x="112" y="179"/>
                      <a:pt x="111" y="181"/>
                    </a:cubicBezTo>
                    <a:cubicBezTo>
                      <a:pt x="111" y="182"/>
                      <a:pt x="110" y="185"/>
                      <a:pt x="109" y="187"/>
                    </a:cubicBezTo>
                    <a:cubicBezTo>
                      <a:pt x="108" y="189"/>
                      <a:pt x="106" y="192"/>
                      <a:pt x="104" y="194"/>
                    </a:cubicBezTo>
                    <a:cubicBezTo>
                      <a:pt x="102" y="196"/>
                      <a:pt x="101" y="199"/>
                      <a:pt x="101" y="201"/>
                    </a:cubicBezTo>
                    <a:cubicBezTo>
                      <a:pt x="102" y="202"/>
                      <a:pt x="102" y="206"/>
                      <a:pt x="102" y="208"/>
                    </a:cubicBezTo>
                    <a:cubicBezTo>
                      <a:pt x="102" y="210"/>
                      <a:pt x="101" y="212"/>
                      <a:pt x="100" y="213"/>
                    </a:cubicBezTo>
                    <a:cubicBezTo>
                      <a:pt x="98" y="213"/>
                      <a:pt x="96" y="216"/>
                      <a:pt x="96" y="218"/>
                    </a:cubicBezTo>
                    <a:cubicBezTo>
                      <a:pt x="95" y="220"/>
                      <a:pt x="96" y="223"/>
                      <a:pt x="98" y="226"/>
                    </a:cubicBezTo>
                    <a:cubicBezTo>
                      <a:pt x="101" y="229"/>
                      <a:pt x="101" y="231"/>
                      <a:pt x="99" y="232"/>
                    </a:cubicBezTo>
                    <a:cubicBezTo>
                      <a:pt x="97" y="233"/>
                      <a:pt x="96" y="234"/>
                      <a:pt x="96" y="234"/>
                    </a:cubicBezTo>
                    <a:cubicBezTo>
                      <a:pt x="96" y="234"/>
                      <a:pt x="97" y="235"/>
                      <a:pt x="99" y="236"/>
                    </a:cubicBezTo>
                    <a:cubicBezTo>
                      <a:pt x="101" y="237"/>
                      <a:pt x="104" y="239"/>
                      <a:pt x="106" y="240"/>
                    </a:cubicBezTo>
                    <a:cubicBezTo>
                      <a:pt x="107" y="241"/>
                      <a:pt x="111" y="242"/>
                      <a:pt x="114" y="243"/>
                    </a:cubicBezTo>
                    <a:cubicBezTo>
                      <a:pt x="118" y="244"/>
                      <a:pt x="121" y="246"/>
                      <a:pt x="123" y="247"/>
                    </a:cubicBezTo>
                    <a:cubicBezTo>
                      <a:pt x="124" y="247"/>
                      <a:pt x="124" y="249"/>
                      <a:pt x="122" y="251"/>
                    </a:cubicBezTo>
                    <a:cubicBezTo>
                      <a:pt x="121" y="252"/>
                      <a:pt x="118" y="253"/>
                      <a:pt x="116" y="254"/>
                    </a:cubicBezTo>
                    <a:cubicBezTo>
                      <a:pt x="114" y="254"/>
                      <a:pt x="111" y="255"/>
                      <a:pt x="109" y="256"/>
                    </a:cubicBezTo>
                    <a:cubicBezTo>
                      <a:pt x="108" y="258"/>
                      <a:pt x="106" y="261"/>
                      <a:pt x="106" y="264"/>
                    </a:cubicBezTo>
                    <a:cubicBezTo>
                      <a:pt x="106" y="266"/>
                      <a:pt x="107" y="270"/>
                      <a:pt x="108" y="273"/>
                    </a:cubicBezTo>
                    <a:cubicBezTo>
                      <a:pt x="108" y="275"/>
                      <a:pt x="108" y="278"/>
                      <a:pt x="106" y="279"/>
                    </a:cubicBezTo>
                    <a:cubicBezTo>
                      <a:pt x="104" y="280"/>
                      <a:pt x="102" y="283"/>
                      <a:pt x="102" y="285"/>
                    </a:cubicBezTo>
                    <a:cubicBezTo>
                      <a:pt x="102" y="287"/>
                      <a:pt x="102" y="290"/>
                      <a:pt x="103" y="292"/>
                    </a:cubicBezTo>
                    <a:cubicBezTo>
                      <a:pt x="104" y="294"/>
                      <a:pt x="106" y="295"/>
                      <a:pt x="109" y="295"/>
                    </a:cubicBezTo>
                    <a:cubicBezTo>
                      <a:pt x="111" y="295"/>
                      <a:pt x="115" y="296"/>
                      <a:pt x="116" y="297"/>
                    </a:cubicBezTo>
                    <a:cubicBezTo>
                      <a:pt x="118" y="297"/>
                      <a:pt x="120" y="300"/>
                      <a:pt x="120" y="302"/>
                    </a:cubicBezTo>
                    <a:cubicBezTo>
                      <a:pt x="120" y="304"/>
                      <a:pt x="121" y="306"/>
                      <a:pt x="122" y="307"/>
                    </a:cubicBezTo>
                    <a:cubicBezTo>
                      <a:pt x="122" y="308"/>
                      <a:pt x="125" y="308"/>
                      <a:pt x="128" y="306"/>
                    </a:cubicBezTo>
                    <a:cubicBezTo>
                      <a:pt x="131" y="305"/>
                      <a:pt x="136" y="303"/>
                      <a:pt x="139" y="303"/>
                    </a:cubicBezTo>
                    <a:cubicBezTo>
                      <a:pt x="142" y="303"/>
                      <a:pt x="146" y="301"/>
                      <a:pt x="148" y="299"/>
                    </a:cubicBezTo>
                    <a:cubicBezTo>
                      <a:pt x="150" y="297"/>
                      <a:pt x="152" y="296"/>
                      <a:pt x="154" y="298"/>
                    </a:cubicBezTo>
                    <a:cubicBezTo>
                      <a:pt x="156" y="300"/>
                      <a:pt x="157" y="302"/>
                      <a:pt x="157" y="302"/>
                    </a:cubicBezTo>
                    <a:cubicBezTo>
                      <a:pt x="157" y="302"/>
                      <a:pt x="160" y="302"/>
                      <a:pt x="163" y="301"/>
                    </a:cubicBezTo>
                    <a:cubicBezTo>
                      <a:pt x="166" y="300"/>
                      <a:pt x="170" y="302"/>
                      <a:pt x="171" y="305"/>
                    </a:cubicBezTo>
                    <a:cubicBezTo>
                      <a:pt x="173" y="307"/>
                      <a:pt x="175" y="311"/>
                      <a:pt x="177" y="314"/>
                    </a:cubicBezTo>
                    <a:cubicBezTo>
                      <a:pt x="178" y="316"/>
                      <a:pt x="181" y="319"/>
                      <a:pt x="182" y="321"/>
                    </a:cubicBezTo>
                    <a:cubicBezTo>
                      <a:pt x="184" y="322"/>
                      <a:pt x="186" y="325"/>
                      <a:pt x="187" y="326"/>
                    </a:cubicBezTo>
                    <a:cubicBezTo>
                      <a:pt x="188" y="328"/>
                      <a:pt x="190" y="329"/>
                      <a:pt x="192" y="329"/>
                    </a:cubicBezTo>
                    <a:cubicBezTo>
                      <a:pt x="194" y="329"/>
                      <a:pt x="198" y="330"/>
                      <a:pt x="201" y="331"/>
                    </a:cubicBezTo>
                    <a:cubicBezTo>
                      <a:pt x="203" y="332"/>
                      <a:pt x="207" y="333"/>
                      <a:pt x="208" y="332"/>
                    </a:cubicBezTo>
                    <a:cubicBezTo>
                      <a:pt x="209" y="331"/>
                      <a:pt x="212" y="331"/>
                      <a:pt x="213" y="331"/>
                    </a:cubicBezTo>
                    <a:cubicBezTo>
                      <a:pt x="215" y="332"/>
                      <a:pt x="217" y="335"/>
                      <a:pt x="218" y="339"/>
                    </a:cubicBezTo>
                    <a:cubicBezTo>
                      <a:pt x="219" y="343"/>
                      <a:pt x="218" y="348"/>
                      <a:pt x="217" y="350"/>
                    </a:cubicBezTo>
                    <a:cubicBezTo>
                      <a:pt x="215" y="353"/>
                      <a:pt x="213" y="357"/>
                      <a:pt x="213" y="360"/>
                    </a:cubicBezTo>
                    <a:cubicBezTo>
                      <a:pt x="213" y="362"/>
                      <a:pt x="213" y="366"/>
                      <a:pt x="214" y="368"/>
                    </a:cubicBezTo>
                    <a:cubicBezTo>
                      <a:pt x="214" y="370"/>
                      <a:pt x="217" y="374"/>
                      <a:pt x="220" y="377"/>
                    </a:cubicBezTo>
                    <a:cubicBezTo>
                      <a:pt x="222" y="379"/>
                      <a:pt x="227" y="381"/>
                      <a:pt x="230" y="380"/>
                    </a:cubicBezTo>
                    <a:cubicBezTo>
                      <a:pt x="233" y="380"/>
                      <a:pt x="237" y="378"/>
                      <a:pt x="239" y="376"/>
                    </a:cubicBezTo>
                    <a:cubicBezTo>
                      <a:pt x="241" y="375"/>
                      <a:pt x="244" y="373"/>
                      <a:pt x="245" y="372"/>
                    </a:cubicBezTo>
                    <a:cubicBezTo>
                      <a:pt x="246" y="372"/>
                      <a:pt x="249" y="370"/>
                      <a:pt x="252" y="369"/>
                    </a:cubicBezTo>
                    <a:cubicBezTo>
                      <a:pt x="255" y="367"/>
                      <a:pt x="258" y="368"/>
                      <a:pt x="260" y="370"/>
                    </a:cubicBezTo>
                    <a:cubicBezTo>
                      <a:pt x="261" y="373"/>
                      <a:pt x="265" y="377"/>
                      <a:pt x="269" y="381"/>
                    </a:cubicBezTo>
                    <a:cubicBezTo>
                      <a:pt x="273" y="384"/>
                      <a:pt x="278" y="388"/>
                      <a:pt x="279" y="389"/>
                    </a:cubicBezTo>
                    <a:cubicBezTo>
                      <a:pt x="280" y="390"/>
                      <a:pt x="282" y="392"/>
                      <a:pt x="282" y="394"/>
                    </a:cubicBezTo>
                    <a:cubicBezTo>
                      <a:pt x="283" y="395"/>
                      <a:pt x="284" y="398"/>
                      <a:pt x="285" y="399"/>
                    </a:cubicBezTo>
                    <a:cubicBezTo>
                      <a:pt x="286" y="400"/>
                      <a:pt x="294" y="401"/>
                      <a:pt x="304" y="402"/>
                    </a:cubicBezTo>
                    <a:cubicBezTo>
                      <a:pt x="313" y="402"/>
                      <a:pt x="330" y="402"/>
                      <a:pt x="340" y="402"/>
                    </a:cubicBezTo>
                    <a:cubicBezTo>
                      <a:pt x="350" y="401"/>
                      <a:pt x="361" y="401"/>
                      <a:pt x="364" y="402"/>
                    </a:cubicBezTo>
                    <a:cubicBezTo>
                      <a:pt x="366" y="402"/>
                      <a:pt x="368" y="402"/>
                      <a:pt x="368" y="402"/>
                    </a:cubicBezTo>
                    <a:cubicBezTo>
                      <a:pt x="368" y="402"/>
                      <a:pt x="369" y="401"/>
                      <a:pt x="370" y="400"/>
                    </a:cubicBezTo>
                    <a:cubicBezTo>
                      <a:pt x="371" y="399"/>
                      <a:pt x="373" y="398"/>
                      <a:pt x="375" y="397"/>
                    </a:cubicBezTo>
                    <a:cubicBezTo>
                      <a:pt x="376" y="396"/>
                      <a:pt x="379" y="395"/>
                      <a:pt x="382" y="395"/>
                    </a:cubicBezTo>
                    <a:cubicBezTo>
                      <a:pt x="384" y="396"/>
                      <a:pt x="386" y="396"/>
                      <a:pt x="386" y="396"/>
                    </a:cubicBezTo>
                    <a:cubicBezTo>
                      <a:pt x="386" y="396"/>
                      <a:pt x="388" y="395"/>
                      <a:pt x="389" y="393"/>
                    </a:cubicBezTo>
                    <a:cubicBezTo>
                      <a:pt x="390" y="392"/>
                      <a:pt x="391" y="389"/>
                      <a:pt x="390" y="388"/>
                    </a:cubicBezTo>
                    <a:cubicBezTo>
                      <a:pt x="389" y="386"/>
                      <a:pt x="389" y="384"/>
                      <a:pt x="390" y="383"/>
                    </a:cubicBezTo>
                    <a:cubicBezTo>
                      <a:pt x="391" y="382"/>
                      <a:pt x="393" y="381"/>
                      <a:pt x="395" y="382"/>
                    </a:cubicBezTo>
                    <a:cubicBezTo>
                      <a:pt x="397" y="382"/>
                      <a:pt x="398" y="382"/>
                      <a:pt x="398" y="381"/>
                    </a:cubicBezTo>
                    <a:cubicBezTo>
                      <a:pt x="398" y="380"/>
                      <a:pt x="397" y="378"/>
                      <a:pt x="395" y="376"/>
                    </a:cubicBezTo>
                    <a:cubicBezTo>
                      <a:pt x="393" y="375"/>
                      <a:pt x="392" y="374"/>
                      <a:pt x="392" y="374"/>
                    </a:cubicBezTo>
                    <a:cubicBezTo>
                      <a:pt x="392" y="374"/>
                      <a:pt x="390" y="374"/>
                      <a:pt x="388" y="373"/>
                    </a:cubicBezTo>
                    <a:cubicBezTo>
                      <a:pt x="387" y="373"/>
                      <a:pt x="385" y="371"/>
                      <a:pt x="384" y="369"/>
                    </a:cubicBezTo>
                    <a:cubicBezTo>
                      <a:pt x="384" y="367"/>
                      <a:pt x="381" y="364"/>
                      <a:pt x="378" y="362"/>
                    </a:cubicBezTo>
                    <a:cubicBezTo>
                      <a:pt x="375" y="361"/>
                      <a:pt x="370" y="359"/>
                      <a:pt x="367" y="358"/>
                    </a:cubicBezTo>
                    <a:cubicBezTo>
                      <a:pt x="365" y="357"/>
                      <a:pt x="361" y="355"/>
                      <a:pt x="360" y="353"/>
                    </a:cubicBezTo>
                    <a:cubicBezTo>
                      <a:pt x="358" y="351"/>
                      <a:pt x="355" y="348"/>
                      <a:pt x="353" y="347"/>
                    </a:cubicBezTo>
                    <a:cubicBezTo>
                      <a:pt x="351" y="346"/>
                      <a:pt x="349" y="344"/>
                      <a:pt x="350" y="342"/>
                    </a:cubicBezTo>
                    <a:cubicBezTo>
                      <a:pt x="350" y="340"/>
                      <a:pt x="350" y="337"/>
                      <a:pt x="350" y="336"/>
                    </a:cubicBezTo>
                    <a:cubicBezTo>
                      <a:pt x="349" y="334"/>
                      <a:pt x="349" y="332"/>
                      <a:pt x="348" y="330"/>
                    </a:cubicBezTo>
                    <a:cubicBezTo>
                      <a:pt x="348" y="328"/>
                      <a:pt x="345" y="324"/>
                      <a:pt x="342" y="322"/>
                    </a:cubicBezTo>
                    <a:cubicBezTo>
                      <a:pt x="339" y="320"/>
                      <a:pt x="337" y="319"/>
                      <a:pt x="337" y="319"/>
                    </a:cubicBezTo>
                    <a:cubicBezTo>
                      <a:pt x="333" y="320"/>
                      <a:pt x="328" y="322"/>
                      <a:pt x="325" y="323"/>
                    </a:cubicBezTo>
                    <a:cubicBezTo>
                      <a:pt x="322" y="324"/>
                      <a:pt x="317" y="324"/>
                      <a:pt x="314" y="323"/>
                    </a:cubicBezTo>
                    <a:cubicBezTo>
                      <a:pt x="311" y="322"/>
                      <a:pt x="308" y="320"/>
                      <a:pt x="307" y="317"/>
                    </a:cubicBezTo>
                    <a:cubicBezTo>
                      <a:pt x="306" y="315"/>
                      <a:pt x="304" y="313"/>
                      <a:pt x="303" y="312"/>
                    </a:cubicBezTo>
                    <a:cubicBezTo>
                      <a:pt x="301" y="311"/>
                      <a:pt x="299" y="309"/>
                      <a:pt x="298" y="308"/>
                    </a:cubicBezTo>
                    <a:cubicBezTo>
                      <a:pt x="297" y="306"/>
                      <a:pt x="295" y="303"/>
                      <a:pt x="294" y="301"/>
                    </a:cubicBezTo>
                    <a:cubicBezTo>
                      <a:pt x="293" y="299"/>
                      <a:pt x="290" y="297"/>
                      <a:pt x="288" y="296"/>
                    </a:cubicBezTo>
                    <a:cubicBezTo>
                      <a:pt x="286" y="295"/>
                      <a:pt x="283" y="294"/>
                      <a:pt x="280" y="294"/>
                    </a:cubicBezTo>
                    <a:cubicBezTo>
                      <a:pt x="278" y="294"/>
                      <a:pt x="275" y="293"/>
                      <a:pt x="272" y="291"/>
                    </a:cubicBezTo>
                    <a:cubicBezTo>
                      <a:pt x="270" y="290"/>
                      <a:pt x="266" y="287"/>
                      <a:pt x="264" y="285"/>
                    </a:cubicBezTo>
                    <a:cubicBezTo>
                      <a:pt x="262" y="283"/>
                      <a:pt x="257" y="282"/>
                      <a:pt x="254" y="282"/>
                    </a:cubicBezTo>
                    <a:cubicBezTo>
                      <a:pt x="250" y="282"/>
                      <a:pt x="244" y="283"/>
                      <a:pt x="240" y="283"/>
                    </a:cubicBezTo>
                    <a:cubicBezTo>
                      <a:pt x="236" y="284"/>
                      <a:pt x="230" y="283"/>
                      <a:pt x="227" y="282"/>
                    </a:cubicBezTo>
                    <a:cubicBezTo>
                      <a:pt x="224" y="281"/>
                      <a:pt x="220" y="281"/>
                      <a:pt x="218" y="282"/>
                    </a:cubicBezTo>
                    <a:cubicBezTo>
                      <a:pt x="217" y="282"/>
                      <a:pt x="214" y="284"/>
                      <a:pt x="212" y="285"/>
                    </a:cubicBezTo>
                    <a:cubicBezTo>
                      <a:pt x="210" y="286"/>
                      <a:pt x="209" y="289"/>
                      <a:pt x="210" y="292"/>
                    </a:cubicBezTo>
                    <a:cubicBezTo>
                      <a:pt x="210" y="294"/>
                      <a:pt x="209" y="297"/>
                      <a:pt x="207" y="297"/>
                    </a:cubicBezTo>
                    <a:cubicBezTo>
                      <a:pt x="206" y="298"/>
                      <a:pt x="203" y="299"/>
                      <a:pt x="202" y="301"/>
                    </a:cubicBezTo>
                    <a:cubicBezTo>
                      <a:pt x="201" y="303"/>
                      <a:pt x="199" y="303"/>
                      <a:pt x="198" y="303"/>
                    </a:cubicBezTo>
                    <a:cubicBezTo>
                      <a:pt x="198" y="302"/>
                      <a:pt x="199" y="300"/>
                      <a:pt x="201" y="298"/>
                    </a:cubicBezTo>
                    <a:cubicBezTo>
                      <a:pt x="204" y="296"/>
                      <a:pt x="206" y="293"/>
                      <a:pt x="206" y="292"/>
                    </a:cubicBezTo>
                    <a:cubicBezTo>
                      <a:pt x="206" y="290"/>
                      <a:pt x="206" y="288"/>
                      <a:pt x="207" y="287"/>
                    </a:cubicBezTo>
                    <a:cubicBezTo>
                      <a:pt x="208" y="285"/>
                      <a:pt x="208" y="283"/>
                      <a:pt x="209" y="282"/>
                    </a:cubicBezTo>
                    <a:cubicBezTo>
                      <a:pt x="209" y="281"/>
                      <a:pt x="208" y="280"/>
                      <a:pt x="207" y="279"/>
                    </a:cubicBezTo>
                    <a:cubicBezTo>
                      <a:pt x="205" y="278"/>
                      <a:pt x="203" y="276"/>
                      <a:pt x="201" y="276"/>
                    </a:cubicBezTo>
                    <a:cubicBezTo>
                      <a:pt x="199" y="276"/>
                      <a:pt x="199" y="274"/>
                      <a:pt x="200" y="271"/>
                    </a:cubicBezTo>
                    <a:cubicBezTo>
                      <a:pt x="201" y="269"/>
                      <a:pt x="201" y="266"/>
                      <a:pt x="201" y="264"/>
                    </a:cubicBezTo>
                    <a:cubicBezTo>
                      <a:pt x="200" y="263"/>
                      <a:pt x="199" y="260"/>
                      <a:pt x="198" y="259"/>
                    </a:cubicBezTo>
                    <a:cubicBezTo>
                      <a:pt x="197" y="258"/>
                      <a:pt x="194" y="255"/>
                      <a:pt x="193" y="254"/>
                    </a:cubicBezTo>
                    <a:cubicBezTo>
                      <a:pt x="192" y="253"/>
                      <a:pt x="190" y="250"/>
                      <a:pt x="189" y="249"/>
                    </a:cubicBezTo>
                    <a:cubicBezTo>
                      <a:pt x="189" y="247"/>
                      <a:pt x="187" y="245"/>
                      <a:pt x="184" y="243"/>
                    </a:cubicBezTo>
                    <a:cubicBezTo>
                      <a:pt x="182" y="241"/>
                      <a:pt x="179" y="239"/>
                      <a:pt x="178" y="238"/>
                    </a:cubicBezTo>
                    <a:cubicBezTo>
                      <a:pt x="177" y="236"/>
                      <a:pt x="175" y="234"/>
                      <a:pt x="175" y="231"/>
                    </a:cubicBezTo>
                    <a:cubicBezTo>
                      <a:pt x="175" y="229"/>
                      <a:pt x="174" y="226"/>
                      <a:pt x="173" y="224"/>
                    </a:cubicBezTo>
                    <a:cubicBezTo>
                      <a:pt x="172" y="222"/>
                      <a:pt x="171" y="217"/>
                      <a:pt x="169" y="213"/>
                    </a:cubicBezTo>
                    <a:cubicBezTo>
                      <a:pt x="168" y="209"/>
                      <a:pt x="166" y="204"/>
                      <a:pt x="166" y="202"/>
                    </a:cubicBezTo>
                    <a:cubicBezTo>
                      <a:pt x="165" y="200"/>
                      <a:pt x="163" y="196"/>
                      <a:pt x="161" y="193"/>
                    </a:cubicBezTo>
                    <a:cubicBezTo>
                      <a:pt x="159" y="191"/>
                      <a:pt x="155" y="187"/>
                      <a:pt x="153" y="185"/>
                    </a:cubicBezTo>
                    <a:cubicBezTo>
                      <a:pt x="151" y="182"/>
                      <a:pt x="148" y="179"/>
                      <a:pt x="146" y="176"/>
                    </a:cubicBezTo>
                    <a:cubicBezTo>
                      <a:pt x="145" y="174"/>
                      <a:pt x="142" y="170"/>
                      <a:pt x="140" y="168"/>
                    </a:cubicBezTo>
                    <a:cubicBezTo>
                      <a:pt x="138" y="165"/>
                      <a:pt x="135" y="161"/>
                      <a:pt x="132" y="158"/>
                    </a:cubicBezTo>
                    <a:cubicBezTo>
                      <a:pt x="129" y="155"/>
                      <a:pt x="125" y="152"/>
                      <a:pt x="123" y="151"/>
                    </a:cubicBezTo>
                    <a:cubicBezTo>
                      <a:pt x="121" y="151"/>
                      <a:pt x="117" y="147"/>
                      <a:pt x="114" y="142"/>
                    </a:cubicBezTo>
                    <a:cubicBezTo>
                      <a:pt x="110" y="138"/>
                      <a:pt x="107" y="133"/>
                      <a:pt x="107" y="131"/>
                    </a:cubicBezTo>
                    <a:cubicBezTo>
                      <a:pt x="106" y="128"/>
                      <a:pt x="104" y="124"/>
                      <a:pt x="103" y="122"/>
                    </a:cubicBezTo>
                    <a:cubicBezTo>
                      <a:pt x="102" y="119"/>
                      <a:pt x="98" y="113"/>
                      <a:pt x="96" y="108"/>
                    </a:cubicBezTo>
                    <a:cubicBezTo>
                      <a:pt x="93" y="103"/>
                      <a:pt x="91" y="98"/>
                      <a:pt x="90" y="95"/>
                    </a:cubicBezTo>
                    <a:cubicBezTo>
                      <a:pt x="89" y="93"/>
                      <a:pt x="87" y="89"/>
                      <a:pt x="85" y="86"/>
                    </a:cubicBezTo>
                    <a:cubicBezTo>
                      <a:pt x="83" y="83"/>
                      <a:pt x="82" y="79"/>
                      <a:pt x="82" y="77"/>
                    </a:cubicBezTo>
                    <a:cubicBezTo>
                      <a:pt x="82" y="76"/>
                      <a:pt x="81" y="74"/>
                      <a:pt x="80" y="74"/>
                    </a:cubicBezTo>
                    <a:cubicBezTo>
                      <a:pt x="80" y="74"/>
                      <a:pt x="78" y="72"/>
                      <a:pt x="76" y="70"/>
                    </a:cubicBezTo>
                    <a:cubicBezTo>
                      <a:pt x="74" y="68"/>
                      <a:pt x="71" y="65"/>
                      <a:pt x="70" y="62"/>
                    </a:cubicBezTo>
                    <a:cubicBezTo>
                      <a:pt x="68" y="59"/>
                      <a:pt x="67" y="56"/>
                      <a:pt x="67" y="53"/>
                    </a:cubicBezTo>
                    <a:cubicBezTo>
                      <a:pt x="67" y="51"/>
                      <a:pt x="67" y="49"/>
                      <a:pt x="66" y="48"/>
                    </a:cubicBezTo>
                    <a:cubicBezTo>
                      <a:pt x="65" y="47"/>
                      <a:pt x="65" y="45"/>
                      <a:pt x="65" y="42"/>
                    </a:cubicBezTo>
                    <a:cubicBezTo>
                      <a:pt x="64" y="40"/>
                      <a:pt x="63" y="35"/>
                      <a:pt x="62" y="31"/>
                    </a:cubicBezTo>
                    <a:cubicBezTo>
                      <a:pt x="61" y="28"/>
                      <a:pt x="60" y="22"/>
                      <a:pt x="60" y="20"/>
                    </a:cubicBezTo>
                    <a:cubicBezTo>
                      <a:pt x="59" y="17"/>
                      <a:pt x="59" y="15"/>
                      <a:pt x="59" y="15"/>
                    </a:cubicBezTo>
                    <a:cubicBezTo>
                      <a:pt x="59" y="15"/>
                      <a:pt x="56" y="13"/>
                      <a:pt x="52" y="11"/>
                    </a:cubicBezTo>
                    <a:cubicBezTo>
                      <a:pt x="49" y="9"/>
                      <a:pt x="43" y="7"/>
                      <a:pt x="40" y="7"/>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7" name="Freeform 40">
                <a:extLst>
                  <a:ext uri="{FF2B5EF4-FFF2-40B4-BE49-F238E27FC236}">
                    <a16:creationId xmlns:a16="http://schemas.microsoft.com/office/drawing/2014/main" id="{6864BB8C-47F4-4A45-B5FE-31A9554AA9B8}"/>
                  </a:ext>
                </a:extLst>
              </p:cNvPr>
              <p:cNvSpPr>
                <a:spLocks/>
              </p:cNvSpPr>
              <p:nvPr/>
            </p:nvSpPr>
            <p:spPr bwMode="auto">
              <a:xfrm>
                <a:off x="6304876" y="4342559"/>
                <a:ext cx="422251" cy="368302"/>
              </a:xfrm>
              <a:custGeom>
                <a:avLst/>
                <a:gdLst/>
                <a:ahLst/>
                <a:cxnLst>
                  <a:cxn ang="0">
                    <a:pos x="92" y="113"/>
                  </a:cxn>
                  <a:cxn ang="0">
                    <a:pos x="97" y="102"/>
                  </a:cxn>
                  <a:cxn ang="0">
                    <a:pos x="104" y="94"/>
                  </a:cxn>
                  <a:cxn ang="0">
                    <a:pos x="103" y="81"/>
                  </a:cxn>
                  <a:cxn ang="0">
                    <a:pos x="106" y="63"/>
                  </a:cxn>
                  <a:cxn ang="0">
                    <a:pos x="117" y="67"/>
                  </a:cxn>
                  <a:cxn ang="0">
                    <a:pos x="122" y="84"/>
                  </a:cxn>
                  <a:cxn ang="0">
                    <a:pos x="125" y="93"/>
                  </a:cxn>
                  <a:cxn ang="0">
                    <a:pos x="129" y="97"/>
                  </a:cxn>
                  <a:cxn ang="0">
                    <a:pos x="136" y="106"/>
                  </a:cxn>
                  <a:cxn ang="0">
                    <a:pos x="144" y="104"/>
                  </a:cxn>
                  <a:cxn ang="0">
                    <a:pos x="147" y="98"/>
                  </a:cxn>
                  <a:cxn ang="0">
                    <a:pos x="145" y="75"/>
                  </a:cxn>
                  <a:cxn ang="0">
                    <a:pos x="146" y="67"/>
                  </a:cxn>
                  <a:cxn ang="0">
                    <a:pos x="146" y="58"/>
                  </a:cxn>
                  <a:cxn ang="0">
                    <a:pos x="166" y="55"/>
                  </a:cxn>
                  <a:cxn ang="0">
                    <a:pos x="165" y="52"/>
                  </a:cxn>
                  <a:cxn ang="0">
                    <a:pos x="139" y="37"/>
                  </a:cxn>
                  <a:cxn ang="0">
                    <a:pos x="121" y="23"/>
                  </a:cxn>
                  <a:cxn ang="0">
                    <a:pos x="104" y="29"/>
                  </a:cxn>
                  <a:cxn ang="0">
                    <a:pos x="96" y="40"/>
                  </a:cxn>
                  <a:cxn ang="0">
                    <a:pos x="83" y="26"/>
                  </a:cxn>
                  <a:cxn ang="0">
                    <a:pos x="73" y="13"/>
                  </a:cxn>
                  <a:cxn ang="0">
                    <a:pos x="56" y="3"/>
                  </a:cxn>
                  <a:cxn ang="0">
                    <a:pos x="51" y="2"/>
                  </a:cxn>
                  <a:cxn ang="0">
                    <a:pos x="48" y="17"/>
                  </a:cxn>
                  <a:cxn ang="0">
                    <a:pos x="36" y="33"/>
                  </a:cxn>
                  <a:cxn ang="0">
                    <a:pos x="32" y="52"/>
                  </a:cxn>
                  <a:cxn ang="0">
                    <a:pos x="28" y="74"/>
                  </a:cxn>
                  <a:cxn ang="0">
                    <a:pos x="20" y="89"/>
                  </a:cxn>
                  <a:cxn ang="0">
                    <a:pos x="6" y="108"/>
                  </a:cxn>
                  <a:cxn ang="0">
                    <a:pos x="4" y="115"/>
                  </a:cxn>
                  <a:cxn ang="0">
                    <a:pos x="14" y="122"/>
                  </a:cxn>
                  <a:cxn ang="0">
                    <a:pos x="17" y="135"/>
                  </a:cxn>
                  <a:cxn ang="0">
                    <a:pos x="23" y="148"/>
                  </a:cxn>
                  <a:cxn ang="0">
                    <a:pos x="38" y="141"/>
                  </a:cxn>
                  <a:cxn ang="0">
                    <a:pos x="51" y="133"/>
                  </a:cxn>
                  <a:cxn ang="0">
                    <a:pos x="65" y="130"/>
                  </a:cxn>
                  <a:cxn ang="0">
                    <a:pos x="78" y="128"/>
                  </a:cxn>
                  <a:cxn ang="0">
                    <a:pos x="84" y="127"/>
                  </a:cxn>
                </a:cxnLst>
                <a:rect l="0" t="0" r="r" b="b"/>
                <a:pathLst>
                  <a:path w="172" h="150">
                    <a:moveTo>
                      <a:pt x="87" y="118"/>
                    </a:moveTo>
                    <a:cubicBezTo>
                      <a:pt x="88" y="117"/>
                      <a:pt x="91" y="114"/>
                      <a:pt x="92" y="113"/>
                    </a:cubicBezTo>
                    <a:cubicBezTo>
                      <a:pt x="94" y="112"/>
                      <a:pt x="96" y="109"/>
                      <a:pt x="96" y="108"/>
                    </a:cubicBezTo>
                    <a:cubicBezTo>
                      <a:pt x="97" y="107"/>
                      <a:pt x="97" y="104"/>
                      <a:pt x="97" y="102"/>
                    </a:cubicBezTo>
                    <a:cubicBezTo>
                      <a:pt x="97" y="100"/>
                      <a:pt x="99" y="98"/>
                      <a:pt x="101" y="96"/>
                    </a:cubicBezTo>
                    <a:cubicBezTo>
                      <a:pt x="103" y="95"/>
                      <a:pt x="104" y="94"/>
                      <a:pt x="104" y="94"/>
                    </a:cubicBezTo>
                    <a:cubicBezTo>
                      <a:pt x="104" y="94"/>
                      <a:pt x="104" y="92"/>
                      <a:pt x="105" y="89"/>
                    </a:cubicBezTo>
                    <a:cubicBezTo>
                      <a:pt x="105" y="87"/>
                      <a:pt x="104" y="83"/>
                      <a:pt x="103" y="81"/>
                    </a:cubicBezTo>
                    <a:cubicBezTo>
                      <a:pt x="102" y="79"/>
                      <a:pt x="102" y="75"/>
                      <a:pt x="102" y="73"/>
                    </a:cubicBezTo>
                    <a:cubicBezTo>
                      <a:pt x="102" y="70"/>
                      <a:pt x="104" y="66"/>
                      <a:pt x="106" y="63"/>
                    </a:cubicBezTo>
                    <a:cubicBezTo>
                      <a:pt x="108" y="60"/>
                      <a:pt x="111" y="59"/>
                      <a:pt x="112" y="60"/>
                    </a:cubicBezTo>
                    <a:cubicBezTo>
                      <a:pt x="114" y="61"/>
                      <a:pt x="116" y="65"/>
                      <a:pt x="117" y="67"/>
                    </a:cubicBezTo>
                    <a:cubicBezTo>
                      <a:pt x="117" y="69"/>
                      <a:pt x="119" y="73"/>
                      <a:pt x="120" y="76"/>
                    </a:cubicBezTo>
                    <a:cubicBezTo>
                      <a:pt x="122" y="79"/>
                      <a:pt x="123" y="82"/>
                      <a:pt x="122" y="84"/>
                    </a:cubicBezTo>
                    <a:cubicBezTo>
                      <a:pt x="122" y="86"/>
                      <a:pt x="122" y="88"/>
                      <a:pt x="123" y="89"/>
                    </a:cubicBezTo>
                    <a:cubicBezTo>
                      <a:pt x="124" y="89"/>
                      <a:pt x="124" y="91"/>
                      <a:pt x="125" y="93"/>
                    </a:cubicBezTo>
                    <a:cubicBezTo>
                      <a:pt x="125" y="95"/>
                      <a:pt x="125" y="96"/>
                      <a:pt x="125" y="96"/>
                    </a:cubicBezTo>
                    <a:cubicBezTo>
                      <a:pt x="125" y="96"/>
                      <a:pt x="127" y="97"/>
                      <a:pt x="129" y="97"/>
                    </a:cubicBezTo>
                    <a:cubicBezTo>
                      <a:pt x="131" y="98"/>
                      <a:pt x="133" y="100"/>
                      <a:pt x="133" y="101"/>
                    </a:cubicBezTo>
                    <a:cubicBezTo>
                      <a:pt x="134" y="103"/>
                      <a:pt x="135" y="105"/>
                      <a:pt x="136" y="106"/>
                    </a:cubicBezTo>
                    <a:cubicBezTo>
                      <a:pt x="137" y="107"/>
                      <a:pt x="139" y="106"/>
                      <a:pt x="140" y="105"/>
                    </a:cubicBezTo>
                    <a:cubicBezTo>
                      <a:pt x="141" y="104"/>
                      <a:pt x="143" y="103"/>
                      <a:pt x="144" y="104"/>
                    </a:cubicBezTo>
                    <a:cubicBezTo>
                      <a:pt x="145" y="104"/>
                      <a:pt x="146" y="104"/>
                      <a:pt x="146" y="104"/>
                    </a:cubicBezTo>
                    <a:cubicBezTo>
                      <a:pt x="146" y="104"/>
                      <a:pt x="146" y="101"/>
                      <a:pt x="147" y="98"/>
                    </a:cubicBezTo>
                    <a:cubicBezTo>
                      <a:pt x="147" y="95"/>
                      <a:pt x="147" y="89"/>
                      <a:pt x="146" y="86"/>
                    </a:cubicBezTo>
                    <a:cubicBezTo>
                      <a:pt x="146" y="82"/>
                      <a:pt x="146" y="78"/>
                      <a:pt x="145" y="75"/>
                    </a:cubicBezTo>
                    <a:cubicBezTo>
                      <a:pt x="145" y="73"/>
                      <a:pt x="145" y="71"/>
                      <a:pt x="145" y="71"/>
                    </a:cubicBezTo>
                    <a:cubicBezTo>
                      <a:pt x="145" y="71"/>
                      <a:pt x="145" y="70"/>
                      <a:pt x="146" y="67"/>
                    </a:cubicBezTo>
                    <a:cubicBezTo>
                      <a:pt x="146" y="65"/>
                      <a:pt x="145" y="63"/>
                      <a:pt x="144" y="62"/>
                    </a:cubicBezTo>
                    <a:cubicBezTo>
                      <a:pt x="143" y="61"/>
                      <a:pt x="143" y="59"/>
                      <a:pt x="146" y="58"/>
                    </a:cubicBezTo>
                    <a:cubicBezTo>
                      <a:pt x="148" y="56"/>
                      <a:pt x="152" y="55"/>
                      <a:pt x="155" y="54"/>
                    </a:cubicBezTo>
                    <a:cubicBezTo>
                      <a:pt x="157" y="54"/>
                      <a:pt x="162" y="54"/>
                      <a:pt x="166" y="55"/>
                    </a:cubicBezTo>
                    <a:cubicBezTo>
                      <a:pt x="169" y="55"/>
                      <a:pt x="172" y="55"/>
                      <a:pt x="172" y="55"/>
                    </a:cubicBezTo>
                    <a:cubicBezTo>
                      <a:pt x="172" y="55"/>
                      <a:pt x="169" y="54"/>
                      <a:pt x="165" y="52"/>
                    </a:cubicBezTo>
                    <a:cubicBezTo>
                      <a:pt x="161" y="50"/>
                      <a:pt x="155" y="46"/>
                      <a:pt x="152" y="43"/>
                    </a:cubicBezTo>
                    <a:cubicBezTo>
                      <a:pt x="149" y="41"/>
                      <a:pt x="144" y="38"/>
                      <a:pt x="139" y="37"/>
                    </a:cubicBezTo>
                    <a:cubicBezTo>
                      <a:pt x="135" y="36"/>
                      <a:pt x="130" y="32"/>
                      <a:pt x="128" y="29"/>
                    </a:cubicBezTo>
                    <a:cubicBezTo>
                      <a:pt x="127" y="26"/>
                      <a:pt x="123" y="24"/>
                      <a:pt x="121" y="23"/>
                    </a:cubicBezTo>
                    <a:cubicBezTo>
                      <a:pt x="119" y="23"/>
                      <a:pt x="115" y="24"/>
                      <a:pt x="112" y="25"/>
                    </a:cubicBezTo>
                    <a:cubicBezTo>
                      <a:pt x="109" y="26"/>
                      <a:pt x="106" y="28"/>
                      <a:pt x="104" y="29"/>
                    </a:cubicBezTo>
                    <a:cubicBezTo>
                      <a:pt x="103" y="31"/>
                      <a:pt x="101" y="34"/>
                      <a:pt x="100" y="36"/>
                    </a:cubicBezTo>
                    <a:cubicBezTo>
                      <a:pt x="100" y="38"/>
                      <a:pt x="98" y="40"/>
                      <a:pt x="96" y="40"/>
                    </a:cubicBezTo>
                    <a:cubicBezTo>
                      <a:pt x="94" y="41"/>
                      <a:pt x="90" y="39"/>
                      <a:pt x="87" y="36"/>
                    </a:cubicBezTo>
                    <a:cubicBezTo>
                      <a:pt x="84" y="33"/>
                      <a:pt x="82" y="29"/>
                      <a:pt x="83" y="26"/>
                    </a:cubicBezTo>
                    <a:cubicBezTo>
                      <a:pt x="83" y="24"/>
                      <a:pt x="82" y="20"/>
                      <a:pt x="81" y="17"/>
                    </a:cubicBezTo>
                    <a:cubicBezTo>
                      <a:pt x="79" y="14"/>
                      <a:pt x="76" y="12"/>
                      <a:pt x="73" y="13"/>
                    </a:cubicBezTo>
                    <a:cubicBezTo>
                      <a:pt x="70" y="14"/>
                      <a:pt x="66" y="13"/>
                      <a:pt x="64" y="10"/>
                    </a:cubicBezTo>
                    <a:cubicBezTo>
                      <a:pt x="62" y="8"/>
                      <a:pt x="58" y="4"/>
                      <a:pt x="56" y="3"/>
                    </a:cubicBezTo>
                    <a:cubicBezTo>
                      <a:pt x="54" y="1"/>
                      <a:pt x="53" y="0"/>
                      <a:pt x="53" y="0"/>
                    </a:cubicBezTo>
                    <a:cubicBezTo>
                      <a:pt x="53" y="0"/>
                      <a:pt x="52" y="1"/>
                      <a:pt x="51" y="2"/>
                    </a:cubicBezTo>
                    <a:cubicBezTo>
                      <a:pt x="51" y="3"/>
                      <a:pt x="51" y="6"/>
                      <a:pt x="51" y="8"/>
                    </a:cubicBezTo>
                    <a:cubicBezTo>
                      <a:pt x="52" y="11"/>
                      <a:pt x="51" y="14"/>
                      <a:pt x="48" y="17"/>
                    </a:cubicBezTo>
                    <a:cubicBezTo>
                      <a:pt x="46" y="19"/>
                      <a:pt x="43" y="23"/>
                      <a:pt x="40" y="27"/>
                    </a:cubicBezTo>
                    <a:cubicBezTo>
                      <a:pt x="38" y="30"/>
                      <a:pt x="36" y="33"/>
                      <a:pt x="36" y="33"/>
                    </a:cubicBezTo>
                    <a:cubicBezTo>
                      <a:pt x="36" y="33"/>
                      <a:pt x="36" y="35"/>
                      <a:pt x="35" y="38"/>
                    </a:cubicBezTo>
                    <a:cubicBezTo>
                      <a:pt x="34" y="41"/>
                      <a:pt x="33" y="47"/>
                      <a:pt x="32" y="52"/>
                    </a:cubicBezTo>
                    <a:cubicBezTo>
                      <a:pt x="31" y="56"/>
                      <a:pt x="31" y="62"/>
                      <a:pt x="33" y="65"/>
                    </a:cubicBezTo>
                    <a:cubicBezTo>
                      <a:pt x="34" y="68"/>
                      <a:pt x="32" y="72"/>
                      <a:pt x="28" y="74"/>
                    </a:cubicBezTo>
                    <a:cubicBezTo>
                      <a:pt x="25" y="76"/>
                      <a:pt x="22" y="79"/>
                      <a:pt x="22" y="81"/>
                    </a:cubicBezTo>
                    <a:cubicBezTo>
                      <a:pt x="22" y="84"/>
                      <a:pt x="21" y="87"/>
                      <a:pt x="20" y="89"/>
                    </a:cubicBezTo>
                    <a:cubicBezTo>
                      <a:pt x="19" y="90"/>
                      <a:pt x="17" y="94"/>
                      <a:pt x="15" y="97"/>
                    </a:cubicBezTo>
                    <a:cubicBezTo>
                      <a:pt x="13" y="99"/>
                      <a:pt x="9" y="104"/>
                      <a:pt x="6" y="108"/>
                    </a:cubicBezTo>
                    <a:cubicBezTo>
                      <a:pt x="3" y="112"/>
                      <a:pt x="0" y="115"/>
                      <a:pt x="0" y="115"/>
                    </a:cubicBezTo>
                    <a:cubicBezTo>
                      <a:pt x="0" y="115"/>
                      <a:pt x="2" y="115"/>
                      <a:pt x="4" y="115"/>
                    </a:cubicBezTo>
                    <a:cubicBezTo>
                      <a:pt x="7" y="116"/>
                      <a:pt x="10" y="117"/>
                      <a:pt x="11" y="118"/>
                    </a:cubicBezTo>
                    <a:cubicBezTo>
                      <a:pt x="13" y="119"/>
                      <a:pt x="14" y="121"/>
                      <a:pt x="14" y="122"/>
                    </a:cubicBezTo>
                    <a:cubicBezTo>
                      <a:pt x="13" y="124"/>
                      <a:pt x="13" y="126"/>
                      <a:pt x="13" y="128"/>
                    </a:cubicBezTo>
                    <a:cubicBezTo>
                      <a:pt x="13" y="130"/>
                      <a:pt x="15" y="133"/>
                      <a:pt x="17" y="135"/>
                    </a:cubicBezTo>
                    <a:cubicBezTo>
                      <a:pt x="19" y="136"/>
                      <a:pt x="20" y="139"/>
                      <a:pt x="20" y="141"/>
                    </a:cubicBezTo>
                    <a:cubicBezTo>
                      <a:pt x="20" y="142"/>
                      <a:pt x="21" y="146"/>
                      <a:pt x="23" y="148"/>
                    </a:cubicBezTo>
                    <a:cubicBezTo>
                      <a:pt x="24" y="150"/>
                      <a:pt x="28" y="150"/>
                      <a:pt x="31" y="148"/>
                    </a:cubicBezTo>
                    <a:cubicBezTo>
                      <a:pt x="33" y="146"/>
                      <a:pt x="37" y="143"/>
                      <a:pt x="38" y="141"/>
                    </a:cubicBezTo>
                    <a:cubicBezTo>
                      <a:pt x="39" y="139"/>
                      <a:pt x="41" y="137"/>
                      <a:pt x="43" y="136"/>
                    </a:cubicBezTo>
                    <a:cubicBezTo>
                      <a:pt x="44" y="136"/>
                      <a:pt x="48" y="134"/>
                      <a:pt x="51" y="133"/>
                    </a:cubicBezTo>
                    <a:cubicBezTo>
                      <a:pt x="54" y="132"/>
                      <a:pt x="58" y="131"/>
                      <a:pt x="60" y="132"/>
                    </a:cubicBezTo>
                    <a:cubicBezTo>
                      <a:pt x="62" y="133"/>
                      <a:pt x="64" y="132"/>
                      <a:pt x="65" y="130"/>
                    </a:cubicBezTo>
                    <a:cubicBezTo>
                      <a:pt x="66" y="128"/>
                      <a:pt x="69" y="126"/>
                      <a:pt x="71" y="125"/>
                    </a:cubicBezTo>
                    <a:cubicBezTo>
                      <a:pt x="73" y="124"/>
                      <a:pt x="76" y="125"/>
                      <a:pt x="78" y="128"/>
                    </a:cubicBezTo>
                    <a:cubicBezTo>
                      <a:pt x="81" y="130"/>
                      <a:pt x="82" y="133"/>
                      <a:pt x="82" y="133"/>
                    </a:cubicBezTo>
                    <a:cubicBezTo>
                      <a:pt x="82" y="133"/>
                      <a:pt x="83" y="130"/>
                      <a:pt x="84" y="127"/>
                    </a:cubicBezTo>
                    <a:cubicBezTo>
                      <a:pt x="85" y="123"/>
                      <a:pt x="86" y="119"/>
                      <a:pt x="87" y="118"/>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8" name="Freeform 41">
                <a:extLst>
                  <a:ext uri="{FF2B5EF4-FFF2-40B4-BE49-F238E27FC236}">
                    <a16:creationId xmlns:a16="http://schemas.microsoft.com/office/drawing/2014/main" id="{57DA1693-1FE3-C84D-BDF0-86A36785D878}"/>
                  </a:ext>
                </a:extLst>
              </p:cNvPr>
              <p:cNvSpPr>
                <a:spLocks/>
              </p:cNvSpPr>
              <p:nvPr/>
            </p:nvSpPr>
            <p:spPr bwMode="auto">
              <a:xfrm>
                <a:off x="6655541" y="4453568"/>
                <a:ext cx="188820" cy="107897"/>
              </a:xfrm>
              <a:custGeom>
                <a:avLst/>
                <a:gdLst/>
                <a:ahLst/>
                <a:cxnLst>
                  <a:cxn ang="0">
                    <a:pos x="23" y="10"/>
                  </a:cxn>
                  <a:cxn ang="0">
                    <a:pos x="12" y="9"/>
                  </a:cxn>
                  <a:cxn ang="0">
                    <a:pos x="3" y="13"/>
                  </a:cxn>
                  <a:cxn ang="0">
                    <a:pos x="1" y="17"/>
                  </a:cxn>
                  <a:cxn ang="0">
                    <a:pos x="3" y="22"/>
                  </a:cxn>
                  <a:cxn ang="0">
                    <a:pos x="2" y="26"/>
                  </a:cxn>
                  <a:cxn ang="0">
                    <a:pos x="8" y="28"/>
                  </a:cxn>
                  <a:cxn ang="0">
                    <a:pos x="19" y="34"/>
                  </a:cxn>
                  <a:cxn ang="0">
                    <a:pos x="31" y="42"/>
                  </a:cxn>
                  <a:cxn ang="0">
                    <a:pos x="41" y="44"/>
                  </a:cxn>
                  <a:cxn ang="0">
                    <a:pos x="49" y="43"/>
                  </a:cxn>
                  <a:cxn ang="0">
                    <a:pos x="59" y="40"/>
                  </a:cxn>
                  <a:cxn ang="0">
                    <a:pos x="64" y="37"/>
                  </a:cxn>
                  <a:cxn ang="0">
                    <a:pos x="70" y="34"/>
                  </a:cxn>
                  <a:cxn ang="0">
                    <a:pos x="77" y="34"/>
                  </a:cxn>
                  <a:cxn ang="0">
                    <a:pos x="74" y="29"/>
                  </a:cxn>
                  <a:cxn ang="0">
                    <a:pos x="66" y="19"/>
                  </a:cxn>
                  <a:cxn ang="0">
                    <a:pos x="58" y="12"/>
                  </a:cxn>
                  <a:cxn ang="0">
                    <a:pos x="52" y="9"/>
                  </a:cxn>
                  <a:cxn ang="0">
                    <a:pos x="48" y="3"/>
                  </a:cxn>
                  <a:cxn ang="0">
                    <a:pos x="44" y="2"/>
                  </a:cxn>
                  <a:cxn ang="0">
                    <a:pos x="37" y="4"/>
                  </a:cxn>
                  <a:cxn ang="0">
                    <a:pos x="32" y="2"/>
                  </a:cxn>
                  <a:cxn ang="0">
                    <a:pos x="29" y="10"/>
                  </a:cxn>
                  <a:cxn ang="0">
                    <a:pos x="23" y="10"/>
                  </a:cxn>
                </a:cxnLst>
                <a:rect l="0" t="0" r="r" b="b"/>
                <a:pathLst>
                  <a:path w="77" h="44">
                    <a:moveTo>
                      <a:pt x="23" y="10"/>
                    </a:moveTo>
                    <a:cubicBezTo>
                      <a:pt x="19" y="9"/>
                      <a:pt x="14" y="9"/>
                      <a:pt x="12" y="9"/>
                    </a:cubicBezTo>
                    <a:cubicBezTo>
                      <a:pt x="9" y="10"/>
                      <a:pt x="5" y="11"/>
                      <a:pt x="3" y="13"/>
                    </a:cubicBezTo>
                    <a:cubicBezTo>
                      <a:pt x="0" y="14"/>
                      <a:pt x="0" y="16"/>
                      <a:pt x="1" y="17"/>
                    </a:cubicBezTo>
                    <a:cubicBezTo>
                      <a:pt x="2" y="18"/>
                      <a:pt x="3" y="20"/>
                      <a:pt x="3" y="22"/>
                    </a:cubicBezTo>
                    <a:cubicBezTo>
                      <a:pt x="2" y="25"/>
                      <a:pt x="2" y="26"/>
                      <a:pt x="2" y="26"/>
                    </a:cubicBezTo>
                    <a:cubicBezTo>
                      <a:pt x="2" y="26"/>
                      <a:pt x="5" y="27"/>
                      <a:pt x="8" y="28"/>
                    </a:cubicBezTo>
                    <a:cubicBezTo>
                      <a:pt x="11" y="29"/>
                      <a:pt x="16" y="32"/>
                      <a:pt x="19" y="34"/>
                    </a:cubicBezTo>
                    <a:cubicBezTo>
                      <a:pt x="22" y="37"/>
                      <a:pt x="27" y="40"/>
                      <a:pt x="31" y="42"/>
                    </a:cubicBezTo>
                    <a:cubicBezTo>
                      <a:pt x="34" y="43"/>
                      <a:pt x="38" y="44"/>
                      <a:pt x="41" y="44"/>
                    </a:cubicBezTo>
                    <a:cubicBezTo>
                      <a:pt x="43" y="44"/>
                      <a:pt x="47" y="44"/>
                      <a:pt x="49" y="43"/>
                    </a:cubicBezTo>
                    <a:cubicBezTo>
                      <a:pt x="52" y="42"/>
                      <a:pt x="56" y="41"/>
                      <a:pt x="59" y="40"/>
                    </a:cubicBezTo>
                    <a:cubicBezTo>
                      <a:pt x="62" y="40"/>
                      <a:pt x="64" y="38"/>
                      <a:pt x="64" y="37"/>
                    </a:cubicBezTo>
                    <a:cubicBezTo>
                      <a:pt x="63" y="35"/>
                      <a:pt x="66" y="34"/>
                      <a:pt x="70" y="34"/>
                    </a:cubicBezTo>
                    <a:cubicBezTo>
                      <a:pt x="74" y="34"/>
                      <a:pt x="77" y="34"/>
                      <a:pt x="77" y="34"/>
                    </a:cubicBezTo>
                    <a:cubicBezTo>
                      <a:pt x="77" y="34"/>
                      <a:pt x="76" y="32"/>
                      <a:pt x="74" y="29"/>
                    </a:cubicBezTo>
                    <a:cubicBezTo>
                      <a:pt x="72" y="27"/>
                      <a:pt x="69" y="22"/>
                      <a:pt x="66" y="19"/>
                    </a:cubicBezTo>
                    <a:cubicBezTo>
                      <a:pt x="63" y="16"/>
                      <a:pt x="60" y="13"/>
                      <a:pt x="58" y="12"/>
                    </a:cubicBezTo>
                    <a:cubicBezTo>
                      <a:pt x="56" y="11"/>
                      <a:pt x="53" y="9"/>
                      <a:pt x="52" y="9"/>
                    </a:cubicBezTo>
                    <a:cubicBezTo>
                      <a:pt x="51" y="8"/>
                      <a:pt x="49" y="6"/>
                      <a:pt x="48" y="3"/>
                    </a:cubicBezTo>
                    <a:cubicBezTo>
                      <a:pt x="48" y="1"/>
                      <a:pt x="46" y="0"/>
                      <a:pt x="44" y="2"/>
                    </a:cubicBezTo>
                    <a:cubicBezTo>
                      <a:pt x="43" y="4"/>
                      <a:pt x="39" y="4"/>
                      <a:pt x="37" y="4"/>
                    </a:cubicBezTo>
                    <a:cubicBezTo>
                      <a:pt x="34" y="3"/>
                      <a:pt x="32" y="2"/>
                      <a:pt x="32" y="2"/>
                    </a:cubicBezTo>
                    <a:cubicBezTo>
                      <a:pt x="29" y="10"/>
                      <a:pt x="29" y="10"/>
                      <a:pt x="29" y="10"/>
                    </a:cubicBezTo>
                    <a:cubicBezTo>
                      <a:pt x="29" y="10"/>
                      <a:pt x="26" y="10"/>
                      <a:pt x="23" y="1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29" name="Freeform 44">
                <a:extLst>
                  <a:ext uri="{FF2B5EF4-FFF2-40B4-BE49-F238E27FC236}">
                    <a16:creationId xmlns:a16="http://schemas.microsoft.com/office/drawing/2014/main" id="{FD9EF23C-7288-FF4A-B21C-C89CB7426809}"/>
                  </a:ext>
                </a:extLst>
              </p:cNvPr>
              <p:cNvSpPr>
                <a:spLocks/>
              </p:cNvSpPr>
              <p:nvPr/>
            </p:nvSpPr>
            <p:spPr bwMode="auto">
              <a:xfrm>
                <a:off x="6434560" y="4134028"/>
                <a:ext cx="351703" cy="344440"/>
              </a:xfrm>
              <a:custGeom>
                <a:avLst/>
                <a:gdLst/>
                <a:ahLst/>
                <a:cxnLst>
                  <a:cxn ang="0">
                    <a:pos x="90" y="17"/>
                  </a:cxn>
                  <a:cxn ang="0">
                    <a:pos x="76" y="17"/>
                  </a:cxn>
                  <a:cxn ang="0">
                    <a:pos x="64" y="9"/>
                  </a:cxn>
                  <a:cxn ang="0">
                    <a:pos x="61" y="18"/>
                  </a:cxn>
                  <a:cxn ang="0">
                    <a:pos x="51" y="21"/>
                  </a:cxn>
                  <a:cxn ang="0">
                    <a:pos x="40" y="23"/>
                  </a:cxn>
                  <a:cxn ang="0">
                    <a:pos x="35" y="35"/>
                  </a:cxn>
                  <a:cxn ang="0">
                    <a:pos x="27" y="50"/>
                  </a:cxn>
                  <a:cxn ang="0">
                    <a:pos x="20" y="62"/>
                  </a:cxn>
                  <a:cxn ang="0">
                    <a:pos x="10" y="68"/>
                  </a:cxn>
                  <a:cxn ang="0">
                    <a:pos x="2" y="81"/>
                  </a:cxn>
                  <a:cxn ang="0">
                    <a:pos x="3" y="88"/>
                  </a:cxn>
                  <a:cxn ang="0">
                    <a:pos x="20" y="98"/>
                  </a:cxn>
                  <a:cxn ang="0">
                    <a:pos x="30" y="111"/>
                  </a:cxn>
                  <a:cxn ang="0">
                    <a:pos x="43" y="125"/>
                  </a:cxn>
                  <a:cxn ang="0">
                    <a:pos x="51" y="114"/>
                  </a:cxn>
                  <a:cxn ang="0">
                    <a:pos x="68" y="108"/>
                  </a:cxn>
                  <a:cxn ang="0">
                    <a:pos x="86" y="122"/>
                  </a:cxn>
                  <a:cxn ang="0">
                    <a:pos x="112" y="137"/>
                  </a:cxn>
                  <a:cxn ang="0">
                    <a:pos x="122" y="132"/>
                  </a:cxn>
                  <a:cxn ang="0">
                    <a:pos x="126" y="113"/>
                  </a:cxn>
                  <a:cxn ang="0">
                    <a:pos x="130" y="96"/>
                  </a:cxn>
                  <a:cxn ang="0">
                    <a:pos x="121" y="91"/>
                  </a:cxn>
                  <a:cxn ang="0">
                    <a:pos x="130" y="80"/>
                  </a:cxn>
                  <a:cxn ang="0">
                    <a:pos x="141" y="66"/>
                  </a:cxn>
                  <a:cxn ang="0">
                    <a:pos x="140" y="60"/>
                  </a:cxn>
                  <a:cxn ang="0">
                    <a:pos x="126" y="61"/>
                  </a:cxn>
                  <a:cxn ang="0">
                    <a:pos x="113" y="74"/>
                  </a:cxn>
                  <a:cxn ang="0">
                    <a:pos x="105" y="81"/>
                  </a:cxn>
                  <a:cxn ang="0">
                    <a:pos x="100" y="75"/>
                  </a:cxn>
                  <a:cxn ang="0">
                    <a:pos x="104" y="58"/>
                  </a:cxn>
                  <a:cxn ang="0">
                    <a:pos x="106" y="48"/>
                  </a:cxn>
                  <a:cxn ang="0">
                    <a:pos x="113" y="42"/>
                  </a:cxn>
                  <a:cxn ang="0">
                    <a:pos x="121" y="40"/>
                  </a:cxn>
                  <a:cxn ang="0">
                    <a:pos x="123" y="23"/>
                  </a:cxn>
                  <a:cxn ang="0">
                    <a:pos x="113" y="16"/>
                  </a:cxn>
                  <a:cxn ang="0">
                    <a:pos x="103" y="8"/>
                  </a:cxn>
                  <a:cxn ang="0">
                    <a:pos x="99" y="0"/>
                  </a:cxn>
                  <a:cxn ang="0">
                    <a:pos x="94" y="12"/>
                  </a:cxn>
                </a:cxnLst>
                <a:rect l="0" t="0" r="r" b="b"/>
                <a:pathLst>
                  <a:path w="143" h="140">
                    <a:moveTo>
                      <a:pt x="94" y="12"/>
                    </a:moveTo>
                    <a:cubicBezTo>
                      <a:pt x="93" y="15"/>
                      <a:pt x="92" y="17"/>
                      <a:pt x="90" y="17"/>
                    </a:cubicBezTo>
                    <a:cubicBezTo>
                      <a:pt x="88" y="17"/>
                      <a:pt x="84" y="18"/>
                      <a:pt x="82" y="18"/>
                    </a:cubicBezTo>
                    <a:cubicBezTo>
                      <a:pt x="80" y="19"/>
                      <a:pt x="77" y="19"/>
                      <a:pt x="76" y="17"/>
                    </a:cubicBezTo>
                    <a:cubicBezTo>
                      <a:pt x="74" y="16"/>
                      <a:pt x="71" y="13"/>
                      <a:pt x="70" y="12"/>
                    </a:cubicBezTo>
                    <a:cubicBezTo>
                      <a:pt x="69" y="10"/>
                      <a:pt x="66" y="9"/>
                      <a:pt x="64" y="9"/>
                    </a:cubicBezTo>
                    <a:cubicBezTo>
                      <a:pt x="62" y="9"/>
                      <a:pt x="60" y="10"/>
                      <a:pt x="60" y="10"/>
                    </a:cubicBezTo>
                    <a:cubicBezTo>
                      <a:pt x="61" y="18"/>
                      <a:pt x="61" y="18"/>
                      <a:pt x="61" y="18"/>
                    </a:cubicBezTo>
                    <a:cubicBezTo>
                      <a:pt x="61" y="18"/>
                      <a:pt x="60" y="19"/>
                      <a:pt x="57" y="19"/>
                    </a:cubicBezTo>
                    <a:cubicBezTo>
                      <a:pt x="55" y="19"/>
                      <a:pt x="52" y="20"/>
                      <a:pt x="51" y="21"/>
                    </a:cubicBezTo>
                    <a:cubicBezTo>
                      <a:pt x="49" y="22"/>
                      <a:pt x="47" y="23"/>
                      <a:pt x="45" y="22"/>
                    </a:cubicBezTo>
                    <a:cubicBezTo>
                      <a:pt x="43" y="22"/>
                      <a:pt x="41" y="22"/>
                      <a:pt x="40" y="23"/>
                    </a:cubicBezTo>
                    <a:cubicBezTo>
                      <a:pt x="39" y="24"/>
                      <a:pt x="38" y="26"/>
                      <a:pt x="37" y="28"/>
                    </a:cubicBezTo>
                    <a:cubicBezTo>
                      <a:pt x="36" y="30"/>
                      <a:pt x="35" y="33"/>
                      <a:pt x="35" y="35"/>
                    </a:cubicBezTo>
                    <a:cubicBezTo>
                      <a:pt x="35" y="38"/>
                      <a:pt x="34" y="41"/>
                      <a:pt x="31" y="42"/>
                    </a:cubicBezTo>
                    <a:cubicBezTo>
                      <a:pt x="29" y="43"/>
                      <a:pt x="27" y="47"/>
                      <a:pt x="27" y="50"/>
                    </a:cubicBezTo>
                    <a:cubicBezTo>
                      <a:pt x="27" y="53"/>
                      <a:pt x="26" y="56"/>
                      <a:pt x="25" y="58"/>
                    </a:cubicBezTo>
                    <a:cubicBezTo>
                      <a:pt x="25" y="60"/>
                      <a:pt x="22" y="62"/>
                      <a:pt x="20" y="62"/>
                    </a:cubicBezTo>
                    <a:cubicBezTo>
                      <a:pt x="18" y="63"/>
                      <a:pt x="15" y="65"/>
                      <a:pt x="13" y="66"/>
                    </a:cubicBezTo>
                    <a:cubicBezTo>
                      <a:pt x="12" y="67"/>
                      <a:pt x="10" y="68"/>
                      <a:pt x="10" y="68"/>
                    </a:cubicBezTo>
                    <a:cubicBezTo>
                      <a:pt x="10" y="68"/>
                      <a:pt x="9" y="70"/>
                      <a:pt x="7" y="73"/>
                    </a:cubicBezTo>
                    <a:cubicBezTo>
                      <a:pt x="6" y="75"/>
                      <a:pt x="4" y="79"/>
                      <a:pt x="2" y="81"/>
                    </a:cubicBezTo>
                    <a:cubicBezTo>
                      <a:pt x="1" y="83"/>
                      <a:pt x="0" y="85"/>
                      <a:pt x="0" y="85"/>
                    </a:cubicBezTo>
                    <a:cubicBezTo>
                      <a:pt x="0" y="85"/>
                      <a:pt x="1" y="86"/>
                      <a:pt x="3" y="88"/>
                    </a:cubicBezTo>
                    <a:cubicBezTo>
                      <a:pt x="5" y="89"/>
                      <a:pt x="9" y="93"/>
                      <a:pt x="11" y="95"/>
                    </a:cubicBezTo>
                    <a:cubicBezTo>
                      <a:pt x="13" y="98"/>
                      <a:pt x="17" y="99"/>
                      <a:pt x="20" y="98"/>
                    </a:cubicBezTo>
                    <a:cubicBezTo>
                      <a:pt x="23" y="97"/>
                      <a:pt x="26" y="99"/>
                      <a:pt x="28" y="102"/>
                    </a:cubicBezTo>
                    <a:cubicBezTo>
                      <a:pt x="29" y="105"/>
                      <a:pt x="30" y="109"/>
                      <a:pt x="30" y="111"/>
                    </a:cubicBezTo>
                    <a:cubicBezTo>
                      <a:pt x="29" y="114"/>
                      <a:pt x="31" y="118"/>
                      <a:pt x="34" y="121"/>
                    </a:cubicBezTo>
                    <a:cubicBezTo>
                      <a:pt x="37" y="124"/>
                      <a:pt x="41" y="126"/>
                      <a:pt x="43" y="125"/>
                    </a:cubicBezTo>
                    <a:cubicBezTo>
                      <a:pt x="45" y="125"/>
                      <a:pt x="47" y="123"/>
                      <a:pt x="47" y="121"/>
                    </a:cubicBezTo>
                    <a:cubicBezTo>
                      <a:pt x="48" y="119"/>
                      <a:pt x="50" y="116"/>
                      <a:pt x="51" y="114"/>
                    </a:cubicBezTo>
                    <a:cubicBezTo>
                      <a:pt x="53" y="113"/>
                      <a:pt x="56" y="111"/>
                      <a:pt x="59" y="110"/>
                    </a:cubicBezTo>
                    <a:cubicBezTo>
                      <a:pt x="62" y="109"/>
                      <a:pt x="66" y="108"/>
                      <a:pt x="68" y="108"/>
                    </a:cubicBezTo>
                    <a:cubicBezTo>
                      <a:pt x="70" y="109"/>
                      <a:pt x="74" y="111"/>
                      <a:pt x="75" y="114"/>
                    </a:cubicBezTo>
                    <a:cubicBezTo>
                      <a:pt x="77" y="117"/>
                      <a:pt x="82" y="121"/>
                      <a:pt x="86" y="122"/>
                    </a:cubicBezTo>
                    <a:cubicBezTo>
                      <a:pt x="91" y="123"/>
                      <a:pt x="96" y="126"/>
                      <a:pt x="99" y="128"/>
                    </a:cubicBezTo>
                    <a:cubicBezTo>
                      <a:pt x="102" y="131"/>
                      <a:pt x="108" y="135"/>
                      <a:pt x="112" y="137"/>
                    </a:cubicBezTo>
                    <a:cubicBezTo>
                      <a:pt x="116" y="139"/>
                      <a:pt x="119" y="140"/>
                      <a:pt x="119" y="140"/>
                    </a:cubicBezTo>
                    <a:cubicBezTo>
                      <a:pt x="122" y="132"/>
                      <a:pt x="122" y="132"/>
                      <a:pt x="122" y="132"/>
                    </a:cubicBezTo>
                    <a:cubicBezTo>
                      <a:pt x="122" y="132"/>
                      <a:pt x="122" y="130"/>
                      <a:pt x="122" y="127"/>
                    </a:cubicBezTo>
                    <a:cubicBezTo>
                      <a:pt x="122" y="124"/>
                      <a:pt x="124" y="118"/>
                      <a:pt x="126" y="113"/>
                    </a:cubicBezTo>
                    <a:cubicBezTo>
                      <a:pt x="128" y="109"/>
                      <a:pt x="130" y="105"/>
                      <a:pt x="131" y="103"/>
                    </a:cubicBezTo>
                    <a:cubicBezTo>
                      <a:pt x="131" y="102"/>
                      <a:pt x="131" y="99"/>
                      <a:pt x="130" y="96"/>
                    </a:cubicBezTo>
                    <a:cubicBezTo>
                      <a:pt x="129" y="94"/>
                      <a:pt x="127" y="92"/>
                      <a:pt x="125" y="93"/>
                    </a:cubicBezTo>
                    <a:cubicBezTo>
                      <a:pt x="123" y="93"/>
                      <a:pt x="121" y="92"/>
                      <a:pt x="121" y="91"/>
                    </a:cubicBezTo>
                    <a:cubicBezTo>
                      <a:pt x="121" y="90"/>
                      <a:pt x="122" y="87"/>
                      <a:pt x="123" y="86"/>
                    </a:cubicBezTo>
                    <a:cubicBezTo>
                      <a:pt x="124" y="85"/>
                      <a:pt x="127" y="82"/>
                      <a:pt x="130" y="80"/>
                    </a:cubicBezTo>
                    <a:cubicBezTo>
                      <a:pt x="133" y="77"/>
                      <a:pt x="136" y="75"/>
                      <a:pt x="137" y="73"/>
                    </a:cubicBezTo>
                    <a:cubicBezTo>
                      <a:pt x="139" y="72"/>
                      <a:pt x="141" y="69"/>
                      <a:pt x="141" y="66"/>
                    </a:cubicBezTo>
                    <a:cubicBezTo>
                      <a:pt x="142" y="63"/>
                      <a:pt x="143" y="60"/>
                      <a:pt x="143" y="60"/>
                    </a:cubicBezTo>
                    <a:cubicBezTo>
                      <a:pt x="143" y="60"/>
                      <a:pt x="141" y="60"/>
                      <a:pt x="140" y="60"/>
                    </a:cubicBezTo>
                    <a:cubicBezTo>
                      <a:pt x="138" y="60"/>
                      <a:pt x="135" y="59"/>
                      <a:pt x="133" y="59"/>
                    </a:cubicBezTo>
                    <a:cubicBezTo>
                      <a:pt x="130" y="59"/>
                      <a:pt x="127" y="60"/>
                      <a:pt x="126" y="61"/>
                    </a:cubicBezTo>
                    <a:cubicBezTo>
                      <a:pt x="124" y="62"/>
                      <a:pt x="121" y="66"/>
                      <a:pt x="119" y="69"/>
                    </a:cubicBezTo>
                    <a:cubicBezTo>
                      <a:pt x="118" y="72"/>
                      <a:pt x="115" y="74"/>
                      <a:pt x="113" y="74"/>
                    </a:cubicBezTo>
                    <a:cubicBezTo>
                      <a:pt x="112" y="74"/>
                      <a:pt x="110" y="75"/>
                      <a:pt x="109" y="76"/>
                    </a:cubicBezTo>
                    <a:cubicBezTo>
                      <a:pt x="109" y="78"/>
                      <a:pt x="107" y="80"/>
                      <a:pt x="105" y="81"/>
                    </a:cubicBezTo>
                    <a:cubicBezTo>
                      <a:pt x="104" y="82"/>
                      <a:pt x="102" y="82"/>
                      <a:pt x="102" y="81"/>
                    </a:cubicBezTo>
                    <a:cubicBezTo>
                      <a:pt x="102" y="79"/>
                      <a:pt x="101" y="77"/>
                      <a:pt x="100" y="75"/>
                    </a:cubicBezTo>
                    <a:cubicBezTo>
                      <a:pt x="100" y="73"/>
                      <a:pt x="100" y="69"/>
                      <a:pt x="100" y="67"/>
                    </a:cubicBezTo>
                    <a:cubicBezTo>
                      <a:pt x="100" y="64"/>
                      <a:pt x="102" y="60"/>
                      <a:pt x="104" y="58"/>
                    </a:cubicBezTo>
                    <a:cubicBezTo>
                      <a:pt x="106" y="55"/>
                      <a:pt x="107" y="53"/>
                      <a:pt x="106" y="51"/>
                    </a:cubicBezTo>
                    <a:cubicBezTo>
                      <a:pt x="105" y="50"/>
                      <a:pt x="105" y="49"/>
                      <a:pt x="106" y="48"/>
                    </a:cubicBezTo>
                    <a:cubicBezTo>
                      <a:pt x="107" y="47"/>
                      <a:pt x="108" y="46"/>
                      <a:pt x="109" y="44"/>
                    </a:cubicBezTo>
                    <a:cubicBezTo>
                      <a:pt x="110" y="42"/>
                      <a:pt x="111" y="42"/>
                      <a:pt x="113" y="42"/>
                    </a:cubicBezTo>
                    <a:cubicBezTo>
                      <a:pt x="115" y="43"/>
                      <a:pt x="117" y="44"/>
                      <a:pt x="119" y="44"/>
                    </a:cubicBezTo>
                    <a:cubicBezTo>
                      <a:pt x="120" y="44"/>
                      <a:pt x="121" y="42"/>
                      <a:pt x="121" y="40"/>
                    </a:cubicBezTo>
                    <a:cubicBezTo>
                      <a:pt x="121" y="38"/>
                      <a:pt x="123" y="33"/>
                      <a:pt x="125" y="29"/>
                    </a:cubicBezTo>
                    <a:cubicBezTo>
                      <a:pt x="127" y="26"/>
                      <a:pt x="126" y="23"/>
                      <a:pt x="123" y="23"/>
                    </a:cubicBezTo>
                    <a:cubicBezTo>
                      <a:pt x="120" y="22"/>
                      <a:pt x="118" y="20"/>
                      <a:pt x="118" y="17"/>
                    </a:cubicBezTo>
                    <a:cubicBezTo>
                      <a:pt x="118" y="15"/>
                      <a:pt x="116" y="14"/>
                      <a:pt x="113" y="16"/>
                    </a:cubicBezTo>
                    <a:cubicBezTo>
                      <a:pt x="111" y="17"/>
                      <a:pt x="107" y="17"/>
                      <a:pt x="105" y="15"/>
                    </a:cubicBezTo>
                    <a:cubicBezTo>
                      <a:pt x="104" y="13"/>
                      <a:pt x="102" y="10"/>
                      <a:pt x="103" y="8"/>
                    </a:cubicBezTo>
                    <a:cubicBezTo>
                      <a:pt x="103" y="6"/>
                      <a:pt x="102" y="4"/>
                      <a:pt x="101" y="3"/>
                    </a:cubicBezTo>
                    <a:cubicBezTo>
                      <a:pt x="100" y="1"/>
                      <a:pt x="99" y="0"/>
                      <a:pt x="99" y="0"/>
                    </a:cubicBezTo>
                    <a:cubicBezTo>
                      <a:pt x="99" y="0"/>
                      <a:pt x="98" y="2"/>
                      <a:pt x="97" y="3"/>
                    </a:cubicBezTo>
                    <a:cubicBezTo>
                      <a:pt x="95" y="5"/>
                      <a:pt x="94" y="9"/>
                      <a:pt x="94" y="12"/>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0" name="Freeform 45">
                <a:extLst>
                  <a:ext uri="{FF2B5EF4-FFF2-40B4-BE49-F238E27FC236}">
                    <a16:creationId xmlns:a16="http://schemas.microsoft.com/office/drawing/2014/main" id="{92845FE1-7C36-BD4C-ADF2-1132C8713A7B}"/>
                  </a:ext>
                </a:extLst>
              </p:cNvPr>
              <p:cNvSpPr>
                <a:spLocks/>
              </p:cNvSpPr>
              <p:nvPr/>
            </p:nvSpPr>
            <p:spPr bwMode="auto">
              <a:xfrm>
                <a:off x="8341430" y="3964920"/>
                <a:ext cx="447150" cy="763578"/>
              </a:xfrm>
              <a:custGeom>
                <a:avLst/>
                <a:gdLst/>
                <a:ahLst/>
                <a:cxnLst>
                  <a:cxn ang="0">
                    <a:pos x="178" y="48"/>
                  </a:cxn>
                  <a:cxn ang="0">
                    <a:pos x="182" y="38"/>
                  </a:cxn>
                  <a:cxn ang="0">
                    <a:pos x="178" y="28"/>
                  </a:cxn>
                  <a:cxn ang="0">
                    <a:pos x="176" y="18"/>
                  </a:cxn>
                  <a:cxn ang="0">
                    <a:pos x="170" y="10"/>
                  </a:cxn>
                  <a:cxn ang="0">
                    <a:pos x="157" y="0"/>
                  </a:cxn>
                  <a:cxn ang="0">
                    <a:pos x="144" y="5"/>
                  </a:cxn>
                  <a:cxn ang="0">
                    <a:pos x="132" y="8"/>
                  </a:cxn>
                  <a:cxn ang="0">
                    <a:pos x="141" y="13"/>
                  </a:cxn>
                  <a:cxn ang="0">
                    <a:pos x="130" y="14"/>
                  </a:cxn>
                  <a:cxn ang="0">
                    <a:pos x="128" y="51"/>
                  </a:cxn>
                  <a:cxn ang="0">
                    <a:pos x="0" y="169"/>
                  </a:cxn>
                  <a:cxn ang="0">
                    <a:pos x="32" y="308"/>
                  </a:cxn>
                  <a:cxn ang="0">
                    <a:pos x="34" y="296"/>
                  </a:cxn>
                  <a:cxn ang="0">
                    <a:pos x="49" y="300"/>
                  </a:cxn>
                  <a:cxn ang="0">
                    <a:pos x="57" y="295"/>
                  </a:cxn>
                  <a:cxn ang="0">
                    <a:pos x="64" y="282"/>
                  </a:cxn>
                  <a:cxn ang="0">
                    <a:pos x="70" y="272"/>
                  </a:cxn>
                  <a:cxn ang="0">
                    <a:pos x="74" y="261"/>
                  </a:cxn>
                  <a:cxn ang="0">
                    <a:pos x="81" y="253"/>
                  </a:cxn>
                  <a:cxn ang="0">
                    <a:pos x="91" y="254"/>
                  </a:cxn>
                  <a:cxn ang="0">
                    <a:pos x="98" y="237"/>
                  </a:cxn>
                  <a:cxn ang="0">
                    <a:pos x="103" y="224"/>
                  </a:cxn>
                  <a:cxn ang="0">
                    <a:pos x="108" y="231"/>
                  </a:cxn>
                  <a:cxn ang="0">
                    <a:pos x="107" y="245"/>
                  </a:cxn>
                  <a:cxn ang="0">
                    <a:pos x="112" y="252"/>
                  </a:cxn>
                  <a:cxn ang="0">
                    <a:pos x="121" y="265"/>
                  </a:cxn>
                  <a:cxn ang="0">
                    <a:pos x="126" y="264"/>
                  </a:cxn>
                  <a:cxn ang="0">
                    <a:pos x="132" y="245"/>
                  </a:cxn>
                  <a:cxn ang="0">
                    <a:pos x="134" y="228"/>
                  </a:cxn>
                  <a:cxn ang="0">
                    <a:pos x="137" y="209"/>
                  </a:cxn>
                  <a:cxn ang="0">
                    <a:pos x="140" y="192"/>
                  </a:cxn>
                  <a:cxn ang="0">
                    <a:pos x="141" y="181"/>
                  </a:cxn>
                  <a:cxn ang="0">
                    <a:pos x="135" y="186"/>
                  </a:cxn>
                  <a:cxn ang="0">
                    <a:pos x="131" y="181"/>
                  </a:cxn>
                  <a:cxn ang="0">
                    <a:pos x="137" y="172"/>
                  </a:cxn>
                  <a:cxn ang="0">
                    <a:pos x="142" y="171"/>
                  </a:cxn>
                  <a:cxn ang="0">
                    <a:pos x="147" y="159"/>
                  </a:cxn>
                  <a:cxn ang="0">
                    <a:pos x="138" y="162"/>
                  </a:cxn>
                  <a:cxn ang="0">
                    <a:pos x="127" y="162"/>
                  </a:cxn>
                  <a:cxn ang="0">
                    <a:pos x="123" y="155"/>
                  </a:cxn>
                  <a:cxn ang="0">
                    <a:pos x="131" y="149"/>
                  </a:cxn>
                  <a:cxn ang="0">
                    <a:pos x="140" y="140"/>
                  </a:cxn>
                  <a:cxn ang="0">
                    <a:pos x="141" y="128"/>
                  </a:cxn>
                  <a:cxn ang="0">
                    <a:pos x="142" y="110"/>
                  </a:cxn>
                  <a:cxn ang="0">
                    <a:pos x="152" y="89"/>
                  </a:cxn>
                  <a:cxn ang="0">
                    <a:pos x="167" y="73"/>
                  </a:cxn>
                  <a:cxn ang="0">
                    <a:pos x="175" y="57"/>
                  </a:cxn>
                </a:cxnLst>
                <a:rect l="0" t="0" r="r" b="b"/>
                <a:pathLst>
                  <a:path w="182" h="311">
                    <a:moveTo>
                      <a:pt x="175" y="57"/>
                    </a:moveTo>
                    <a:cubicBezTo>
                      <a:pt x="176" y="55"/>
                      <a:pt x="177" y="51"/>
                      <a:pt x="178" y="48"/>
                    </a:cubicBezTo>
                    <a:cubicBezTo>
                      <a:pt x="178" y="46"/>
                      <a:pt x="180" y="44"/>
                      <a:pt x="180" y="43"/>
                    </a:cubicBezTo>
                    <a:cubicBezTo>
                      <a:pt x="181" y="43"/>
                      <a:pt x="182" y="41"/>
                      <a:pt x="182" y="38"/>
                    </a:cubicBezTo>
                    <a:cubicBezTo>
                      <a:pt x="182" y="36"/>
                      <a:pt x="181" y="33"/>
                      <a:pt x="180" y="32"/>
                    </a:cubicBezTo>
                    <a:cubicBezTo>
                      <a:pt x="179" y="31"/>
                      <a:pt x="178" y="29"/>
                      <a:pt x="178" y="28"/>
                    </a:cubicBezTo>
                    <a:cubicBezTo>
                      <a:pt x="178" y="27"/>
                      <a:pt x="177" y="25"/>
                      <a:pt x="177" y="23"/>
                    </a:cubicBezTo>
                    <a:cubicBezTo>
                      <a:pt x="176" y="21"/>
                      <a:pt x="176" y="19"/>
                      <a:pt x="176" y="18"/>
                    </a:cubicBezTo>
                    <a:cubicBezTo>
                      <a:pt x="176" y="16"/>
                      <a:pt x="175" y="14"/>
                      <a:pt x="175" y="13"/>
                    </a:cubicBezTo>
                    <a:cubicBezTo>
                      <a:pt x="174" y="11"/>
                      <a:pt x="172" y="10"/>
                      <a:pt x="170" y="10"/>
                    </a:cubicBezTo>
                    <a:cubicBezTo>
                      <a:pt x="169" y="10"/>
                      <a:pt x="166" y="8"/>
                      <a:pt x="164" y="5"/>
                    </a:cubicBezTo>
                    <a:cubicBezTo>
                      <a:pt x="162" y="3"/>
                      <a:pt x="159" y="1"/>
                      <a:pt x="157" y="0"/>
                    </a:cubicBezTo>
                    <a:cubicBezTo>
                      <a:pt x="155" y="0"/>
                      <a:pt x="152" y="1"/>
                      <a:pt x="150" y="2"/>
                    </a:cubicBezTo>
                    <a:cubicBezTo>
                      <a:pt x="149" y="3"/>
                      <a:pt x="146" y="5"/>
                      <a:pt x="144" y="5"/>
                    </a:cubicBezTo>
                    <a:cubicBezTo>
                      <a:pt x="142" y="6"/>
                      <a:pt x="139" y="6"/>
                      <a:pt x="138" y="6"/>
                    </a:cubicBezTo>
                    <a:cubicBezTo>
                      <a:pt x="136" y="6"/>
                      <a:pt x="134" y="7"/>
                      <a:pt x="132" y="8"/>
                    </a:cubicBezTo>
                    <a:cubicBezTo>
                      <a:pt x="130" y="10"/>
                      <a:pt x="131" y="11"/>
                      <a:pt x="133" y="11"/>
                    </a:cubicBezTo>
                    <a:cubicBezTo>
                      <a:pt x="136" y="11"/>
                      <a:pt x="139" y="12"/>
                      <a:pt x="141" y="13"/>
                    </a:cubicBezTo>
                    <a:cubicBezTo>
                      <a:pt x="142" y="13"/>
                      <a:pt x="142" y="14"/>
                      <a:pt x="139" y="14"/>
                    </a:cubicBezTo>
                    <a:cubicBezTo>
                      <a:pt x="136" y="15"/>
                      <a:pt x="132" y="14"/>
                      <a:pt x="130" y="14"/>
                    </a:cubicBezTo>
                    <a:cubicBezTo>
                      <a:pt x="128" y="13"/>
                      <a:pt x="126" y="13"/>
                      <a:pt x="124" y="12"/>
                    </a:cubicBezTo>
                    <a:cubicBezTo>
                      <a:pt x="124" y="12"/>
                      <a:pt x="128" y="49"/>
                      <a:pt x="128" y="51"/>
                    </a:cubicBezTo>
                    <a:cubicBezTo>
                      <a:pt x="114" y="82"/>
                      <a:pt x="114" y="82"/>
                      <a:pt x="114" y="82"/>
                    </a:cubicBezTo>
                    <a:cubicBezTo>
                      <a:pt x="0" y="169"/>
                      <a:pt x="0" y="169"/>
                      <a:pt x="0" y="169"/>
                    </a:cubicBezTo>
                    <a:cubicBezTo>
                      <a:pt x="10" y="311"/>
                      <a:pt x="10" y="311"/>
                      <a:pt x="10" y="311"/>
                    </a:cubicBezTo>
                    <a:cubicBezTo>
                      <a:pt x="32" y="308"/>
                      <a:pt x="32" y="308"/>
                      <a:pt x="32" y="308"/>
                    </a:cubicBezTo>
                    <a:cubicBezTo>
                      <a:pt x="32" y="308"/>
                      <a:pt x="31" y="306"/>
                      <a:pt x="31" y="303"/>
                    </a:cubicBezTo>
                    <a:cubicBezTo>
                      <a:pt x="31" y="300"/>
                      <a:pt x="32" y="297"/>
                      <a:pt x="34" y="296"/>
                    </a:cubicBezTo>
                    <a:cubicBezTo>
                      <a:pt x="37" y="295"/>
                      <a:pt x="40" y="295"/>
                      <a:pt x="41" y="296"/>
                    </a:cubicBezTo>
                    <a:cubicBezTo>
                      <a:pt x="43" y="297"/>
                      <a:pt x="46" y="299"/>
                      <a:pt x="49" y="300"/>
                    </a:cubicBezTo>
                    <a:cubicBezTo>
                      <a:pt x="52" y="301"/>
                      <a:pt x="54" y="301"/>
                      <a:pt x="55" y="300"/>
                    </a:cubicBezTo>
                    <a:cubicBezTo>
                      <a:pt x="55" y="299"/>
                      <a:pt x="56" y="296"/>
                      <a:pt x="57" y="295"/>
                    </a:cubicBezTo>
                    <a:cubicBezTo>
                      <a:pt x="58" y="294"/>
                      <a:pt x="60" y="292"/>
                      <a:pt x="61" y="290"/>
                    </a:cubicBezTo>
                    <a:cubicBezTo>
                      <a:pt x="62" y="288"/>
                      <a:pt x="64" y="284"/>
                      <a:pt x="64" y="282"/>
                    </a:cubicBezTo>
                    <a:cubicBezTo>
                      <a:pt x="64" y="280"/>
                      <a:pt x="66" y="277"/>
                      <a:pt x="67" y="277"/>
                    </a:cubicBezTo>
                    <a:cubicBezTo>
                      <a:pt x="68" y="276"/>
                      <a:pt x="70" y="274"/>
                      <a:pt x="70" y="272"/>
                    </a:cubicBezTo>
                    <a:cubicBezTo>
                      <a:pt x="70" y="270"/>
                      <a:pt x="71" y="267"/>
                      <a:pt x="72" y="267"/>
                    </a:cubicBezTo>
                    <a:cubicBezTo>
                      <a:pt x="72" y="266"/>
                      <a:pt x="73" y="264"/>
                      <a:pt x="74" y="261"/>
                    </a:cubicBezTo>
                    <a:cubicBezTo>
                      <a:pt x="74" y="259"/>
                      <a:pt x="75" y="256"/>
                      <a:pt x="76" y="255"/>
                    </a:cubicBezTo>
                    <a:cubicBezTo>
                      <a:pt x="76" y="254"/>
                      <a:pt x="79" y="253"/>
                      <a:pt x="81" y="253"/>
                    </a:cubicBezTo>
                    <a:cubicBezTo>
                      <a:pt x="83" y="253"/>
                      <a:pt x="86" y="254"/>
                      <a:pt x="88" y="254"/>
                    </a:cubicBezTo>
                    <a:cubicBezTo>
                      <a:pt x="89" y="254"/>
                      <a:pt x="91" y="254"/>
                      <a:pt x="91" y="254"/>
                    </a:cubicBezTo>
                    <a:cubicBezTo>
                      <a:pt x="94" y="243"/>
                      <a:pt x="94" y="243"/>
                      <a:pt x="94" y="243"/>
                    </a:cubicBezTo>
                    <a:cubicBezTo>
                      <a:pt x="98" y="237"/>
                      <a:pt x="98" y="237"/>
                      <a:pt x="98" y="237"/>
                    </a:cubicBezTo>
                    <a:cubicBezTo>
                      <a:pt x="98" y="237"/>
                      <a:pt x="99" y="234"/>
                      <a:pt x="100" y="231"/>
                    </a:cubicBezTo>
                    <a:cubicBezTo>
                      <a:pt x="100" y="228"/>
                      <a:pt x="102" y="225"/>
                      <a:pt x="103" y="224"/>
                    </a:cubicBezTo>
                    <a:cubicBezTo>
                      <a:pt x="104" y="223"/>
                      <a:pt x="106" y="223"/>
                      <a:pt x="107" y="224"/>
                    </a:cubicBezTo>
                    <a:cubicBezTo>
                      <a:pt x="108" y="225"/>
                      <a:pt x="108" y="228"/>
                      <a:pt x="108" y="231"/>
                    </a:cubicBezTo>
                    <a:cubicBezTo>
                      <a:pt x="108" y="234"/>
                      <a:pt x="108" y="237"/>
                      <a:pt x="108" y="239"/>
                    </a:cubicBezTo>
                    <a:cubicBezTo>
                      <a:pt x="108" y="241"/>
                      <a:pt x="108" y="243"/>
                      <a:pt x="107" y="245"/>
                    </a:cubicBezTo>
                    <a:cubicBezTo>
                      <a:pt x="106" y="247"/>
                      <a:pt x="106" y="249"/>
                      <a:pt x="107" y="250"/>
                    </a:cubicBezTo>
                    <a:cubicBezTo>
                      <a:pt x="108" y="250"/>
                      <a:pt x="110" y="251"/>
                      <a:pt x="112" y="252"/>
                    </a:cubicBezTo>
                    <a:cubicBezTo>
                      <a:pt x="115" y="252"/>
                      <a:pt x="117" y="255"/>
                      <a:pt x="118" y="258"/>
                    </a:cubicBezTo>
                    <a:cubicBezTo>
                      <a:pt x="118" y="260"/>
                      <a:pt x="120" y="264"/>
                      <a:pt x="121" y="265"/>
                    </a:cubicBezTo>
                    <a:cubicBezTo>
                      <a:pt x="122" y="266"/>
                      <a:pt x="123" y="268"/>
                      <a:pt x="124" y="268"/>
                    </a:cubicBezTo>
                    <a:cubicBezTo>
                      <a:pt x="125" y="269"/>
                      <a:pt x="126" y="267"/>
                      <a:pt x="126" y="264"/>
                    </a:cubicBezTo>
                    <a:cubicBezTo>
                      <a:pt x="127" y="261"/>
                      <a:pt x="129" y="256"/>
                      <a:pt x="130" y="254"/>
                    </a:cubicBezTo>
                    <a:cubicBezTo>
                      <a:pt x="131" y="252"/>
                      <a:pt x="132" y="248"/>
                      <a:pt x="132" y="245"/>
                    </a:cubicBezTo>
                    <a:cubicBezTo>
                      <a:pt x="132" y="242"/>
                      <a:pt x="132" y="237"/>
                      <a:pt x="132" y="235"/>
                    </a:cubicBezTo>
                    <a:cubicBezTo>
                      <a:pt x="132" y="233"/>
                      <a:pt x="133" y="229"/>
                      <a:pt x="134" y="228"/>
                    </a:cubicBezTo>
                    <a:cubicBezTo>
                      <a:pt x="135" y="227"/>
                      <a:pt x="136" y="223"/>
                      <a:pt x="136" y="220"/>
                    </a:cubicBezTo>
                    <a:cubicBezTo>
                      <a:pt x="137" y="217"/>
                      <a:pt x="137" y="212"/>
                      <a:pt x="137" y="209"/>
                    </a:cubicBezTo>
                    <a:cubicBezTo>
                      <a:pt x="137" y="205"/>
                      <a:pt x="138" y="201"/>
                      <a:pt x="139" y="200"/>
                    </a:cubicBezTo>
                    <a:cubicBezTo>
                      <a:pt x="140" y="198"/>
                      <a:pt x="140" y="195"/>
                      <a:pt x="140" y="192"/>
                    </a:cubicBezTo>
                    <a:cubicBezTo>
                      <a:pt x="140" y="190"/>
                      <a:pt x="141" y="186"/>
                      <a:pt x="142" y="185"/>
                    </a:cubicBezTo>
                    <a:cubicBezTo>
                      <a:pt x="142" y="183"/>
                      <a:pt x="142" y="181"/>
                      <a:pt x="141" y="181"/>
                    </a:cubicBezTo>
                    <a:cubicBezTo>
                      <a:pt x="140" y="180"/>
                      <a:pt x="139" y="181"/>
                      <a:pt x="137" y="182"/>
                    </a:cubicBezTo>
                    <a:cubicBezTo>
                      <a:pt x="136" y="183"/>
                      <a:pt x="135" y="185"/>
                      <a:pt x="135" y="186"/>
                    </a:cubicBezTo>
                    <a:cubicBezTo>
                      <a:pt x="134" y="187"/>
                      <a:pt x="133" y="188"/>
                      <a:pt x="132" y="187"/>
                    </a:cubicBezTo>
                    <a:cubicBezTo>
                      <a:pt x="131" y="186"/>
                      <a:pt x="130" y="183"/>
                      <a:pt x="131" y="181"/>
                    </a:cubicBezTo>
                    <a:cubicBezTo>
                      <a:pt x="131" y="179"/>
                      <a:pt x="132" y="176"/>
                      <a:pt x="133" y="175"/>
                    </a:cubicBezTo>
                    <a:cubicBezTo>
                      <a:pt x="134" y="174"/>
                      <a:pt x="136" y="173"/>
                      <a:pt x="137" y="172"/>
                    </a:cubicBezTo>
                    <a:cubicBezTo>
                      <a:pt x="138" y="171"/>
                      <a:pt x="139" y="171"/>
                      <a:pt x="139" y="172"/>
                    </a:cubicBezTo>
                    <a:cubicBezTo>
                      <a:pt x="139" y="173"/>
                      <a:pt x="141" y="172"/>
                      <a:pt x="142" y="171"/>
                    </a:cubicBezTo>
                    <a:cubicBezTo>
                      <a:pt x="144" y="169"/>
                      <a:pt x="146" y="166"/>
                      <a:pt x="147" y="165"/>
                    </a:cubicBezTo>
                    <a:cubicBezTo>
                      <a:pt x="147" y="163"/>
                      <a:pt x="147" y="160"/>
                      <a:pt x="147" y="159"/>
                    </a:cubicBezTo>
                    <a:cubicBezTo>
                      <a:pt x="146" y="158"/>
                      <a:pt x="145" y="158"/>
                      <a:pt x="144" y="159"/>
                    </a:cubicBezTo>
                    <a:cubicBezTo>
                      <a:pt x="143" y="161"/>
                      <a:pt x="140" y="162"/>
                      <a:pt x="138" y="162"/>
                    </a:cubicBezTo>
                    <a:cubicBezTo>
                      <a:pt x="137" y="161"/>
                      <a:pt x="134" y="162"/>
                      <a:pt x="132" y="163"/>
                    </a:cubicBezTo>
                    <a:cubicBezTo>
                      <a:pt x="131" y="163"/>
                      <a:pt x="128" y="163"/>
                      <a:pt x="127" y="162"/>
                    </a:cubicBezTo>
                    <a:cubicBezTo>
                      <a:pt x="126" y="160"/>
                      <a:pt x="124" y="159"/>
                      <a:pt x="123" y="158"/>
                    </a:cubicBezTo>
                    <a:cubicBezTo>
                      <a:pt x="123" y="157"/>
                      <a:pt x="123" y="156"/>
                      <a:pt x="123" y="155"/>
                    </a:cubicBezTo>
                    <a:cubicBezTo>
                      <a:pt x="123" y="155"/>
                      <a:pt x="125" y="154"/>
                      <a:pt x="126" y="155"/>
                    </a:cubicBezTo>
                    <a:cubicBezTo>
                      <a:pt x="127" y="155"/>
                      <a:pt x="130" y="153"/>
                      <a:pt x="131" y="149"/>
                    </a:cubicBezTo>
                    <a:cubicBezTo>
                      <a:pt x="132" y="146"/>
                      <a:pt x="135" y="143"/>
                      <a:pt x="136" y="142"/>
                    </a:cubicBezTo>
                    <a:cubicBezTo>
                      <a:pt x="137" y="142"/>
                      <a:pt x="139" y="141"/>
                      <a:pt x="140" y="140"/>
                    </a:cubicBezTo>
                    <a:cubicBezTo>
                      <a:pt x="141" y="139"/>
                      <a:pt x="142" y="137"/>
                      <a:pt x="142" y="136"/>
                    </a:cubicBezTo>
                    <a:cubicBezTo>
                      <a:pt x="142" y="134"/>
                      <a:pt x="141" y="131"/>
                      <a:pt x="141" y="128"/>
                    </a:cubicBezTo>
                    <a:cubicBezTo>
                      <a:pt x="140" y="125"/>
                      <a:pt x="140" y="122"/>
                      <a:pt x="140" y="120"/>
                    </a:cubicBezTo>
                    <a:cubicBezTo>
                      <a:pt x="140" y="118"/>
                      <a:pt x="141" y="113"/>
                      <a:pt x="142" y="110"/>
                    </a:cubicBezTo>
                    <a:cubicBezTo>
                      <a:pt x="143" y="107"/>
                      <a:pt x="145" y="102"/>
                      <a:pt x="146" y="100"/>
                    </a:cubicBezTo>
                    <a:cubicBezTo>
                      <a:pt x="147" y="98"/>
                      <a:pt x="150" y="93"/>
                      <a:pt x="152" y="89"/>
                    </a:cubicBezTo>
                    <a:cubicBezTo>
                      <a:pt x="154" y="85"/>
                      <a:pt x="158" y="80"/>
                      <a:pt x="160" y="79"/>
                    </a:cubicBezTo>
                    <a:cubicBezTo>
                      <a:pt x="163" y="78"/>
                      <a:pt x="165" y="75"/>
                      <a:pt x="167" y="73"/>
                    </a:cubicBezTo>
                    <a:cubicBezTo>
                      <a:pt x="168" y="70"/>
                      <a:pt x="170" y="67"/>
                      <a:pt x="172" y="65"/>
                    </a:cubicBezTo>
                    <a:cubicBezTo>
                      <a:pt x="173" y="63"/>
                      <a:pt x="175" y="59"/>
                      <a:pt x="175" y="57"/>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1" name="Freeform 46">
                <a:extLst>
                  <a:ext uri="{FF2B5EF4-FFF2-40B4-BE49-F238E27FC236}">
                    <a16:creationId xmlns:a16="http://schemas.microsoft.com/office/drawing/2014/main" id="{344300CC-891A-EE4C-BB98-D1D757CEE99D}"/>
                  </a:ext>
                </a:extLst>
              </p:cNvPr>
              <p:cNvSpPr>
                <a:spLocks/>
              </p:cNvSpPr>
              <p:nvPr/>
            </p:nvSpPr>
            <p:spPr bwMode="auto">
              <a:xfrm>
                <a:off x="8136011" y="3984632"/>
                <a:ext cx="519773" cy="395276"/>
              </a:xfrm>
              <a:custGeom>
                <a:avLst/>
                <a:gdLst/>
                <a:ahLst/>
                <a:cxnLst>
                  <a:cxn ang="0">
                    <a:pos x="13" y="96"/>
                  </a:cxn>
                  <a:cxn ang="0">
                    <a:pos x="18" y="100"/>
                  </a:cxn>
                  <a:cxn ang="0">
                    <a:pos x="26" y="101"/>
                  </a:cxn>
                  <a:cxn ang="0">
                    <a:pos x="34" y="100"/>
                  </a:cxn>
                  <a:cxn ang="0">
                    <a:pos x="84" y="161"/>
                  </a:cxn>
                  <a:cxn ang="0">
                    <a:pos x="198" y="74"/>
                  </a:cxn>
                  <a:cxn ang="0">
                    <a:pos x="212" y="43"/>
                  </a:cxn>
                  <a:cxn ang="0">
                    <a:pos x="208" y="4"/>
                  </a:cxn>
                  <a:cxn ang="0">
                    <a:pos x="204" y="4"/>
                  </a:cxn>
                  <a:cxn ang="0">
                    <a:pos x="195" y="3"/>
                  </a:cxn>
                  <a:cxn ang="0">
                    <a:pos x="188" y="3"/>
                  </a:cxn>
                  <a:cxn ang="0">
                    <a:pos x="182" y="2"/>
                  </a:cxn>
                  <a:cxn ang="0">
                    <a:pos x="176" y="1"/>
                  </a:cxn>
                  <a:cxn ang="0">
                    <a:pos x="168" y="1"/>
                  </a:cxn>
                  <a:cxn ang="0">
                    <a:pos x="157" y="2"/>
                  </a:cxn>
                  <a:cxn ang="0">
                    <a:pos x="148" y="4"/>
                  </a:cxn>
                  <a:cxn ang="0">
                    <a:pos x="137" y="5"/>
                  </a:cxn>
                  <a:cxn ang="0">
                    <a:pos x="127" y="10"/>
                  </a:cxn>
                  <a:cxn ang="0">
                    <a:pos x="120" y="16"/>
                  </a:cxn>
                  <a:cxn ang="0">
                    <a:pos x="108" y="20"/>
                  </a:cxn>
                  <a:cxn ang="0">
                    <a:pos x="95" y="23"/>
                  </a:cxn>
                  <a:cxn ang="0">
                    <a:pos x="86" y="26"/>
                  </a:cxn>
                  <a:cxn ang="0">
                    <a:pos x="76" y="27"/>
                  </a:cxn>
                  <a:cxn ang="0">
                    <a:pos x="65" y="30"/>
                  </a:cxn>
                  <a:cxn ang="0">
                    <a:pos x="54" y="33"/>
                  </a:cxn>
                  <a:cxn ang="0">
                    <a:pos x="43" y="35"/>
                  </a:cxn>
                  <a:cxn ang="0">
                    <a:pos x="34" y="40"/>
                  </a:cxn>
                  <a:cxn ang="0">
                    <a:pos x="25" y="44"/>
                  </a:cxn>
                  <a:cxn ang="0">
                    <a:pos x="18" y="49"/>
                  </a:cxn>
                  <a:cxn ang="0">
                    <a:pos x="9" y="55"/>
                  </a:cxn>
                  <a:cxn ang="0">
                    <a:pos x="3" y="62"/>
                  </a:cxn>
                  <a:cxn ang="0">
                    <a:pos x="1" y="71"/>
                  </a:cxn>
                  <a:cxn ang="0">
                    <a:pos x="3" y="70"/>
                  </a:cxn>
                  <a:cxn ang="0">
                    <a:pos x="5" y="69"/>
                  </a:cxn>
                  <a:cxn ang="0">
                    <a:pos x="4" y="73"/>
                  </a:cxn>
                  <a:cxn ang="0">
                    <a:pos x="7" y="96"/>
                  </a:cxn>
                  <a:cxn ang="0">
                    <a:pos x="13" y="96"/>
                  </a:cxn>
                </a:cxnLst>
                <a:rect l="0" t="0" r="r" b="b"/>
                <a:pathLst>
                  <a:path w="212" h="161">
                    <a:moveTo>
                      <a:pt x="13" y="96"/>
                    </a:moveTo>
                    <a:cubicBezTo>
                      <a:pt x="16" y="97"/>
                      <a:pt x="18" y="98"/>
                      <a:pt x="18" y="100"/>
                    </a:cubicBezTo>
                    <a:cubicBezTo>
                      <a:pt x="18" y="101"/>
                      <a:pt x="21" y="102"/>
                      <a:pt x="26" y="101"/>
                    </a:cubicBezTo>
                    <a:cubicBezTo>
                      <a:pt x="30" y="101"/>
                      <a:pt x="34" y="100"/>
                      <a:pt x="34" y="100"/>
                    </a:cubicBezTo>
                    <a:cubicBezTo>
                      <a:pt x="84" y="161"/>
                      <a:pt x="84" y="161"/>
                      <a:pt x="84" y="161"/>
                    </a:cubicBezTo>
                    <a:cubicBezTo>
                      <a:pt x="198" y="74"/>
                      <a:pt x="198" y="74"/>
                      <a:pt x="198" y="74"/>
                    </a:cubicBezTo>
                    <a:cubicBezTo>
                      <a:pt x="212" y="43"/>
                      <a:pt x="212" y="43"/>
                      <a:pt x="212" y="43"/>
                    </a:cubicBezTo>
                    <a:cubicBezTo>
                      <a:pt x="212" y="41"/>
                      <a:pt x="208" y="4"/>
                      <a:pt x="208" y="4"/>
                    </a:cubicBezTo>
                    <a:cubicBezTo>
                      <a:pt x="206" y="4"/>
                      <a:pt x="205" y="4"/>
                      <a:pt x="204" y="4"/>
                    </a:cubicBezTo>
                    <a:cubicBezTo>
                      <a:pt x="201" y="3"/>
                      <a:pt x="197" y="3"/>
                      <a:pt x="195" y="3"/>
                    </a:cubicBezTo>
                    <a:cubicBezTo>
                      <a:pt x="193" y="3"/>
                      <a:pt x="190" y="3"/>
                      <a:pt x="188" y="3"/>
                    </a:cubicBezTo>
                    <a:cubicBezTo>
                      <a:pt x="186" y="3"/>
                      <a:pt x="183" y="2"/>
                      <a:pt x="182" y="2"/>
                    </a:cubicBezTo>
                    <a:cubicBezTo>
                      <a:pt x="180" y="1"/>
                      <a:pt x="178" y="1"/>
                      <a:pt x="176" y="1"/>
                    </a:cubicBezTo>
                    <a:cubicBezTo>
                      <a:pt x="175" y="2"/>
                      <a:pt x="171" y="2"/>
                      <a:pt x="168" y="1"/>
                    </a:cubicBezTo>
                    <a:cubicBezTo>
                      <a:pt x="165" y="0"/>
                      <a:pt x="160" y="1"/>
                      <a:pt x="157" y="2"/>
                    </a:cubicBezTo>
                    <a:cubicBezTo>
                      <a:pt x="155" y="3"/>
                      <a:pt x="150" y="4"/>
                      <a:pt x="148" y="4"/>
                    </a:cubicBezTo>
                    <a:cubicBezTo>
                      <a:pt x="145" y="3"/>
                      <a:pt x="140" y="4"/>
                      <a:pt x="137" y="5"/>
                    </a:cubicBezTo>
                    <a:cubicBezTo>
                      <a:pt x="133" y="6"/>
                      <a:pt x="129" y="8"/>
                      <a:pt x="127" y="10"/>
                    </a:cubicBezTo>
                    <a:cubicBezTo>
                      <a:pt x="125" y="12"/>
                      <a:pt x="122" y="15"/>
                      <a:pt x="120" y="16"/>
                    </a:cubicBezTo>
                    <a:cubicBezTo>
                      <a:pt x="118" y="17"/>
                      <a:pt x="112" y="19"/>
                      <a:pt x="108" y="20"/>
                    </a:cubicBezTo>
                    <a:cubicBezTo>
                      <a:pt x="103" y="21"/>
                      <a:pt x="97" y="22"/>
                      <a:pt x="95" y="23"/>
                    </a:cubicBezTo>
                    <a:cubicBezTo>
                      <a:pt x="93" y="24"/>
                      <a:pt x="89" y="25"/>
                      <a:pt x="86" y="26"/>
                    </a:cubicBezTo>
                    <a:cubicBezTo>
                      <a:pt x="84" y="26"/>
                      <a:pt x="79" y="27"/>
                      <a:pt x="76" y="27"/>
                    </a:cubicBezTo>
                    <a:cubicBezTo>
                      <a:pt x="72" y="28"/>
                      <a:pt x="68" y="29"/>
                      <a:pt x="65" y="30"/>
                    </a:cubicBezTo>
                    <a:cubicBezTo>
                      <a:pt x="62" y="31"/>
                      <a:pt x="58" y="32"/>
                      <a:pt x="54" y="33"/>
                    </a:cubicBezTo>
                    <a:cubicBezTo>
                      <a:pt x="51" y="33"/>
                      <a:pt x="46" y="34"/>
                      <a:pt x="43" y="35"/>
                    </a:cubicBezTo>
                    <a:cubicBezTo>
                      <a:pt x="41" y="36"/>
                      <a:pt x="36" y="38"/>
                      <a:pt x="34" y="40"/>
                    </a:cubicBezTo>
                    <a:cubicBezTo>
                      <a:pt x="31" y="41"/>
                      <a:pt x="27" y="43"/>
                      <a:pt x="25" y="44"/>
                    </a:cubicBezTo>
                    <a:cubicBezTo>
                      <a:pt x="23" y="45"/>
                      <a:pt x="20" y="47"/>
                      <a:pt x="18" y="49"/>
                    </a:cubicBezTo>
                    <a:cubicBezTo>
                      <a:pt x="16" y="50"/>
                      <a:pt x="12" y="53"/>
                      <a:pt x="9" y="55"/>
                    </a:cubicBezTo>
                    <a:cubicBezTo>
                      <a:pt x="7" y="56"/>
                      <a:pt x="4" y="60"/>
                      <a:pt x="3" y="62"/>
                    </a:cubicBezTo>
                    <a:cubicBezTo>
                      <a:pt x="2" y="64"/>
                      <a:pt x="1" y="68"/>
                      <a:pt x="1" y="71"/>
                    </a:cubicBezTo>
                    <a:cubicBezTo>
                      <a:pt x="0" y="73"/>
                      <a:pt x="1" y="73"/>
                      <a:pt x="3" y="70"/>
                    </a:cubicBezTo>
                    <a:cubicBezTo>
                      <a:pt x="5" y="68"/>
                      <a:pt x="6" y="67"/>
                      <a:pt x="5" y="69"/>
                    </a:cubicBezTo>
                    <a:cubicBezTo>
                      <a:pt x="5" y="72"/>
                      <a:pt x="4" y="73"/>
                      <a:pt x="4" y="73"/>
                    </a:cubicBezTo>
                    <a:cubicBezTo>
                      <a:pt x="7" y="96"/>
                      <a:pt x="7" y="96"/>
                      <a:pt x="7" y="96"/>
                    </a:cubicBezTo>
                    <a:cubicBezTo>
                      <a:pt x="7" y="96"/>
                      <a:pt x="10" y="96"/>
                      <a:pt x="13" y="96"/>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2" name="Freeform 47">
                <a:extLst>
                  <a:ext uri="{FF2B5EF4-FFF2-40B4-BE49-F238E27FC236}">
                    <a16:creationId xmlns:a16="http://schemas.microsoft.com/office/drawing/2014/main" id="{6CF46614-FBC0-C84C-8D6D-6A7C9B6D49E6}"/>
                  </a:ext>
                </a:extLst>
              </p:cNvPr>
              <p:cNvSpPr>
                <a:spLocks/>
              </p:cNvSpPr>
              <p:nvPr/>
            </p:nvSpPr>
            <p:spPr bwMode="auto">
              <a:xfrm>
                <a:off x="5578647" y="4495067"/>
                <a:ext cx="201269" cy="159770"/>
              </a:xfrm>
              <a:custGeom>
                <a:avLst/>
                <a:gdLst/>
                <a:ahLst/>
                <a:cxnLst>
                  <a:cxn ang="0">
                    <a:pos x="70" y="57"/>
                  </a:cxn>
                  <a:cxn ang="0">
                    <a:pos x="73" y="53"/>
                  </a:cxn>
                  <a:cxn ang="0">
                    <a:pos x="79" y="48"/>
                  </a:cxn>
                  <a:cxn ang="0">
                    <a:pos x="82" y="46"/>
                  </a:cxn>
                  <a:cxn ang="0">
                    <a:pos x="82" y="39"/>
                  </a:cxn>
                  <a:cxn ang="0">
                    <a:pos x="82" y="26"/>
                  </a:cxn>
                  <a:cxn ang="0">
                    <a:pos x="80" y="16"/>
                  </a:cxn>
                  <a:cxn ang="0">
                    <a:pos x="74" y="8"/>
                  </a:cxn>
                  <a:cxn ang="0">
                    <a:pos x="64" y="8"/>
                  </a:cxn>
                  <a:cxn ang="0">
                    <a:pos x="55" y="10"/>
                  </a:cxn>
                  <a:cxn ang="0">
                    <a:pos x="46" y="4"/>
                  </a:cxn>
                  <a:cxn ang="0">
                    <a:pos x="39" y="3"/>
                  </a:cxn>
                  <a:cxn ang="0">
                    <a:pos x="33" y="10"/>
                  </a:cxn>
                  <a:cxn ang="0">
                    <a:pos x="25" y="16"/>
                  </a:cxn>
                  <a:cxn ang="0">
                    <a:pos x="13" y="19"/>
                  </a:cxn>
                  <a:cxn ang="0">
                    <a:pos x="3" y="23"/>
                  </a:cxn>
                  <a:cxn ang="0">
                    <a:pos x="0" y="27"/>
                  </a:cxn>
                  <a:cxn ang="0">
                    <a:pos x="5" y="28"/>
                  </a:cxn>
                  <a:cxn ang="0">
                    <a:pos x="15" y="31"/>
                  </a:cxn>
                  <a:cxn ang="0">
                    <a:pos x="19" y="34"/>
                  </a:cxn>
                  <a:cxn ang="0">
                    <a:pos x="20" y="38"/>
                  </a:cxn>
                  <a:cxn ang="0">
                    <a:pos x="25" y="41"/>
                  </a:cxn>
                  <a:cxn ang="0">
                    <a:pos x="32" y="44"/>
                  </a:cxn>
                  <a:cxn ang="0">
                    <a:pos x="42" y="48"/>
                  </a:cxn>
                  <a:cxn ang="0">
                    <a:pos x="53" y="56"/>
                  </a:cxn>
                  <a:cxn ang="0">
                    <a:pos x="61" y="63"/>
                  </a:cxn>
                  <a:cxn ang="0">
                    <a:pos x="64" y="65"/>
                  </a:cxn>
                  <a:cxn ang="0">
                    <a:pos x="66" y="62"/>
                  </a:cxn>
                  <a:cxn ang="0">
                    <a:pos x="70" y="57"/>
                  </a:cxn>
                </a:cxnLst>
                <a:rect l="0" t="0" r="r" b="b"/>
                <a:pathLst>
                  <a:path w="82" h="65">
                    <a:moveTo>
                      <a:pt x="70" y="57"/>
                    </a:moveTo>
                    <a:cubicBezTo>
                      <a:pt x="71" y="57"/>
                      <a:pt x="72" y="54"/>
                      <a:pt x="73" y="53"/>
                    </a:cubicBezTo>
                    <a:cubicBezTo>
                      <a:pt x="74" y="51"/>
                      <a:pt x="77" y="49"/>
                      <a:pt x="79" y="48"/>
                    </a:cubicBezTo>
                    <a:cubicBezTo>
                      <a:pt x="81" y="47"/>
                      <a:pt x="82" y="46"/>
                      <a:pt x="82" y="46"/>
                    </a:cubicBezTo>
                    <a:cubicBezTo>
                      <a:pt x="82" y="46"/>
                      <a:pt x="82" y="43"/>
                      <a:pt x="82" y="39"/>
                    </a:cubicBezTo>
                    <a:cubicBezTo>
                      <a:pt x="81" y="35"/>
                      <a:pt x="81" y="29"/>
                      <a:pt x="82" y="26"/>
                    </a:cubicBezTo>
                    <a:cubicBezTo>
                      <a:pt x="82" y="23"/>
                      <a:pt x="81" y="18"/>
                      <a:pt x="80" y="16"/>
                    </a:cubicBezTo>
                    <a:cubicBezTo>
                      <a:pt x="79" y="14"/>
                      <a:pt x="77" y="11"/>
                      <a:pt x="74" y="8"/>
                    </a:cubicBezTo>
                    <a:cubicBezTo>
                      <a:pt x="72" y="5"/>
                      <a:pt x="68" y="5"/>
                      <a:pt x="64" y="8"/>
                    </a:cubicBezTo>
                    <a:cubicBezTo>
                      <a:pt x="61" y="10"/>
                      <a:pt x="57" y="11"/>
                      <a:pt x="55" y="10"/>
                    </a:cubicBezTo>
                    <a:cubicBezTo>
                      <a:pt x="53" y="9"/>
                      <a:pt x="49" y="6"/>
                      <a:pt x="46" y="4"/>
                    </a:cubicBezTo>
                    <a:cubicBezTo>
                      <a:pt x="44" y="1"/>
                      <a:pt x="40" y="0"/>
                      <a:pt x="39" y="3"/>
                    </a:cubicBezTo>
                    <a:cubicBezTo>
                      <a:pt x="37" y="5"/>
                      <a:pt x="34" y="8"/>
                      <a:pt x="33" y="10"/>
                    </a:cubicBezTo>
                    <a:cubicBezTo>
                      <a:pt x="32" y="12"/>
                      <a:pt x="28" y="15"/>
                      <a:pt x="25" y="16"/>
                    </a:cubicBezTo>
                    <a:cubicBezTo>
                      <a:pt x="23" y="18"/>
                      <a:pt x="17" y="19"/>
                      <a:pt x="13" y="19"/>
                    </a:cubicBezTo>
                    <a:cubicBezTo>
                      <a:pt x="8" y="20"/>
                      <a:pt x="4" y="21"/>
                      <a:pt x="3" y="23"/>
                    </a:cubicBezTo>
                    <a:cubicBezTo>
                      <a:pt x="1" y="25"/>
                      <a:pt x="0" y="27"/>
                      <a:pt x="0" y="27"/>
                    </a:cubicBezTo>
                    <a:cubicBezTo>
                      <a:pt x="0" y="27"/>
                      <a:pt x="2" y="27"/>
                      <a:pt x="5" y="28"/>
                    </a:cubicBezTo>
                    <a:cubicBezTo>
                      <a:pt x="7" y="29"/>
                      <a:pt x="12" y="30"/>
                      <a:pt x="15" y="31"/>
                    </a:cubicBezTo>
                    <a:cubicBezTo>
                      <a:pt x="18" y="32"/>
                      <a:pt x="20" y="33"/>
                      <a:pt x="19" y="34"/>
                    </a:cubicBezTo>
                    <a:cubicBezTo>
                      <a:pt x="19" y="36"/>
                      <a:pt x="19" y="37"/>
                      <a:pt x="20" y="38"/>
                    </a:cubicBezTo>
                    <a:cubicBezTo>
                      <a:pt x="21" y="39"/>
                      <a:pt x="24" y="40"/>
                      <a:pt x="25" y="41"/>
                    </a:cubicBezTo>
                    <a:cubicBezTo>
                      <a:pt x="26" y="42"/>
                      <a:pt x="30" y="43"/>
                      <a:pt x="32" y="44"/>
                    </a:cubicBezTo>
                    <a:cubicBezTo>
                      <a:pt x="35" y="44"/>
                      <a:pt x="39" y="46"/>
                      <a:pt x="42" y="48"/>
                    </a:cubicBezTo>
                    <a:cubicBezTo>
                      <a:pt x="45" y="49"/>
                      <a:pt x="50" y="53"/>
                      <a:pt x="53" y="56"/>
                    </a:cubicBezTo>
                    <a:cubicBezTo>
                      <a:pt x="55" y="58"/>
                      <a:pt x="59" y="62"/>
                      <a:pt x="61" y="63"/>
                    </a:cubicBezTo>
                    <a:cubicBezTo>
                      <a:pt x="62" y="64"/>
                      <a:pt x="64" y="65"/>
                      <a:pt x="64" y="65"/>
                    </a:cubicBezTo>
                    <a:cubicBezTo>
                      <a:pt x="64" y="65"/>
                      <a:pt x="65" y="64"/>
                      <a:pt x="66" y="62"/>
                    </a:cubicBezTo>
                    <a:cubicBezTo>
                      <a:pt x="67" y="60"/>
                      <a:pt x="69" y="58"/>
                      <a:pt x="70" y="57"/>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3" name="Freeform 32">
                <a:extLst>
                  <a:ext uri="{FF2B5EF4-FFF2-40B4-BE49-F238E27FC236}">
                    <a16:creationId xmlns:a16="http://schemas.microsoft.com/office/drawing/2014/main" id="{BE7DBB71-6995-E74D-8D65-EBE57782FA36}"/>
                  </a:ext>
                </a:extLst>
              </p:cNvPr>
              <p:cNvSpPr>
                <a:spLocks/>
              </p:cNvSpPr>
              <p:nvPr/>
            </p:nvSpPr>
            <p:spPr bwMode="auto">
              <a:xfrm>
                <a:off x="5735305" y="4335297"/>
                <a:ext cx="657756" cy="461674"/>
              </a:xfrm>
              <a:custGeom>
                <a:avLst/>
                <a:gdLst/>
                <a:ahLst/>
                <a:cxnLst>
                  <a:cxn ang="0">
                    <a:pos x="121" y="172"/>
                  </a:cxn>
                  <a:cxn ang="0">
                    <a:pos x="137" y="165"/>
                  </a:cxn>
                  <a:cxn ang="0">
                    <a:pos x="136" y="147"/>
                  </a:cxn>
                  <a:cxn ang="0">
                    <a:pos x="148" y="137"/>
                  </a:cxn>
                  <a:cxn ang="0">
                    <a:pos x="162" y="147"/>
                  </a:cxn>
                  <a:cxn ang="0">
                    <a:pos x="178" y="147"/>
                  </a:cxn>
                  <a:cxn ang="0">
                    <a:pos x="194" y="144"/>
                  </a:cxn>
                  <a:cxn ang="0">
                    <a:pos x="209" y="149"/>
                  </a:cxn>
                  <a:cxn ang="0">
                    <a:pos x="227" y="154"/>
                  </a:cxn>
                  <a:cxn ang="0">
                    <a:pos x="228" y="150"/>
                  </a:cxn>
                  <a:cxn ang="0">
                    <a:pos x="222" y="131"/>
                  </a:cxn>
                  <a:cxn ang="0">
                    <a:pos x="222" y="121"/>
                  </a:cxn>
                  <a:cxn ang="0">
                    <a:pos x="230" y="120"/>
                  </a:cxn>
                  <a:cxn ang="0">
                    <a:pos x="238" y="111"/>
                  </a:cxn>
                  <a:cxn ang="0">
                    <a:pos x="252" y="92"/>
                  </a:cxn>
                  <a:cxn ang="0">
                    <a:pos x="260" y="77"/>
                  </a:cxn>
                  <a:cxn ang="0">
                    <a:pos x="264" y="55"/>
                  </a:cxn>
                  <a:cxn ang="0">
                    <a:pos x="268" y="36"/>
                  </a:cxn>
                  <a:cxn ang="0">
                    <a:pos x="263" y="24"/>
                  </a:cxn>
                  <a:cxn ang="0">
                    <a:pos x="256" y="12"/>
                  </a:cxn>
                  <a:cxn ang="0">
                    <a:pos x="253" y="16"/>
                  </a:cxn>
                  <a:cxn ang="0">
                    <a:pos x="247" y="32"/>
                  </a:cxn>
                  <a:cxn ang="0">
                    <a:pos x="231" y="36"/>
                  </a:cxn>
                  <a:cxn ang="0">
                    <a:pos x="218" y="36"/>
                  </a:cxn>
                  <a:cxn ang="0">
                    <a:pos x="202" y="33"/>
                  </a:cxn>
                  <a:cxn ang="0">
                    <a:pos x="203" y="25"/>
                  </a:cxn>
                  <a:cxn ang="0">
                    <a:pos x="191" y="24"/>
                  </a:cxn>
                  <a:cxn ang="0">
                    <a:pos x="177" y="25"/>
                  </a:cxn>
                  <a:cxn ang="0">
                    <a:pos x="174" y="10"/>
                  </a:cxn>
                  <a:cxn ang="0">
                    <a:pos x="168" y="4"/>
                  </a:cxn>
                  <a:cxn ang="0">
                    <a:pos x="157" y="9"/>
                  </a:cxn>
                  <a:cxn ang="0">
                    <a:pos x="140" y="14"/>
                  </a:cxn>
                  <a:cxn ang="0">
                    <a:pos x="132" y="5"/>
                  </a:cxn>
                  <a:cxn ang="0">
                    <a:pos x="126" y="0"/>
                  </a:cxn>
                  <a:cxn ang="0">
                    <a:pos x="118" y="0"/>
                  </a:cxn>
                  <a:cxn ang="0">
                    <a:pos x="102" y="2"/>
                  </a:cxn>
                  <a:cxn ang="0">
                    <a:pos x="87" y="9"/>
                  </a:cxn>
                  <a:cxn ang="0">
                    <a:pos x="76" y="14"/>
                  </a:cxn>
                  <a:cxn ang="0">
                    <a:pos x="56" y="19"/>
                  </a:cxn>
                  <a:cxn ang="0">
                    <a:pos x="57" y="31"/>
                  </a:cxn>
                  <a:cxn ang="0">
                    <a:pos x="69" y="33"/>
                  </a:cxn>
                  <a:cxn ang="0">
                    <a:pos x="74" y="43"/>
                  </a:cxn>
                  <a:cxn ang="0">
                    <a:pos x="73" y="56"/>
                  </a:cxn>
                  <a:cxn ang="0">
                    <a:pos x="81" y="70"/>
                  </a:cxn>
                  <a:cxn ang="0">
                    <a:pos x="88" y="77"/>
                  </a:cxn>
                  <a:cxn ang="0">
                    <a:pos x="76" y="89"/>
                  </a:cxn>
                  <a:cxn ang="0">
                    <a:pos x="59" y="98"/>
                  </a:cxn>
                  <a:cxn ang="0">
                    <a:pos x="39" y="106"/>
                  </a:cxn>
                  <a:cxn ang="0">
                    <a:pos x="24" y="110"/>
                  </a:cxn>
                  <a:cxn ang="0">
                    <a:pos x="15" y="113"/>
                  </a:cxn>
                  <a:cxn ang="0">
                    <a:pos x="6" y="122"/>
                  </a:cxn>
                  <a:cxn ang="0">
                    <a:pos x="0" y="130"/>
                  </a:cxn>
                  <a:cxn ang="0">
                    <a:pos x="2" y="136"/>
                  </a:cxn>
                  <a:cxn ang="0">
                    <a:pos x="9" y="143"/>
                  </a:cxn>
                  <a:cxn ang="0">
                    <a:pos x="14" y="152"/>
                  </a:cxn>
                  <a:cxn ang="0">
                    <a:pos x="27" y="162"/>
                  </a:cxn>
                  <a:cxn ang="0">
                    <a:pos x="46" y="167"/>
                  </a:cxn>
                  <a:cxn ang="0">
                    <a:pos x="66" y="175"/>
                  </a:cxn>
                  <a:cxn ang="0">
                    <a:pos x="93" y="183"/>
                  </a:cxn>
                  <a:cxn ang="0">
                    <a:pos x="111" y="188"/>
                  </a:cxn>
                  <a:cxn ang="0">
                    <a:pos x="115" y="175"/>
                  </a:cxn>
                </a:cxnLst>
                <a:rect l="0" t="0" r="r" b="b"/>
                <a:pathLst>
                  <a:path w="268" h="188">
                    <a:moveTo>
                      <a:pt x="115" y="175"/>
                    </a:moveTo>
                    <a:cubicBezTo>
                      <a:pt x="116" y="174"/>
                      <a:pt x="119" y="172"/>
                      <a:pt x="121" y="172"/>
                    </a:cubicBezTo>
                    <a:cubicBezTo>
                      <a:pt x="124" y="171"/>
                      <a:pt x="128" y="170"/>
                      <a:pt x="130" y="170"/>
                    </a:cubicBezTo>
                    <a:cubicBezTo>
                      <a:pt x="133" y="170"/>
                      <a:pt x="135" y="168"/>
                      <a:pt x="137" y="165"/>
                    </a:cubicBezTo>
                    <a:cubicBezTo>
                      <a:pt x="138" y="162"/>
                      <a:pt x="139" y="158"/>
                      <a:pt x="138" y="156"/>
                    </a:cubicBezTo>
                    <a:cubicBezTo>
                      <a:pt x="137" y="154"/>
                      <a:pt x="137" y="150"/>
                      <a:pt x="136" y="147"/>
                    </a:cubicBezTo>
                    <a:cubicBezTo>
                      <a:pt x="135" y="144"/>
                      <a:pt x="137" y="141"/>
                      <a:pt x="140" y="139"/>
                    </a:cubicBezTo>
                    <a:cubicBezTo>
                      <a:pt x="143" y="138"/>
                      <a:pt x="147" y="136"/>
                      <a:pt x="148" y="137"/>
                    </a:cubicBezTo>
                    <a:cubicBezTo>
                      <a:pt x="150" y="137"/>
                      <a:pt x="153" y="139"/>
                      <a:pt x="155" y="141"/>
                    </a:cubicBezTo>
                    <a:cubicBezTo>
                      <a:pt x="157" y="143"/>
                      <a:pt x="161" y="145"/>
                      <a:pt x="162" y="147"/>
                    </a:cubicBezTo>
                    <a:cubicBezTo>
                      <a:pt x="164" y="148"/>
                      <a:pt x="168" y="149"/>
                      <a:pt x="170" y="149"/>
                    </a:cubicBezTo>
                    <a:cubicBezTo>
                      <a:pt x="172" y="149"/>
                      <a:pt x="176" y="148"/>
                      <a:pt x="178" y="147"/>
                    </a:cubicBezTo>
                    <a:cubicBezTo>
                      <a:pt x="181" y="145"/>
                      <a:pt x="184" y="144"/>
                      <a:pt x="186" y="144"/>
                    </a:cubicBezTo>
                    <a:cubicBezTo>
                      <a:pt x="188" y="144"/>
                      <a:pt x="191" y="144"/>
                      <a:pt x="194" y="144"/>
                    </a:cubicBezTo>
                    <a:cubicBezTo>
                      <a:pt x="197" y="144"/>
                      <a:pt x="201" y="146"/>
                      <a:pt x="203" y="148"/>
                    </a:cubicBezTo>
                    <a:cubicBezTo>
                      <a:pt x="205" y="150"/>
                      <a:pt x="208" y="151"/>
                      <a:pt x="209" y="149"/>
                    </a:cubicBezTo>
                    <a:cubicBezTo>
                      <a:pt x="210" y="148"/>
                      <a:pt x="214" y="148"/>
                      <a:pt x="217" y="149"/>
                    </a:cubicBezTo>
                    <a:cubicBezTo>
                      <a:pt x="219" y="151"/>
                      <a:pt x="224" y="153"/>
                      <a:pt x="227" y="154"/>
                    </a:cubicBezTo>
                    <a:cubicBezTo>
                      <a:pt x="229" y="156"/>
                      <a:pt x="232" y="157"/>
                      <a:pt x="232" y="157"/>
                    </a:cubicBezTo>
                    <a:cubicBezTo>
                      <a:pt x="232" y="157"/>
                      <a:pt x="230" y="154"/>
                      <a:pt x="228" y="150"/>
                    </a:cubicBezTo>
                    <a:cubicBezTo>
                      <a:pt x="227" y="146"/>
                      <a:pt x="224" y="141"/>
                      <a:pt x="223" y="138"/>
                    </a:cubicBezTo>
                    <a:cubicBezTo>
                      <a:pt x="222" y="136"/>
                      <a:pt x="221" y="133"/>
                      <a:pt x="222" y="131"/>
                    </a:cubicBezTo>
                    <a:cubicBezTo>
                      <a:pt x="222" y="130"/>
                      <a:pt x="222" y="128"/>
                      <a:pt x="222" y="126"/>
                    </a:cubicBezTo>
                    <a:cubicBezTo>
                      <a:pt x="221" y="125"/>
                      <a:pt x="222" y="122"/>
                      <a:pt x="222" y="121"/>
                    </a:cubicBezTo>
                    <a:cubicBezTo>
                      <a:pt x="223" y="120"/>
                      <a:pt x="225" y="119"/>
                      <a:pt x="226" y="121"/>
                    </a:cubicBezTo>
                    <a:cubicBezTo>
                      <a:pt x="227" y="122"/>
                      <a:pt x="229" y="122"/>
                      <a:pt x="230" y="120"/>
                    </a:cubicBezTo>
                    <a:cubicBezTo>
                      <a:pt x="231" y="119"/>
                      <a:pt x="232" y="118"/>
                      <a:pt x="232" y="118"/>
                    </a:cubicBezTo>
                    <a:cubicBezTo>
                      <a:pt x="232" y="118"/>
                      <a:pt x="235" y="115"/>
                      <a:pt x="238" y="111"/>
                    </a:cubicBezTo>
                    <a:cubicBezTo>
                      <a:pt x="241" y="107"/>
                      <a:pt x="245" y="102"/>
                      <a:pt x="247" y="100"/>
                    </a:cubicBezTo>
                    <a:cubicBezTo>
                      <a:pt x="249" y="97"/>
                      <a:pt x="251" y="93"/>
                      <a:pt x="252" y="92"/>
                    </a:cubicBezTo>
                    <a:cubicBezTo>
                      <a:pt x="253" y="90"/>
                      <a:pt x="254" y="87"/>
                      <a:pt x="254" y="84"/>
                    </a:cubicBezTo>
                    <a:cubicBezTo>
                      <a:pt x="254" y="82"/>
                      <a:pt x="257" y="79"/>
                      <a:pt x="260" y="77"/>
                    </a:cubicBezTo>
                    <a:cubicBezTo>
                      <a:pt x="264" y="75"/>
                      <a:pt x="266" y="71"/>
                      <a:pt x="265" y="68"/>
                    </a:cubicBezTo>
                    <a:cubicBezTo>
                      <a:pt x="263" y="65"/>
                      <a:pt x="263" y="59"/>
                      <a:pt x="264" y="55"/>
                    </a:cubicBezTo>
                    <a:cubicBezTo>
                      <a:pt x="265" y="50"/>
                      <a:pt x="266" y="44"/>
                      <a:pt x="267" y="41"/>
                    </a:cubicBezTo>
                    <a:cubicBezTo>
                      <a:pt x="268" y="38"/>
                      <a:pt x="268" y="36"/>
                      <a:pt x="268" y="36"/>
                    </a:cubicBezTo>
                    <a:cubicBezTo>
                      <a:pt x="268" y="36"/>
                      <a:pt x="267" y="34"/>
                      <a:pt x="266" y="32"/>
                    </a:cubicBezTo>
                    <a:cubicBezTo>
                      <a:pt x="264" y="30"/>
                      <a:pt x="263" y="27"/>
                      <a:pt x="263" y="24"/>
                    </a:cubicBezTo>
                    <a:cubicBezTo>
                      <a:pt x="262" y="22"/>
                      <a:pt x="261" y="18"/>
                      <a:pt x="260" y="16"/>
                    </a:cubicBezTo>
                    <a:cubicBezTo>
                      <a:pt x="259" y="14"/>
                      <a:pt x="257" y="12"/>
                      <a:pt x="256" y="12"/>
                    </a:cubicBezTo>
                    <a:cubicBezTo>
                      <a:pt x="255" y="12"/>
                      <a:pt x="254" y="12"/>
                      <a:pt x="254" y="12"/>
                    </a:cubicBezTo>
                    <a:cubicBezTo>
                      <a:pt x="254" y="12"/>
                      <a:pt x="253" y="14"/>
                      <a:pt x="253" y="16"/>
                    </a:cubicBezTo>
                    <a:cubicBezTo>
                      <a:pt x="252" y="18"/>
                      <a:pt x="251" y="23"/>
                      <a:pt x="250" y="25"/>
                    </a:cubicBezTo>
                    <a:cubicBezTo>
                      <a:pt x="250" y="28"/>
                      <a:pt x="248" y="31"/>
                      <a:pt x="247" y="32"/>
                    </a:cubicBezTo>
                    <a:cubicBezTo>
                      <a:pt x="245" y="33"/>
                      <a:pt x="243" y="34"/>
                      <a:pt x="241" y="35"/>
                    </a:cubicBezTo>
                    <a:cubicBezTo>
                      <a:pt x="239" y="35"/>
                      <a:pt x="234" y="36"/>
                      <a:pt x="231" y="36"/>
                    </a:cubicBezTo>
                    <a:cubicBezTo>
                      <a:pt x="228" y="36"/>
                      <a:pt x="224" y="36"/>
                      <a:pt x="223" y="37"/>
                    </a:cubicBezTo>
                    <a:cubicBezTo>
                      <a:pt x="222" y="37"/>
                      <a:pt x="219" y="37"/>
                      <a:pt x="218" y="36"/>
                    </a:cubicBezTo>
                    <a:cubicBezTo>
                      <a:pt x="217" y="35"/>
                      <a:pt x="214" y="34"/>
                      <a:pt x="210" y="34"/>
                    </a:cubicBezTo>
                    <a:cubicBezTo>
                      <a:pt x="207" y="35"/>
                      <a:pt x="203" y="34"/>
                      <a:pt x="202" y="33"/>
                    </a:cubicBezTo>
                    <a:cubicBezTo>
                      <a:pt x="201" y="32"/>
                      <a:pt x="201" y="30"/>
                      <a:pt x="202" y="29"/>
                    </a:cubicBezTo>
                    <a:cubicBezTo>
                      <a:pt x="203" y="28"/>
                      <a:pt x="204" y="26"/>
                      <a:pt x="203" y="25"/>
                    </a:cubicBezTo>
                    <a:cubicBezTo>
                      <a:pt x="203" y="24"/>
                      <a:pt x="201" y="22"/>
                      <a:pt x="198" y="22"/>
                    </a:cubicBezTo>
                    <a:cubicBezTo>
                      <a:pt x="195" y="22"/>
                      <a:pt x="192" y="23"/>
                      <a:pt x="191" y="24"/>
                    </a:cubicBezTo>
                    <a:cubicBezTo>
                      <a:pt x="190" y="25"/>
                      <a:pt x="187" y="27"/>
                      <a:pt x="185" y="27"/>
                    </a:cubicBezTo>
                    <a:cubicBezTo>
                      <a:pt x="183" y="27"/>
                      <a:pt x="179" y="26"/>
                      <a:pt x="177" y="25"/>
                    </a:cubicBezTo>
                    <a:cubicBezTo>
                      <a:pt x="175" y="23"/>
                      <a:pt x="173" y="20"/>
                      <a:pt x="173" y="17"/>
                    </a:cubicBezTo>
                    <a:cubicBezTo>
                      <a:pt x="173" y="14"/>
                      <a:pt x="173" y="11"/>
                      <a:pt x="174" y="10"/>
                    </a:cubicBezTo>
                    <a:cubicBezTo>
                      <a:pt x="174" y="9"/>
                      <a:pt x="173" y="7"/>
                      <a:pt x="171" y="6"/>
                    </a:cubicBezTo>
                    <a:cubicBezTo>
                      <a:pt x="169" y="5"/>
                      <a:pt x="168" y="4"/>
                      <a:pt x="168" y="4"/>
                    </a:cubicBezTo>
                    <a:cubicBezTo>
                      <a:pt x="168" y="4"/>
                      <a:pt x="166" y="5"/>
                      <a:pt x="163" y="5"/>
                    </a:cubicBezTo>
                    <a:cubicBezTo>
                      <a:pt x="160" y="5"/>
                      <a:pt x="158" y="7"/>
                      <a:pt x="157" y="9"/>
                    </a:cubicBezTo>
                    <a:cubicBezTo>
                      <a:pt x="156" y="11"/>
                      <a:pt x="153" y="13"/>
                      <a:pt x="150" y="13"/>
                    </a:cubicBezTo>
                    <a:cubicBezTo>
                      <a:pt x="147" y="13"/>
                      <a:pt x="143" y="13"/>
                      <a:pt x="140" y="14"/>
                    </a:cubicBezTo>
                    <a:cubicBezTo>
                      <a:pt x="137" y="14"/>
                      <a:pt x="135" y="13"/>
                      <a:pt x="135" y="10"/>
                    </a:cubicBezTo>
                    <a:cubicBezTo>
                      <a:pt x="135" y="8"/>
                      <a:pt x="134" y="6"/>
                      <a:pt x="132" y="5"/>
                    </a:cubicBezTo>
                    <a:cubicBezTo>
                      <a:pt x="131" y="4"/>
                      <a:pt x="129" y="2"/>
                      <a:pt x="128" y="2"/>
                    </a:cubicBezTo>
                    <a:cubicBezTo>
                      <a:pt x="127" y="1"/>
                      <a:pt x="126" y="0"/>
                      <a:pt x="126" y="0"/>
                    </a:cubicBezTo>
                    <a:cubicBezTo>
                      <a:pt x="126" y="0"/>
                      <a:pt x="125" y="0"/>
                      <a:pt x="124" y="0"/>
                    </a:cubicBezTo>
                    <a:cubicBezTo>
                      <a:pt x="123" y="0"/>
                      <a:pt x="120" y="0"/>
                      <a:pt x="118" y="0"/>
                    </a:cubicBezTo>
                    <a:cubicBezTo>
                      <a:pt x="117" y="1"/>
                      <a:pt x="113" y="1"/>
                      <a:pt x="111" y="1"/>
                    </a:cubicBezTo>
                    <a:cubicBezTo>
                      <a:pt x="108" y="2"/>
                      <a:pt x="104" y="2"/>
                      <a:pt x="102" y="2"/>
                    </a:cubicBezTo>
                    <a:cubicBezTo>
                      <a:pt x="100" y="2"/>
                      <a:pt x="96" y="3"/>
                      <a:pt x="94" y="4"/>
                    </a:cubicBezTo>
                    <a:cubicBezTo>
                      <a:pt x="91" y="5"/>
                      <a:pt x="88" y="8"/>
                      <a:pt x="87" y="9"/>
                    </a:cubicBezTo>
                    <a:cubicBezTo>
                      <a:pt x="85" y="10"/>
                      <a:pt x="82" y="12"/>
                      <a:pt x="80" y="13"/>
                    </a:cubicBezTo>
                    <a:cubicBezTo>
                      <a:pt x="77" y="13"/>
                      <a:pt x="76" y="14"/>
                      <a:pt x="76" y="14"/>
                    </a:cubicBezTo>
                    <a:cubicBezTo>
                      <a:pt x="76" y="14"/>
                      <a:pt x="73" y="14"/>
                      <a:pt x="69" y="15"/>
                    </a:cubicBezTo>
                    <a:cubicBezTo>
                      <a:pt x="66" y="16"/>
                      <a:pt x="60" y="17"/>
                      <a:pt x="56" y="19"/>
                    </a:cubicBezTo>
                    <a:cubicBezTo>
                      <a:pt x="53" y="20"/>
                      <a:pt x="51" y="23"/>
                      <a:pt x="52" y="26"/>
                    </a:cubicBezTo>
                    <a:cubicBezTo>
                      <a:pt x="53" y="29"/>
                      <a:pt x="55" y="31"/>
                      <a:pt x="57" y="31"/>
                    </a:cubicBezTo>
                    <a:cubicBezTo>
                      <a:pt x="59" y="30"/>
                      <a:pt x="62" y="31"/>
                      <a:pt x="64" y="31"/>
                    </a:cubicBezTo>
                    <a:cubicBezTo>
                      <a:pt x="65" y="31"/>
                      <a:pt x="68" y="32"/>
                      <a:pt x="69" y="33"/>
                    </a:cubicBezTo>
                    <a:cubicBezTo>
                      <a:pt x="71" y="34"/>
                      <a:pt x="74" y="36"/>
                      <a:pt x="75" y="38"/>
                    </a:cubicBezTo>
                    <a:cubicBezTo>
                      <a:pt x="76" y="41"/>
                      <a:pt x="76" y="43"/>
                      <a:pt x="74" y="43"/>
                    </a:cubicBezTo>
                    <a:cubicBezTo>
                      <a:pt x="71" y="44"/>
                      <a:pt x="70" y="46"/>
                      <a:pt x="70" y="48"/>
                    </a:cubicBezTo>
                    <a:cubicBezTo>
                      <a:pt x="70" y="51"/>
                      <a:pt x="71" y="54"/>
                      <a:pt x="73" y="56"/>
                    </a:cubicBezTo>
                    <a:cubicBezTo>
                      <a:pt x="74" y="58"/>
                      <a:pt x="76" y="62"/>
                      <a:pt x="76" y="65"/>
                    </a:cubicBezTo>
                    <a:cubicBezTo>
                      <a:pt x="77" y="67"/>
                      <a:pt x="79" y="70"/>
                      <a:pt x="81" y="70"/>
                    </a:cubicBezTo>
                    <a:cubicBezTo>
                      <a:pt x="83" y="70"/>
                      <a:pt x="86" y="71"/>
                      <a:pt x="87" y="73"/>
                    </a:cubicBezTo>
                    <a:cubicBezTo>
                      <a:pt x="88" y="74"/>
                      <a:pt x="89" y="76"/>
                      <a:pt x="88" y="77"/>
                    </a:cubicBezTo>
                    <a:cubicBezTo>
                      <a:pt x="87" y="78"/>
                      <a:pt x="86" y="82"/>
                      <a:pt x="84" y="85"/>
                    </a:cubicBezTo>
                    <a:cubicBezTo>
                      <a:pt x="82" y="88"/>
                      <a:pt x="78" y="90"/>
                      <a:pt x="76" y="89"/>
                    </a:cubicBezTo>
                    <a:cubicBezTo>
                      <a:pt x="74" y="88"/>
                      <a:pt x="70" y="89"/>
                      <a:pt x="67" y="91"/>
                    </a:cubicBezTo>
                    <a:cubicBezTo>
                      <a:pt x="64" y="92"/>
                      <a:pt x="61" y="95"/>
                      <a:pt x="59" y="98"/>
                    </a:cubicBezTo>
                    <a:cubicBezTo>
                      <a:pt x="57" y="100"/>
                      <a:pt x="53" y="103"/>
                      <a:pt x="50" y="106"/>
                    </a:cubicBezTo>
                    <a:cubicBezTo>
                      <a:pt x="47" y="108"/>
                      <a:pt x="42" y="108"/>
                      <a:pt x="39" y="106"/>
                    </a:cubicBezTo>
                    <a:cubicBezTo>
                      <a:pt x="37" y="103"/>
                      <a:pt x="33" y="103"/>
                      <a:pt x="32" y="106"/>
                    </a:cubicBezTo>
                    <a:cubicBezTo>
                      <a:pt x="31" y="108"/>
                      <a:pt x="27" y="110"/>
                      <a:pt x="24" y="110"/>
                    </a:cubicBezTo>
                    <a:cubicBezTo>
                      <a:pt x="21" y="111"/>
                      <a:pt x="18" y="111"/>
                      <a:pt x="18" y="111"/>
                    </a:cubicBezTo>
                    <a:cubicBezTo>
                      <a:pt x="18" y="111"/>
                      <a:pt x="17" y="112"/>
                      <a:pt x="15" y="113"/>
                    </a:cubicBezTo>
                    <a:cubicBezTo>
                      <a:pt x="13" y="114"/>
                      <a:pt x="10" y="116"/>
                      <a:pt x="9" y="118"/>
                    </a:cubicBezTo>
                    <a:cubicBezTo>
                      <a:pt x="8" y="119"/>
                      <a:pt x="7" y="122"/>
                      <a:pt x="6" y="122"/>
                    </a:cubicBezTo>
                    <a:cubicBezTo>
                      <a:pt x="5" y="123"/>
                      <a:pt x="3" y="125"/>
                      <a:pt x="2" y="127"/>
                    </a:cubicBezTo>
                    <a:cubicBezTo>
                      <a:pt x="1" y="129"/>
                      <a:pt x="0" y="130"/>
                      <a:pt x="0" y="130"/>
                    </a:cubicBezTo>
                    <a:cubicBezTo>
                      <a:pt x="0" y="130"/>
                      <a:pt x="0" y="131"/>
                      <a:pt x="1" y="132"/>
                    </a:cubicBezTo>
                    <a:cubicBezTo>
                      <a:pt x="1" y="133"/>
                      <a:pt x="2" y="135"/>
                      <a:pt x="2" y="136"/>
                    </a:cubicBezTo>
                    <a:cubicBezTo>
                      <a:pt x="2" y="137"/>
                      <a:pt x="3" y="139"/>
                      <a:pt x="5" y="140"/>
                    </a:cubicBezTo>
                    <a:cubicBezTo>
                      <a:pt x="6" y="140"/>
                      <a:pt x="8" y="142"/>
                      <a:pt x="9" y="143"/>
                    </a:cubicBezTo>
                    <a:cubicBezTo>
                      <a:pt x="10" y="144"/>
                      <a:pt x="11" y="146"/>
                      <a:pt x="11" y="147"/>
                    </a:cubicBezTo>
                    <a:cubicBezTo>
                      <a:pt x="12" y="148"/>
                      <a:pt x="13" y="150"/>
                      <a:pt x="14" y="152"/>
                    </a:cubicBezTo>
                    <a:cubicBezTo>
                      <a:pt x="15" y="154"/>
                      <a:pt x="18" y="156"/>
                      <a:pt x="20" y="158"/>
                    </a:cubicBezTo>
                    <a:cubicBezTo>
                      <a:pt x="22" y="160"/>
                      <a:pt x="26" y="161"/>
                      <a:pt x="27" y="162"/>
                    </a:cubicBezTo>
                    <a:cubicBezTo>
                      <a:pt x="29" y="162"/>
                      <a:pt x="33" y="163"/>
                      <a:pt x="37" y="164"/>
                    </a:cubicBezTo>
                    <a:cubicBezTo>
                      <a:pt x="40" y="165"/>
                      <a:pt x="45" y="167"/>
                      <a:pt x="46" y="167"/>
                    </a:cubicBezTo>
                    <a:cubicBezTo>
                      <a:pt x="48" y="167"/>
                      <a:pt x="52" y="169"/>
                      <a:pt x="54" y="170"/>
                    </a:cubicBezTo>
                    <a:cubicBezTo>
                      <a:pt x="56" y="171"/>
                      <a:pt x="62" y="173"/>
                      <a:pt x="66" y="175"/>
                    </a:cubicBezTo>
                    <a:cubicBezTo>
                      <a:pt x="71" y="177"/>
                      <a:pt x="77" y="179"/>
                      <a:pt x="81" y="180"/>
                    </a:cubicBezTo>
                    <a:cubicBezTo>
                      <a:pt x="84" y="180"/>
                      <a:pt x="90" y="182"/>
                      <a:pt x="93" y="183"/>
                    </a:cubicBezTo>
                    <a:cubicBezTo>
                      <a:pt x="96" y="184"/>
                      <a:pt x="102" y="185"/>
                      <a:pt x="105" y="186"/>
                    </a:cubicBezTo>
                    <a:cubicBezTo>
                      <a:pt x="108" y="187"/>
                      <a:pt x="111" y="188"/>
                      <a:pt x="111" y="188"/>
                    </a:cubicBezTo>
                    <a:cubicBezTo>
                      <a:pt x="111" y="188"/>
                      <a:pt x="112" y="186"/>
                      <a:pt x="113" y="183"/>
                    </a:cubicBezTo>
                    <a:cubicBezTo>
                      <a:pt x="114" y="180"/>
                      <a:pt x="115" y="176"/>
                      <a:pt x="115" y="175"/>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4" name="Freeform 33">
                <a:extLst>
                  <a:ext uri="{FF2B5EF4-FFF2-40B4-BE49-F238E27FC236}">
                    <a16:creationId xmlns:a16="http://schemas.microsoft.com/office/drawing/2014/main" id="{B59C106D-3E21-A54B-9B93-BC318385557C}"/>
                  </a:ext>
                </a:extLst>
              </p:cNvPr>
              <p:cNvSpPr>
                <a:spLocks/>
              </p:cNvSpPr>
              <p:nvPr/>
            </p:nvSpPr>
            <p:spPr bwMode="auto">
              <a:xfrm>
                <a:off x="7485517" y="4606076"/>
                <a:ext cx="598621" cy="259367"/>
              </a:xfrm>
              <a:custGeom>
                <a:avLst/>
                <a:gdLst/>
                <a:ahLst/>
                <a:cxnLst>
                  <a:cxn ang="0">
                    <a:pos x="224" y="48"/>
                  </a:cxn>
                  <a:cxn ang="0">
                    <a:pos x="213" y="44"/>
                  </a:cxn>
                  <a:cxn ang="0">
                    <a:pos x="199" y="42"/>
                  </a:cxn>
                  <a:cxn ang="0">
                    <a:pos x="193" y="52"/>
                  </a:cxn>
                  <a:cxn ang="0">
                    <a:pos x="176" y="53"/>
                  </a:cxn>
                  <a:cxn ang="0">
                    <a:pos x="161" y="44"/>
                  </a:cxn>
                  <a:cxn ang="0">
                    <a:pos x="152" y="23"/>
                  </a:cxn>
                  <a:cxn ang="0">
                    <a:pos x="142" y="17"/>
                  </a:cxn>
                  <a:cxn ang="0">
                    <a:pos x="134" y="15"/>
                  </a:cxn>
                  <a:cxn ang="0">
                    <a:pos x="126" y="3"/>
                  </a:cxn>
                  <a:cxn ang="0">
                    <a:pos x="121" y="2"/>
                  </a:cxn>
                  <a:cxn ang="0">
                    <a:pos x="110" y="7"/>
                  </a:cxn>
                  <a:cxn ang="0">
                    <a:pos x="101" y="16"/>
                  </a:cxn>
                  <a:cxn ang="0">
                    <a:pos x="84" y="20"/>
                  </a:cxn>
                  <a:cxn ang="0">
                    <a:pos x="78" y="25"/>
                  </a:cxn>
                  <a:cxn ang="0">
                    <a:pos x="71" y="21"/>
                  </a:cxn>
                  <a:cxn ang="0">
                    <a:pos x="51" y="23"/>
                  </a:cxn>
                  <a:cxn ang="0">
                    <a:pos x="31" y="33"/>
                  </a:cxn>
                  <a:cxn ang="0">
                    <a:pos x="42" y="32"/>
                  </a:cxn>
                  <a:cxn ang="0">
                    <a:pos x="25" y="39"/>
                  </a:cxn>
                  <a:cxn ang="0">
                    <a:pos x="21" y="36"/>
                  </a:cxn>
                  <a:cxn ang="0">
                    <a:pos x="0" y="44"/>
                  </a:cxn>
                  <a:cxn ang="0">
                    <a:pos x="11" y="55"/>
                  </a:cxn>
                  <a:cxn ang="0">
                    <a:pos x="13" y="67"/>
                  </a:cxn>
                  <a:cxn ang="0">
                    <a:pos x="23" y="78"/>
                  </a:cxn>
                  <a:cxn ang="0">
                    <a:pos x="41" y="87"/>
                  </a:cxn>
                  <a:cxn ang="0">
                    <a:pos x="51" y="98"/>
                  </a:cxn>
                  <a:cxn ang="0">
                    <a:pos x="54" y="95"/>
                  </a:cxn>
                  <a:cxn ang="0">
                    <a:pos x="60" y="85"/>
                  </a:cxn>
                  <a:cxn ang="0">
                    <a:pos x="61" y="79"/>
                  </a:cxn>
                  <a:cxn ang="0">
                    <a:pos x="62" y="71"/>
                  </a:cxn>
                  <a:cxn ang="0">
                    <a:pos x="68" y="60"/>
                  </a:cxn>
                  <a:cxn ang="0">
                    <a:pos x="82" y="60"/>
                  </a:cxn>
                  <a:cxn ang="0">
                    <a:pos x="91" y="61"/>
                  </a:cxn>
                  <a:cxn ang="0">
                    <a:pos x="92" y="72"/>
                  </a:cxn>
                  <a:cxn ang="0">
                    <a:pos x="98" y="93"/>
                  </a:cxn>
                  <a:cxn ang="0">
                    <a:pos x="123" y="97"/>
                  </a:cxn>
                  <a:cxn ang="0">
                    <a:pos x="136" y="87"/>
                  </a:cxn>
                  <a:cxn ang="0">
                    <a:pos x="146" y="75"/>
                  </a:cxn>
                  <a:cxn ang="0">
                    <a:pos x="163" y="68"/>
                  </a:cxn>
                  <a:cxn ang="0">
                    <a:pos x="167" y="60"/>
                  </a:cxn>
                  <a:cxn ang="0">
                    <a:pos x="170" y="61"/>
                  </a:cxn>
                  <a:cxn ang="0">
                    <a:pos x="179" y="61"/>
                  </a:cxn>
                  <a:cxn ang="0">
                    <a:pos x="185" y="69"/>
                  </a:cxn>
                  <a:cxn ang="0">
                    <a:pos x="194" y="76"/>
                  </a:cxn>
                  <a:cxn ang="0">
                    <a:pos x="201" y="89"/>
                  </a:cxn>
                  <a:cxn ang="0">
                    <a:pos x="207" y="91"/>
                  </a:cxn>
                  <a:cxn ang="0">
                    <a:pos x="211" y="97"/>
                  </a:cxn>
                  <a:cxn ang="0">
                    <a:pos x="215" y="106"/>
                  </a:cxn>
                  <a:cxn ang="0">
                    <a:pos x="244" y="60"/>
                  </a:cxn>
                  <a:cxn ang="0">
                    <a:pos x="235" y="49"/>
                  </a:cxn>
                </a:cxnLst>
                <a:rect l="0" t="0" r="r" b="b"/>
                <a:pathLst>
                  <a:path w="244" h="106">
                    <a:moveTo>
                      <a:pt x="235" y="49"/>
                    </a:moveTo>
                    <a:cubicBezTo>
                      <a:pt x="231" y="49"/>
                      <a:pt x="226" y="49"/>
                      <a:pt x="224" y="48"/>
                    </a:cubicBezTo>
                    <a:cubicBezTo>
                      <a:pt x="221" y="48"/>
                      <a:pt x="219" y="47"/>
                      <a:pt x="218" y="46"/>
                    </a:cubicBezTo>
                    <a:cubicBezTo>
                      <a:pt x="217" y="45"/>
                      <a:pt x="215" y="44"/>
                      <a:pt x="213" y="44"/>
                    </a:cubicBezTo>
                    <a:cubicBezTo>
                      <a:pt x="211" y="44"/>
                      <a:pt x="208" y="43"/>
                      <a:pt x="206" y="42"/>
                    </a:cubicBezTo>
                    <a:cubicBezTo>
                      <a:pt x="204" y="41"/>
                      <a:pt x="201" y="41"/>
                      <a:pt x="199" y="42"/>
                    </a:cubicBezTo>
                    <a:cubicBezTo>
                      <a:pt x="198" y="43"/>
                      <a:pt x="197" y="48"/>
                      <a:pt x="197" y="52"/>
                    </a:cubicBezTo>
                    <a:cubicBezTo>
                      <a:pt x="197" y="52"/>
                      <a:pt x="197" y="52"/>
                      <a:pt x="193" y="52"/>
                    </a:cubicBezTo>
                    <a:cubicBezTo>
                      <a:pt x="189" y="52"/>
                      <a:pt x="189" y="52"/>
                      <a:pt x="189" y="52"/>
                    </a:cubicBezTo>
                    <a:cubicBezTo>
                      <a:pt x="185" y="54"/>
                      <a:pt x="179" y="54"/>
                      <a:pt x="176" y="53"/>
                    </a:cubicBezTo>
                    <a:cubicBezTo>
                      <a:pt x="173" y="52"/>
                      <a:pt x="170" y="50"/>
                      <a:pt x="168" y="50"/>
                    </a:cubicBezTo>
                    <a:cubicBezTo>
                      <a:pt x="167" y="49"/>
                      <a:pt x="164" y="47"/>
                      <a:pt x="161" y="44"/>
                    </a:cubicBezTo>
                    <a:cubicBezTo>
                      <a:pt x="158" y="42"/>
                      <a:pt x="155" y="38"/>
                      <a:pt x="154" y="34"/>
                    </a:cubicBezTo>
                    <a:cubicBezTo>
                      <a:pt x="153" y="31"/>
                      <a:pt x="152" y="26"/>
                      <a:pt x="152" y="23"/>
                    </a:cubicBezTo>
                    <a:cubicBezTo>
                      <a:pt x="152" y="20"/>
                      <a:pt x="150" y="17"/>
                      <a:pt x="147" y="17"/>
                    </a:cubicBezTo>
                    <a:cubicBezTo>
                      <a:pt x="144" y="17"/>
                      <a:pt x="142" y="17"/>
                      <a:pt x="142" y="17"/>
                    </a:cubicBezTo>
                    <a:cubicBezTo>
                      <a:pt x="142" y="17"/>
                      <a:pt x="141" y="17"/>
                      <a:pt x="139" y="17"/>
                    </a:cubicBezTo>
                    <a:cubicBezTo>
                      <a:pt x="137" y="17"/>
                      <a:pt x="135" y="16"/>
                      <a:pt x="134" y="15"/>
                    </a:cubicBezTo>
                    <a:cubicBezTo>
                      <a:pt x="133" y="13"/>
                      <a:pt x="132" y="11"/>
                      <a:pt x="130" y="9"/>
                    </a:cubicBezTo>
                    <a:cubicBezTo>
                      <a:pt x="129" y="7"/>
                      <a:pt x="127" y="4"/>
                      <a:pt x="126" y="3"/>
                    </a:cubicBezTo>
                    <a:cubicBezTo>
                      <a:pt x="125" y="2"/>
                      <a:pt x="124" y="0"/>
                      <a:pt x="124" y="0"/>
                    </a:cubicBezTo>
                    <a:cubicBezTo>
                      <a:pt x="124" y="0"/>
                      <a:pt x="123" y="1"/>
                      <a:pt x="121" y="2"/>
                    </a:cubicBezTo>
                    <a:cubicBezTo>
                      <a:pt x="120" y="3"/>
                      <a:pt x="117" y="4"/>
                      <a:pt x="114" y="5"/>
                    </a:cubicBezTo>
                    <a:cubicBezTo>
                      <a:pt x="112" y="6"/>
                      <a:pt x="110" y="7"/>
                      <a:pt x="110" y="7"/>
                    </a:cubicBezTo>
                    <a:cubicBezTo>
                      <a:pt x="110" y="7"/>
                      <a:pt x="109" y="9"/>
                      <a:pt x="107" y="11"/>
                    </a:cubicBezTo>
                    <a:cubicBezTo>
                      <a:pt x="105" y="13"/>
                      <a:pt x="103" y="15"/>
                      <a:pt x="101" y="16"/>
                    </a:cubicBezTo>
                    <a:cubicBezTo>
                      <a:pt x="99" y="16"/>
                      <a:pt x="96" y="18"/>
                      <a:pt x="93" y="18"/>
                    </a:cubicBezTo>
                    <a:cubicBezTo>
                      <a:pt x="91" y="19"/>
                      <a:pt x="87" y="20"/>
                      <a:pt x="84" y="20"/>
                    </a:cubicBezTo>
                    <a:cubicBezTo>
                      <a:pt x="82" y="20"/>
                      <a:pt x="80" y="21"/>
                      <a:pt x="80" y="23"/>
                    </a:cubicBezTo>
                    <a:cubicBezTo>
                      <a:pt x="80" y="24"/>
                      <a:pt x="79" y="25"/>
                      <a:pt x="78" y="25"/>
                    </a:cubicBezTo>
                    <a:cubicBezTo>
                      <a:pt x="76" y="25"/>
                      <a:pt x="75" y="24"/>
                      <a:pt x="75" y="23"/>
                    </a:cubicBezTo>
                    <a:cubicBezTo>
                      <a:pt x="75" y="22"/>
                      <a:pt x="73" y="21"/>
                      <a:pt x="71" y="21"/>
                    </a:cubicBezTo>
                    <a:cubicBezTo>
                      <a:pt x="70" y="21"/>
                      <a:pt x="65" y="21"/>
                      <a:pt x="62" y="21"/>
                    </a:cubicBezTo>
                    <a:cubicBezTo>
                      <a:pt x="58" y="22"/>
                      <a:pt x="54" y="22"/>
                      <a:pt x="51" y="23"/>
                    </a:cubicBezTo>
                    <a:cubicBezTo>
                      <a:pt x="49" y="24"/>
                      <a:pt x="43" y="27"/>
                      <a:pt x="37" y="29"/>
                    </a:cubicBezTo>
                    <a:cubicBezTo>
                      <a:pt x="31" y="32"/>
                      <a:pt x="28" y="34"/>
                      <a:pt x="31" y="33"/>
                    </a:cubicBezTo>
                    <a:cubicBezTo>
                      <a:pt x="34" y="32"/>
                      <a:pt x="39" y="31"/>
                      <a:pt x="42" y="31"/>
                    </a:cubicBezTo>
                    <a:cubicBezTo>
                      <a:pt x="44" y="30"/>
                      <a:pt x="45" y="31"/>
                      <a:pt x="42" y="32"/>
                    </a:cubicBezTo>
                    <a:cubicBezTo>
                      <a:pt x="39" y="33"/>
                      <a:pt x="35" y="35"/>
                      <a:pt x="33" y="36"/>
                    </a:cubicBezTo>
                    <a:cubicBezTo>
                      <a:pt x="30" y="37"/>
                      <a:pt x="27" y="38"/>
                      <a:pt x="25" y="39"/>
                    </a:cubicBezTo>
                    <a:cubicBezTo>
                      <a:pt x="23" y="39"/>
                      <a:pt x="22" y="38"/>
                      <a:pt x="22" y="37"/>
                    </a:cubicBezTo>
                    <a:cubicBezTo>
                      <a:pt x="22" y="36"/>
                      <a:pt x="21" y="36"/>
                      <a:pt x="21" y="36"/>
                    </a:cubicBezTo>
                    <a:cubicBezTo>
                      <a:pt x="20" y="36"/>
                      <a:pt x="16" y="37"/>
                      <a:pt x="13" y="39"/>
                    </a:cubicBezTo>
                    <a:cubicBezTo>
                      <a:pt x="10" y="40"/>
                      <a:pt x="4" y="43"/>
                      <a:pt x="0" y="44"/>
                    </a:cubicBezTo>
                    <a:cubicBezTo>
                      <a:pt x="0" y="44"/>
                      <a:pt x="2" y="45"/>
                      <a:pt x="5" y="47"/>
                    </a:cubicBezTo>
                    <a:cubicBezTo>
                      <a:pt x="8" y="49"/>
                      <a:pt x="11" y="53"/>
                      <a:pt x="11" y="55"/>
                    </a:cubicBezTo>
                    <a:cubicBezTo>
                      <a:pt x="12" y="57"/>
                      <a:pt x="12" y="59"/>
                      <a:pt x="13" y="61"/>
                    </a:cubicBezTo>
                    <a:cubicBezTo>
                      <a:pt x="13" y="62"/>
                      <a:pt x="13" y="65"/>
                      <a:pt x="13" y="67"/>
                    </a:cubicBezTo>
                    <a:cubicBezTo>
                      <a:pt x="12" y="69"/>
                      <a:pt x="14" y="71"/>
                      <a:pt x="16" y="72"/>
                    </a:cubicBezTo>
                    <a:cubicBezTo>
                      <a:pt x="18" y="73"/>
                      <a:pt x="21" y="76"/>
                      <a:pt x="23" y="78"/>
                    </a:cubicBezTo>
                    <a:cubicBezTo>
                      <a:pt x="24" y="80"/>
                      <a:pt x="28" y="82"/>
                      <a:pt x="30" y="83"/>
                    </a:cubicBezTo>
                    <a:cubicBezTo>
                      <a:pt x="33" y="84"/>
                      <a:pt x="38" y="86"/>
                      <a:pt x="41" y="87"/>
                    </a:cubicBezTo>
                    <a:cubicBezTo>
                      <a:pt x="44" y="89"/>
                      <a:pt x="47" y="92"/>
                      <a:pt x="47" y="94"/>
                    </a:cubicBezTo>
                    <a:cubicBezTo>
                      <a:pt x="48" y="96"/>
                      <a:pt x="50" y="98"/>
                      <a:pt x="51" y="98"/>
                    </a:cubicBezTo>
                    <a:cubicBezTo>
                      <a:pt x="53" y="99"/>
                      <a:pt x="55" y="99"/>
                      <a:pt x="55" y="99"/>
                    </a:cubicBezTo>
                    <a:cubicBezTo>
                      <a:pt x="55" y="99"/>
                      <a:pt x="55" y="97"/>
                      <a:pt x="54" y="95"/>
                    </a:cubicBezTo>
                    <a:cubicBezTo>
                      <a:pt x="54" y="93"/>
                      <a:pt x="55" y="90"/>
                      <a:pt x="56" y="89"/>
                    </a:cubicBezTo>
                    <a:cubicBezTo>
                      <a:pt x="58" y="88"/>
                      <a:pt x="59" y="86"/>
                      <a:pt x="60" y="85"/>
                    </a:cubicBezTo>
                    <a:cubicBezTo>
                      <a:pt x="61" y="84"/>
                      <a:pt x="61" y="83"/>
                      <a:pt x="61" y="82"/>
                    </a:cubicBezTo>
                    <a:cubicBezTo>
                      <a:pt x="61" y="81"/>
                      <a:pt x="61" y="80"/>
                      <a:pt x="61" y="79"/>
                    </a:cubicBezTo>
                    <a:cubicBezTo>
                      <a:pt x="61" y="78"/>
                      <a:pt x="61" y="76"/>
                      <a:pt x="60" y="75"/>
                    </a:cubicBezTo>
                    <a:cubicBezTo>
                      <a:pt x="60" y="74"/>
                      <a:pt x="61" y="73"/>
                      <a:pt x="62" y="71"/>
                    </a:cubicBezTo>
                    <a:cubicBezTo>
                      <a:pt x="63" y="70"/>
                      <a:pt x="64" y="67"/>
                      <a:pt x="64" y="65"/>
                    </a:cubicBezTo>
                    <a:cubicBezTo>
                      <a:pt x="64" y="63"/>
                      <a:pt x="66" y="61"/>
                      <a:pt x="68" y="60"/>
                    </a:cubicBezTo>
                    <a:cubicBezTo>
                      <a:pt x="70" y="59"/>
                      <a:pt x="74" y="58"/>
                      <a:pt x="76" y="58"/>
                    </a:cubicBezTo>
                    <a:cubicBezTo>
                      <a:pt x="78" y="57"/>
                      <a:pt x="81" y="58"/>
                      <a:pt x="82" y="60"/>
                    </a:cubicBezTo>
                    <a:cubicBezTo>
                      <a:pt x="83" y="62"/>
                      <a:pt x="86" y="63"/>
                      <a:pt x="88" y="62"/>
                    </a:cubicBezTo>
                    <a:cubicBezTo>
                      <a:pt x="89" y="62"/>
                      <a:pt x="91" y="61"/>
                      <a:pt x="91" y="61"/>
                    </a:cubicBezTo>
                    <a:cubicBezTo>
                      <a:pt x="91" y="61"/>
                      <a:pt x="91" y="63"/>
                      <a:pt x="92" y="65"/>
                    </a:cubicBezTo>
                    <a:cubicBezTo>
                      <a:pt x="92" y="67"/>
                      <a:pt x="93" y="70"/>
                      <a:pt x="92" y="72"/>
                    </a:cubicBezTo>
                    <a:cubicBezTo>
                      <a:pt x="92" y="74"/>
                      <a:pt x="93" y="79"/>
                      <a:pt x="94" y="83"/>
                    </a:cubicBezTo>
                    <a:cubicBezTo>
                      <a:pt x="95" y="87"/>
                      <a:pt x="97" y="92"/>
                      <a:pt x="98" y="93"/>
                    </a:cubicBezTo>
                    <a:cubicBezTo>
                      <a:pt x="99" y="94"/>
                      <a:pt x="105" y="97"/>
                      <a:pt x="109" y="100"/>
                    </a:cubicBezTo>
                    <a:cubicBezTo>
                      <a:pt x="114" y="102"/>
                      <a:pt x="120" y="101"/>
                      <a:pt x="123" y="97"/>
                    </a:cubicBezTo>
                    <a:cubicBezTo>
                      <a:pt x="126" y="94"/>
                      <a:pt x="130" y="90"/>
                      <a:pt x="131" y="89"/>
                    </a:cubicBezTo>
                    <a:cubicBezTo>
                      <a:pt x="133" y="88"/>
                      <a:pt x="135" y="87"/>
                      <a:pt x="136" y="87"/>
                    </a:cubicBezTo>
                    <a:cubicBezTo>
                      <a:pt x="138" y="87"/>
                      <a:pt x="140" y="85"/>
                      <a:pt x="141" y="82"/>
                    </a:cubicBezTo>
                    <a:cubicBezTo>
                      <a:pt x="142" y="79"/>
                      <a:pt x="144" y="76"/>
                      <a:pt x="146" y="75"/>
                    </a:cubicBezTo>
                    <a:cubicBezTo>
                      <a:pt x="148" y="74"/>
                      <a:pt x="153" y="72"/>
                      <a:pt x="157" y="72"/>
                    </a:cubicBezTo>
                    <a:cubicBezTo>
                      <a:pt x="160" y="71"/>
                      <a:pt x="163" y="69"/>
                      <a:pt x="163" y="68"/>
                    </a:cubicBezTo>
                    <a:cubicBezTo>
                      <a:pt x="163" y="67"/>
                      <a:pt x="163" y="65"/>
                      <a:pt x="164" y="64"/>
                    </a:cubicBezTo>
                    <a:cubicBezTo>
                      <a:pt x="165" y="63"/>
                      <a:pt x="167" y="61"/>
                      <a:pt x="167" y="60"/>
                    </a:cubicBezTo>
                    <a:cubicBezTo>
                      <a:pt x="168" y="60"/>
                      <a:pt x="169" y="59"/>
                      <a:pt x="169" y="59"/>
                    </a:cubicBezTo>
                    <a:cubicBezTo>
                      <a:pt x="169" y="59"/>
                      <a:pt x="169" y="60"/>
                      <a:pt x="170" y="61"/>
                    </a:cubicBezTo>
                    <a:cubicBezTo>
                      <a:pt x="170" y="62"/>
                      <a:pt x="172" y="62"/>
                      <a:pt x="173" y="62"/>
                    </a:cubicBezTo>
                    <a:cubicBezTo>
                      <a:pt x="174" y="61"/>
                      <a:pt x="177" y="61"/>
                      <a:pt x="179" y="61"/>
                    </a:cubicBezTo>
                    <a:cubicBezTo>
                      <a:pt x="181" y="61"/>
                      <a:pt x="183" y="63"/>
                      <a:pt x="184" y="65"/>
                    </a:cubicBezTo>
                    <a:cubicBezTo>
                      <a:pt x="185" y="67"/>
                      <a:pt x="185" y="69"/>
                      <a:pt x="185" y="69"/>
                    </a:cubicBezTo>
                    <a:cubicBezTo>
                      <a:pt x="185" y="69"/>
                      <a:pt x="187" y="70"/>
                      <a:pt x="189" y="71"/>
                    </a:cubicBezTo>
                    <a:cubicBezTo>
                      <a:pt x="191" y="73"/>
                      <a:pt x="193" y="75"/>
                      <a:pt x="194" y="76"/>
                    </a:cubicBezTo>
                    <a:cubicBezTo>
                      <a:pt x="195" y="78"/>
                      <a:pt x="195" y="81"/>
                      <a:pt x="196" y="84"/>
                    </a:cubicBezTo>
                    <a:cubicBezTo>
                      <a:pt x="196" y="86"/>
                      <a:pt x="198" y="89"/>
                      <a:pt x="201" y="89"/>
                    </a:cubicBezTo>
                    <a:cubicBezTo>
                      <a:pt x="204" y="89"/>
                      <a:pt x="206" y="90"/>
                      <a:pt x="206" y="90"/>
                    </a:cubicBezTo>
                    <a:cubicBezTo>
                      <a:pt x="206" y="90"/>
                      <a:pt x="207" y="90"/>
                      <a:pt x="207" y="91"/>
                    </a:cubicBezTo>
                    <a:cubicBezTo>
                      <a:pt x="208" y="91"/>
                      <a:pt x="209" y="93"/>
                      <a:pt x="209" y="94"/>
                    </a:cubicBezTo>
                    <a:cubicBezTo>
                      <a:pt x="209" y="95"/>
                      <a:pt x="210" y="96"/>
                      <a:pt x="211" y="97"/>
                    </a:cubicBezTo>
                    <a:cubicBezTo>
                      <a:pt x="213" y="97"/>
                      <a:pt x="214" y="99"/>
                      <a:pt x="214" y="102"/>
                    </a:cubicBezTo>
                    <a:cubicBezTo>
                      <a:pt x="215" y="104"/>
                      <a:pt x="215" y="106"/>
                      <a:pt x="215" y="106"/>
                    </a:cubicBezTo>
                    <a:cubicBezTo>
                      <a:pt x="243" y="104"/>
                      <a:pt x="243" y="104"/>
                      <a:pt x="243" y="104"/>
                    </a:cubicBezTo>
                    <a:cubicBezTo>
                      <a:pt x="244" y="60"/>
                      <a:pt x="244" y="60"/>
                      <a:pt x="244" y="60"/>
                    </a:cubicBezTo>
                    <a:cubicBezTo>
                      <a:pt x="244" y="60"/>
                      <a:pt x="244" y="57"/>
                      <a:pt x="243" y="55"/>
                    </a:cubicBezTo>
                    <a:cubicBezTo>
                      <a:pt x="243" y="52"/>
                      <a:pt x="239" y="50"/>
                      <a:pt x="235" y="49"/>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5" name="Freeform 34">
                <a:extLst>
                  <a:ext uri="{FF2B5EF4-FFF2-40B4-BE49-F238E27FC236}">
                    <a16:creationId xmlns:a16="http://schemas.microsoft.com/office/drawing/2014/main" id="{627D3362-3DE9-7042-9ADD-0A333B14029C}"/>
                  </a:ext>
                </a:extLst>
              </p:cNvPr>
              <p:cNvSpPr>
                <a:spLocks/>
              </p:cNvSpPr>
              <p:nvPr/>
            </p:nvSpPr>
            <p:spPr bwMode="auto">
              <a:xfrm>
                <a:off x="7524941" y="4745097"/>
                <a:ext cx="681618" cy="651531"/>
              </a:xfrm>
              <a:custGeom>
                <a:avLst/>
                <a:gdLst/>
                <a:ahLst/>
                <a:cxnLst>
                  <a:cxn ang="0">
                    <a:pos x="193" y="37"/>
                  </a:cxn>
                  <a:cxn ang="0">
                    <a:pos x="190" y="33"/>
                  </a:cxn>
                  <a:cxn ang="0">
                    <a:pos x="180" y="27"/>
                  </a:cxn>
                  <a:cxn ang="0">
                    <a:pos x="173" y="14"/>
                  </a:cxn>
                  <a:cxn ang="0">
                    <a:pos x="168" y="8"/>
                  </a:cxn>
                  <a:cxn ang="0">
                    <a:pos x="157" y="5"/>
                  </a:cxn>
                  <a:cxn ang="0">
                    <a:pos x="153" y="2"/>
                  </a:cxn>
                  <a:cxn ang="0">
                    <a:pos x="148" y="7"/>
                  </a:cxn>
                  <a:cxn ang="0">
                    <a:pos x="141" y="15"/>
                  </a:cxn>
                  <a:cxn ang="0">
                    <a:pos x="125" y="25"/>
                  </a:cxn>
                  <a:cxn ang="0">
                    <a:pos x="115" y="32"/>
                  </a:cxn>
                  <a:cxn ang="0">
                    <a:pos x="93" y="43"/>
                  </a:cxn>
                  <a:cxn ang="0">
                    <a:pos x="78" y="26"/>
                  </a:cxn>
                  <a:cxn ang="0">
                    <a:pos x="76" y="8"/>
                  </a:cxn>
                  <a:cxn ang="0">
                    <a:pos x="72" y="5"/>
                  </a:cxn>
                  <a:cxn ang="0">
                    <a:pos x="60" y="1"/>
                  </a:cxn>
                  <a:cxn ang="0">
                    <a:pos x="48" y="8"/>
                  </a:cxn>
                  <a:cxn ang="0">
                    <a:pos x="44" y="18"/>
                  </a:cxn>
                  <a:cxn ang="0">
                    <a:pos x="45" y="25"/>
                  </a:cxn>
                  <a:cxn ang="0">
                    <a:pos x="40" y="32"/>
                  </a:cxn>
                  <a:cxn ang="0">
                    <a:pos x="39" y="42"/>
                  </a:cxn>
                  <a:cxn ang="0">
                    <a:pos x="45" y="49"/>
                  </a:cxn>
                  <a:cxn ang="0">
                    <a:pos x="37" y="51"/>
                  </a:cxn>
                  <a:cxn ang="0">
                    <a:pos x="36" y="61"/>
                  </a:cxn>
                  <a:cxn ang="0">
                    <a:pos x="29" y="63"/>
                  </a:cxn>
                  <a:cxn ang="0">
                    <a:pos x="17" y="68"/>
                  </a:cxn>
                  <a:cxn ang="0">
                    <a:pos x="15" y="74"/>
                  </a:cxn>
                  <a:cxn ang="0">
                    <a:pos x="13" y="87"/>
                  </a:cxn>
                  <a:cxn ang="0">
                    <a:pos x="4" y="101"/>
                  </a:cxn>
                  <a:cxn ang="0">
                    <a:pos x="1" y="115"/>
                  </a:cxn>
                  <a:cxn ang="0">
                    <a:pos x="5" y="137"/>
                  </a:cxn>
                  <a:cxn ang="0">
                    <a:pos x="4" y="149"/>
                  </a:cxn>
                  <a:cxn ang="0">
                    <a:pos x="13" y="150"/>
                  </a:cxn>
                  <a:cxn ang="0">
                    <a:pos x="17" y="157"/>
                  </a:cxn>
                  <a:cxn ang="0">
                    <a:pos x="34" y="169"/>
                  </a:cxn>
                  <a:cxn ang="0">
                    <a:pos x="55" y="184"/>
                  </a:cxn>
                  <a:cxn ang="0">
                    <a:pos x="75" y="200"/>
                  </a:cxn>
                  <a:cxn ang="0">
                    <a:pos x="93" y="213"/>
                  </a:cxn>
                  <a:cxn ang="0">
                    <a:pos x="108" y="220"/>
                  </a:cxn>
                  <a:cxn ang="0">
                    <a:pos x="105" y="224"/>
                  </a:cxn>
                  <a:cxn ang="0">
                    <a:pos x="126" y="244"/>
                  </a:cxn>
                  <a:cxn ang="0">
                    <a:pos x="148" y="263"/>
                  </a:cxn>
                  <a:cxn ang="0">
                    <a:pos x="153" y="261"/>
                  </a:cxn>
                  <a:cxn ang="0">
                    <a:pos x="154" y="240"/>
                  </a:cxn>
                  <a:cxn ang="0">
                    <a:pos x="157" y="227"/>
                  </a:cxn>
                  <a:cxn ang="0">
                    <a:pos x="149" y="208"/>
                  </a:cxn>
                  <a:cxn ang="0">
                    <a:pos x="261" y="137"/>
                  </a:cxn>
                  <a:cxn ang="0">
                    <a:pos x="275" y="135"/>
                  </a:cxn>
                  <a:cxn ang="0">
                    <a:pos x="277" y="119"/>
                  </a:cxn>
                  <a:cxn ang="0">
                    <a:pos x="276" y="108"/>
                  </a:cxn>
                  <a:cxn ang="0">
                    <a:pos x="264" y="103"/>
                  </a:cxn>
                  <a:cxn ang="0">
                    <a:pos x="253" y="89"/>
                  </a:cxn>
                  <a:cxn ang="0">
                    <a:pos x="236" y="76"/>
                  </a:cxn>
                  <a:cxn ang="0">
                    <a:pos x="225" y="66"/>
                  </a:cxn>
                  <a:cxn ang="0">
                    <a:pos x="218" y="66"/>
                  </a:cxn>
                  <a:cxn ang="0">
                    <a:pos x="202" y="52"/>
                  </a:cxn>
                  <a:cxn ang="0">
                    <a:pos x="198" y="45"/>
                  </a:cxn>
                </a:cxnLst>
                <a:rect l="0" t="0" r="r" b="b"/>
                <a:pathLst>
                  <a:path w="278" h="265">
                    <a:moveTo>
                      <a:pt x="195" y="40"/>
                    </a:moveTo>
                    <a:cubicBezTo>
                      <a:pt x="194" y="39"/>
                      <a:pt x="193" y="38"/>
                      <a:pt x="193" y="37"/>
                    </a:cubicBezTo>
                    <a:cubicBezTo>
                      <a:pt x="193" y="36"/>
                      <a:pt x="192" y="34"/>
                      <a:pt x="191" y="34"/>
                    </a:cubicBezTo>
                    <a:cubicBezTo>
                      <a:pt x="191" y="33"/>
                      <a:pt x="190" y="33"/>
                      <a:pt x="190" y="33"/>
                    </a:cubicBezTo>
                    <a:cubicBezTo>
                      <a:pt x="190" y="33"/>
                      <a:pt x="188" y="32"/>
                      <a:pt x="185" y="32"/>
                    </a:cubicBezTo>
                    <a:cubicBezTo>
                      <a:pt x="182" y="32"/>
                      <a:pt x="180" y="29"/>
                      <a:pt x="180" y="27"/>
                    </a:cubicBezTo>
                    <a:cubicBezTo>
                      <a:pt x="179" y="24"/>
                      <a:pt x="179" y="21"/>
                      <a:pt x="178" y="19"/>
                    </a:cubicBezTo>
                    <a:cubicBezTo>
                      <a:pt x="177" y="18"/>
                      <a:pt x="175" y="16"/>
                      <a:pt x="173" y="14"/>
                    </a:cubicBezTo>
                    <a:cubicBezTo>
                      <a:pt x="171" y="13"/>
                      <a:pt x="169" y="12"/>
                      <a:pt x="169" y="12"/>
                    </a:cubicBezTo>
                    <a:cubicBezTo>
                      <a:pt x="169" y="12"/>
                      <a:pt x="169" y="10"/>
                      <a:pt x="168" y="8"/>
                    </a:cubicBezTo>
                    <a:cubicBezTo>
                      <a:pt x="167" y="6"/>
                      <a:pt x="165" y="4"/>
                      <a:pt x="163" y="4"/>
                    </a:cubicBezTo>
                    <a:cubicBezTo>
                      <a:pt x="161" y="4"/>
                      <a:pt x="158" y="4"/>
                      <a:pt x="157" y="5"/>
                    </a:cubicBezTo>
                    <a:cubicBezTo>
                      <a:pt x="156" y="5"/>
                      <a:pt x="154" y="5"/>
                      <a:pt x="154" y="4"/>
                    </a:cubicBezTo>
                    <a:cubicBezTo>
                      <a:pt x="153" y="3"/>
                      <a:pt x="153" y="2"/>
                      <a:pt x="153" y="2"/>
                    </a:cubicBezTo>
                    <a:cubicBezTo>
                      <a:pt x="153" y="2"/>
                      <a:pt x="152" y="3"/>
                      <a:pt x="151" y="3"/>
                    </a:cubicBezTo>
                    <a:cubicBezTo>
                      <a:pt x="151" y="4"/>
                      <a:pt x="149" y="6"/>
                      <a:pt x="148" y="7"/>
                    </a:cubicBezTo>
                    <a:cubicBezTo>
                      <a:pt x="147" y="8"/>
                      <a:pt x="147" y="10"/>
                      <a:pt x="147" y="11"/>
                    </a:cubicBezTo>
                    <a:cubicBezTo>
                      <a:pt x="147" y="12"/>
                      <a:pt x="144" y="14"/>
                      <a:pt x="141" y="15"/>
                    </a:cubicBezTo>
                    <a:cubicBezTo>
                      <a:pt x="137" y="15"/>
                      <a:pt x="132" y="17"/>
                      <a:pt x="130" y="18"/>
                    </a:cubicBezTo>
                    <a:cubicBezTo>
                      <a:pt x="128" y="19"/>
                      <a:pt x="126" y="22"/>
                      <a:pt x="125" y="25"/>
                    </a:cubicBezTo>
                    <a:cubicBezTo>
                      <a:pt x="124" y="28"/>
                      <a:pt x="122" y="30"/>
                      <a:pt x="120" y="30"/>
                    </a:cubicBezTo>
                    <a:cubicBezTo>
                      <a:pt x="119" y="30"/>
                      <a:pt x="117" y="31"/>
                      <a:pt x="115" y="32"/>
                    </a:cubicBezTo>
                    <a:cubicBezTo>
                      <a:pt x="114" y="33"/>
                      <a:pt x="110" y="37"/>
                      <a:pt x="107" y="40"/>
                    </a:cubicBezTo>
                    <a:cubicBezTo>
                      <a:pt x="104" y="44"/>
                      <a:pt x="98" y="45"/>
                      <a:pt x="93" y="43"/>
                    </a:cubicBezTo>
                    <a:cubicBezTo>
                      <a:pt x="89" y="40"/>
                      <a:pt x="83" y="37"/>
                      <a:pt x="82" y="36"/>
                    </a:cubicBezTo>
                    <a:cubicBezTo>
                      <a:pt x="81" y="35"/>
                      <a:pt x="79" y="30"/>
                      <a:pt x="78" y="26"/>
                    </a:cubicBezTo>
                    <a:cubicBezTo>
                      <a:pt x="77" y="22"/>
                      <a:pt x="76" y="17"/>
                      <a:pt x="76" y="15"/>
                    </a:cubicBezTo>
                    <a:cubicBezTo>
                      <a:pt x="77" y="13"/>
                      <a:pt x="76" y="10"/>
                      <a:pt x="76" y="8"/>
                    </a:cubicBezTo>
                    <a:cubicBezTo>
                      <a:pt x="75" y="6"/>
                      <a:pt x="75" y="4"/>
                      <a:pt x="75" y="4"/>
                    </a:cubicBezTo>
                    <a:cubicBezTo>
                      <a:pt x="75" y="4"/>
                      <a:pt x="73" y="5"/>
                      <a:pt x="72" y="5"/>
                    </a:cubicBezTo>
                    <a:cubicBezTo>
                      <a:pt x="70" y="6"/>
                      <a:pt x="67" y="5"/>
                      <a:pt x="66" y="3"/>
                    </a:cubicBezTo>
                    <a:cubicBezTo>
                      <a:pt x="65" y="1"/>
                      <a:pt x="62" y="0"/>
                      <a:pt x="60" y="1"/>
                    </a:cubicBezTo>
                    <a:cubicBezTo>
                      <a:pt x="58" y="1"/>
                      <a:pt x="54" y="2"/>
                      <a:pt x="52" y="3"/>
                    </a:cubicBezTo>
                    <a:cubicBezTo>
                      <a:pt x="50" y="4"/>
                      <a:pt x="48" y="6"/>
                      <a:pt x="48" y="8"/>
                    </a:cubicBezTo>
                    <a:cubicBezTo>
                      <a:pt x="48" y="10"/>
                      <a:pt x="47" y="13"/>
                      <a:pt x="46" y="14"/>
                    </a:cubicBezTo>
                    <a:cubicBezTo>
                      <a:pt x="45" y="16"/>
                      <a:pt x="44" y="17"/>
                      <a:pt x="44" y="18"/>
                    </a:cubicBezTo>
                    <a:cubicBezTo>
                      <a:pt x="45" y="19"/>
                      <a:pt x="45" y="21"/>
                      <a:pt x="45" y="22"/>
                    </a:cubicBezTo>
                    <a:cubicBezTo>
                      <a:pt x="45" y="23"/>
                      <a:pt x="45" y="24"/>
                      <a:pt x="45" y="25"/>
                    </a:cubicBezTo>
                    <a:cubicBezTo>
                      <a:pt x="45" y="26"/>
                      <a:pt x="45" y="27"/>
                      <a:pt x="44" y="28"/>
                    </a:cubicBezTo>
                    <a:cubicBezTo>
                      <a:pt x="43" y="29"/>
                      <a:pt x="42" y="31"/>
                      <a:pt x="40" y="32"/>
                    </a:cubicBezTo>
                    <a:cubicBezTo>
                      <a:pt x="39" y="33"/>
                      <a:pt x="38" y="36"/>
                      <a:pt x="38" y="38"/>
                    </a:cubicBezTo>
                    <a:cubicBezTo>
                      <a:pt x="39" y="40"/>
                      <a:pt x="39" y="42"/>
                      <a:pt x="39" y="42"/>
                    </a:cubicBezTo>
                    <a:cubicBezTo>
                      <a:pt x="39" y="42"/>
                      <a:pt x="40" y="43"/>
                      <a:pt x="42" y="44"/>
                    </a:cubicBezTo>
                    <a:cubicBezTo>
                      <a:pt x="44" y="46"/>
                      <a:pt x="45" y="48"/>
                      <a:pt x="45" y="49"/>
                    </a:cubicBezTo>
                    <a:cubicBezTo>
                      <a:pt x="45" y="50"/>
                      <a:pt x="44" y="50"/>
                      <a:pt x="42" y="50"/>
                    </a:cubicBezTo>
                    <a:cubicBezTo>
                      <a:pt x="40" y="49"/>
                      <a:pt x="38" y="50"/>
                      <a:pt x="37" y="51"/>
                    </a:cubicBezTo>
                    <a:cubicBezTo>
                      <a:pt x="36" y="52"/>
                      <a:pt x="36" y="54"/>
                      <a:pt x="37" y="56"/>
                    </a:cubicBezTo>
                    <a:cubicBezTo>
                      <a:pt x="38" y="57"/>
                      <a:pt x="37" y="60"/>
                      <a:pt x="36" y="61"/>
                    </a:cubicBezTo>
                    <a:cubicBezTo>
                      <a:pt x="35" y="63"/>
                      <a:pt x="33" y="64"/>
                      <a:pt x="33" y="64"/>
                    </a:cubicBezTo>
                    <a:cubicBezTo>
                      <a:pt x="33" y="64"/>
                      <a:pt x="31" y="64"/>
                      <a:pt x="29" y="63"/>
                    </a:cubicBezTo>
                    <a:cubicBezTo>
                      <a:pt x="26" y="63"/>
                      <a:pt x="23" y="64"/>
                      <a:pt x="22" y="65"/>
                    </a:cubicBezTo>
                    <a:cubicBezTo>
                      <a:pt x="20" y="66"/>
                      <a:pt x="18" y="67"/>
                      <a:pt x="17" y="68"/>
                    </a:cubicBezTo>
                    <a:cubicBezTo>
                      <a:pt x="16" y="69"/>
                      <a:pt x="15" y="70"/>
                      <a:pt x="15" y="70"/>
                    </a:cubicBezTo>
                    <a:cubicBezTo>
                      <a:pt x="15" y="70"/>
                      <a:pt x="15" y="72"/>
                      <a:pt x="15" y="74"/>
                    </a:cubicBezTo>
                    <a:cubicBezTo>
                      <a:pt x="15" y="76"/>
                      <a:pt x="14" y="79"/>
                      <a:pt x="13" y="81"/>
                    </a:cubicBezTo>
                    <a:cubicBezTo>
                      <a:pt x="13" y="82"/>
                      <a:pt x="12" y="85"/>
                      <a:pt x="13" y="87"/>
                    </a:cubicBezTo>
                    <a:cubicBezTo>
                      <a:pt x="13" y="90"/>
                      <a:pt x="11" y="93"/>
                      <a:pt x="9" y="94"/>
                    </a:cubicBezTo>
                    <a:cubicBezTo>
                      <a:pt x="6" y="95"/>
                      <a:pt x="4" y="98"/>
                      <a:pt x="4" y="101"/>
                    </a:cubicBezTo>
                    <a:cubicBezTo>
                      <a:pt x="5" y="103"/>
                      <a:pt x="4" y="106"/>
                      <a:pt x="4" y="107"/>
                    </a:cubicBezTo>
                    <a:cubicBezTo>
                      <a:pt x="3" y="108"/>
                      <a:pt x="2" y="112"/>
                      <a:pt x="1" y="115"/>
                    </a:cubicBezTo>
                    <a:cubicBezTo>
                      <a:pt x="0" y="119"/>
                      <a:pt x="0" y="124"/>
                      <a:pt x="1" y="127"/>
                    </a:cubicBezTo>
                    <a:cubicBezTo>
                      <a:pt x="2" y="131"/>
                      <a:pt x="4" y="135"/>
                      <a:pt x="5" y="137"/>
                    </a:cubicBezTo>
                    <a:cubicBezTo>
                      <a:pt x="5" y="138"/>
                      <a:pt x="6" y="142"/>
                      <a:pt x="5" y="145"/>
                    </a:cubicBezTo>
                    <a:cubicBezTo>
                      <a:pt x="4" y="147"/>
                      <a:pt x="4" y="149"/>
                      <a:pt x="4" y="149"/>
                    </a:cubicBezTo>
                    <a:cubicBezTo>
                      <a:pt x="4" y="149"/>
                      <a:pt x="5" y="150"/>
                      <a:pt x="7" y="150"/>
                    </a:cubicBezTo>
                    <a:cubicBezTo>
                      <a:pt x="9" y="150"/>
                      <a:pt x="11" y="151"/>
                      <a:pt x="13" y="150"/>
                    </a:cubicBezTo>
                    <a:cubicBezTo>
                      <a:pt x="15" y="150"/>
                      <a:pt x="17" y="151"/>
                      <a:pt x="17" y="152"/>
                    </a:cubicBezTo>
                    <a:cubicBezTo>
                      <a:pt x="18" y="153"/>
                      <a:pt x="18" y="155"/>
                      <a:pt x="17" y="157"/>
                    </a:cubicBezTo>
                    <a:cubicBezTo>
                      <a:pt x="17" y="158"/>
                      <a:pt x="19" y="161"/>
                      <a:pt x="22" y="163"/>
                    </a:cubicBezTo>
                    <a:cubicBezTo>
                      <a:pt x="26" y="164"/>
                      <a:pt x="31" y="167"/>
                      <a:pt x="34" y="169"/>
                    </a:cubicBezTo>
                    <a:cubicBezTo>
                      <a:pt x="37" y="171"/>
                      <a:pt x="41" y="174"/>
                      <a:pt x="44" y="176"/>
                    </a:cubicBezTo>
                    <a:cubicBezTo>
                      <a:pt x="47" y="178"/>
                      <a:pt x="51" y="182"/>
                      <a:pt x="55" y="184"/>
                    </a:cubicBezTo>
                    <a:cubicBezTo>
                      <a:pt x="58" y="186"/>
                      <a:pt x="63" y="189"/>
                      <a:pt x="65" y="191"/>
                    </a:cubicBezTo>
                    <a:cubicBezTo>
                      <a:pt x="67" y="194"/>
                      <a:pt x="72" y="197"/>
                      <a:pt x="75" y="200"/>
                    </a:cubicBezTo>
                    <a:cubicBezTo>
                      <a:pt x="78" y="203"/>
                      <a:pt x="82" y="206"/>
                      <a:pt x="84" y="207"/>
                    </a:cubicBezTo>
                    <a:cubicBezTo>
                      <a:pt x="86" y="209"/>
                      <a:pt x="90" y="211"/>
                      <a:pt x="93" y="213"/>
                    </a:cubicBezTo>
                    <a:cubicBezTo>
                      <a:pt x="96" y="214"/>
                      <a:pt x="100" y="216"/>
                      <a:pt x="102" y="217"/>
                    </a:cubicBezTo>
                    <a:cubicBezTo>
                      <a:pt x="105" y="217"/>
                      <a:pt x="107" y="219"/>
                      <a:pt x="108" y="220"/>
                    </a:cubicBezTo>
                    <a:cubicBezTo>
                      <a:pt x="108" y="221"/>
                      <a:pt x="107" y="221"/>
                      <a:pt x="105" y="221"/>
                    </a:cubicBezTo>
                    <a:cubicBezTo>
                      <a:pt x="102" y="220"/>
                      <a:pt x="102" y="221"/>
                      <a:pt x="105" y="224"/>
                    </a:cubicBezTo>
                    <a:cubicBezTo>
                      <a:pt x="107" y="226"/>
                      <a:pt x="112" y="231"/>
                      <a:pt x="115" y="234"/>
                    </a:cubicBezTo>
                    <a:cubicBezTo>
                      <a:pt x="118" y="237"/>
                      <a:pt x="123" y="242"/>
                      <a:pt x="126" y="244"/>
                    </a:cubicBezTo>
                    <a:cubicBezTo>
                      <a:pt x="129" y="246"/>
                      <a:pt x="134" y="251"/>
                      <a:pt x="138" y="254"/>
                    </a:cubicBezTo>
                    <a:cubicBezTo>
                      <a:pt x="142" y="258"/>
                      <a:pt x="147" y="262"/>
                      <a:pt x="148" y="263"/>
                    </a:cubicBezTo>
                    <a:cubicBezTo>
                      <a:pt x="149" y="264"/>
                      <a:pt x="151" y="265"/>
                      <a:pt x="151" y="265"/>
                    </a:cubicBezTo>
                    <a:cubicBezTo>
                      <a:pt x="151" y="265"/>
                      <a:pt x="152" y="263"/>
                      <a:pt x="153" y="261"/>
                    </a:cubicBezTo>
                    <a:cubicBezTo>
                      <a:pt x="154" y="258"/>
                      <a:pt x="154" y="253"/>
                      <a:pt x="154" y="249"/>
                    </a:cubicBezTo>
                    <a:cubicBezTo>
                      <a:pt x="153" y="246"/>
                      <a:pt x="153" y="242"/>
                      <a:pt x="154" y="240"/>
                    </a:cubicBezTo>
                    <a:cubicBezTo>
                      <a:pt x="154" y="239"/>
                      <a:pt x="155" y="236"/>
                      <a:pt x="154" y="234"/>
                    </a:cubicBezTo>
                    <a:cubicBezTo>
                      <a:pt x="154" y="232"/>
                      <a:pt x="155" y="228"/>
                      <a:pt x="157" y="227"/>
                    </a:cubicBezTo>
                    <a:cubicBezTo>
                      <a:pt x="158" y="225"/>
                      <a:pt x="157" y="220"/>
                      <a:pt x="154" y="216"/>
                    </a:cubicBezTo>
                    <a:cubicBezTo>
                      <a:pt x="151" y="211"/>
                      <a:pt x="149" y="208"/>
                      <a:pt x="149" y="208"/>
                    </a:cubicBezTo>
                    <a:cubicBezTo>
                      <a:pt x="180" y="143"/>
                      <a:pt x="180" y="143"/>
                      <a:pt x="180" y="143"/>
                    </a:cubicBezTo>
                    <a:cubicBezTo>
                      <a:pt x="261" y="137"/>
                      <a:pt x="261" y="137"/>
                      <a:pt x="261" y="137"/>
                    </a:cubicBezTo>
                    <a:cubicBezTo>
                      <a:pt x="261" y="137"/>
                      <a:pt x="263" y="137"/>
                      <a:pt x="267" y="137"/>
                    </a:cubicBezTo>
                    <a:cubicBezTo>
                      <a:pt x="270" y="137"/>
                      <a:pt x="274" y="136"/>
                      <a:pt x="275" y="135"/>
                    </a:cubicBezTo>
                    <a:cubicBezTo>
                      <a:pt x="276" y="135"/>
                      <a:pt x="277" y="132"/>
                      <a:pt x="277" y="129"/>
                    </a:cubicBezTo>
                    <a:cubicBezTo>
                      <a:pt x="276" y="126"/>
                      <a:pt x="276" y="122"/>
                      <a:pt x="277" y="119"/>
                    </a:cubicBezTo>
                    <a:cubicBezTo>
                      <a:pt x="277" y="117"/>
                      <a:pt x="277" y="114"/>
                      <a:pt x="278" y="112"/>
                    </a:cubicBezTo>
                    <a:cubicBezTo>
                      <a:pt x="278" y="111"/>
                      <a:pt x="277" y="109"/>
                      <a:pt x="276" y="108"/>
                    </a:cubicBezTo>
                    <a:cubicBezTo>
                      <a:pt x="274" y="107"/>
                      <a:pt x="272" y="106"/>
                      <a:pt x="270" y="105"/>
                    </a:cubicBezTo>
                    <a:cubicBezTo>
                      <a:pt x="269" y="104"/>
                      <a:pt x="266" y="103"/>
                      <a:pt x="264" y="103"/>
                    </a:cubicBezTo>
                    <a:cubicBezTo>
                      <a:pt x="262" y="103"/>
                      <a:pt x="260" y="101"/>
                      <a:pt x="259" y="98"/>
                    </a:cubicBezTo>
                    <a:cubicBezTo>
                      <a:pt x="258" y="95"/>
                      <a:pt x="255" y="91"/>
                      <a:pt x="253" y="89"/>
                    </a:cubicBezTo>
                    <a:cubicBezTo>
                      <a:pt x="251" y="86"/>
                      <a:pt x="246" y="83"/>
                      <a:pt x="243" y="82"/>
                    </a:cubicBezTo>
                    <a:cubicBezTo>
                      <a:pt x="240" y="81"/>
                      <a:pt x="237" y="78"/>
                      <a:pt x="236" y="76"/>
                    </a:cubicBezTo>
                    <a:cubicBezTo>
                      <a:pt x="234" y="74"/>
                      <a:pt x="232" y="73"/>
                      <a:pt x="230" y="74"/>
                    </a:cubicBezTo>
                    <a:cubicBezTo>
                      <a:pt x="228" y="74"/>
                      <a:pt x="225" y="71"/>
                      <a:pt x="225" y="66"/>
                    </a:cubicBezTo>
                    <a:cubicBezTo>
                      <a:pt x="225" y="66"/>
                      <a:pt x="225" y="66"/>
                      <a:pt x="221" y="66"/>
                    </a:cubicBezTo>
                    <a:cubicBezTo>
                      <a:pt x="218" y="66"/>
                      <a:pt x="218" y="66"/>
                      <a:pt x="218" y="66"/>
                    </a:cubicBezTo>
                    <a:cubicBezTo>
                      <a:pt x="213" y="63"/>
                      <a:pt x="208" y="59"/>
                      <a:pt x="207" y="57"/>
                    </a:cubicBezTo>
                    <a:cubicBezTo>
                      <a:pt x="206" y="56"/>
                      <a:pt x="203" y="53"/>
                      <a:pt x="202" y="52"/>
                    </a:cubicBezTo>
                    <a:cubicBezTo>
                      <a:pt x="200" y="50"/>
                      <a:pt x="199" y="49"/>
                      <a:pt x="199" y="49"/>
                    </a:cubicBezTo>
                    <a:cubicBezTo>
                      <a:pt x="199" y="49"/>
                      <a:pt x="199" y="47"/>
                      <a:pt x="198" y="45"/>
                    </a:cubicBezTo>
                    <a:cubicBezTo>
                      <a:pt x="198" y="42"/>
                      <a:pt x="197" y="40"/>
                      <a:pt x="195" y="40"/>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6" name="Freeform 28">
                <a:extLst>
                  <a:ext uri="{FF2B5EF4-FFF2-40B4-BE49-F238E27FC236}">
                    <a16:creationId xmlns:a16="http://schemas.microsoft.com/office/drawing/2014/main" id="{533905F2-CCBF-844A-9EFA-1C94A68728C9}"/>
                  </a:ext>
                </a:extLst>
              </p:cNvPr>
              <p:cNvSpPr>
                <a:spLocks/>
              </p:cNvSpPr>
              <p:nvPr/>
            </p:nvSpPr>
            <p:spPr bwMode="auto">
              <a:xfrm>
                <a:off x="3578405" y="1860931"/>
                <a:ext cx="645305" cy="939948"/>
              </a:xfrm>
              <a:custGeom>
                <a:avLst/>
                <a:gdLst/>
                <a:ahLst/>
                <a:cxnLst>
                  <a:cxn ang="0">
                    <a:pos x="140" y="40"/>
                  </a:cxn>
                  <a:cxn ang="0">
                    <a:pos x="143" y="29"/>
                  </a:cxn>
                  <a:cxn ang="0">
                    <a:pos x="155" y="18"/>
                  </a:cxn>
                  <a:cxn ang="0">
                    <a:pos x="162" y="3"/>
                  </a:cxn>
                  <a:cxn ang="0">
                    <a:pos x="0" y="5"/>
                  </a:cxn>
                  <a:cxn ang="0">
                    <a:pos x="9" y="23"/>
                  </a:cxn>
                  <a:cxn ang="0">
                    <a:pos x="16" y="45"/>
                  </a:cxn>
                  <a:cxn ang="0">
                    <a:pos x="27" y="60"/>
                  </a:cxn>
                  <a:cxn ang="0">
                    <a:pos x="22" y="68"/>
                  </a:cxn>
                  <a:cxn ang="0">
                    <a:pos x="24" y="81"/>
                  </a:cxn>
                  <a:cxn ang="0">
                    <a:pos x="41" y="112"/>
                  </a:cxn>
                  <a:cxn ang="0">
                    <a:pos x="44" y="129"/>
                  </a:cxn>
                  <a:cxn ang="0">
                    <a:pos x="57" y="152"/>
                  </a:cxn>
                  <a:cxn ang="0">
                    <a:pos x="55" y="171"/>
                  </a:cxn>
                  <a:cxn ang="0">
                    <a:pos x="60" y="171"/>
                  </a:cxn>
                  <a:cxn ang="0">
                    <a:pos x="69" y="190"/>
                  </a:cxn>
                  <a:cxn ang="0">
                    <a:pos x="70" y="211"/>
                  </a:cxn>
                  <a:cxn ang="0">
                    <a:pos x="77" y="230"/>
                  </a:cxn>
                  <a:cxn ang="0">
                    <a:pos x="88" y="241"/>
                  </a:cxn>
                  <a:cxn ang="0">
                    <a:pos x="110" y="257"/>
                  </a:cxn>
                  <a:cxn ang="0">
                    <a:pos x="128" y="274"/>
                  </a:cxn>
                  <a:cxn ang="0">
                    <a:pos x="142" y="291"/>
                  </a:cxn>
                  <a:cxn ang="0">
                    <a:pos x="157" y="313"/>
                  </a:cxn>
                  <a:cxn ang="0">
                    <a:pos x="169" y="327"/>
                  </a:cxn>
                  <a:cxn ang="0">
                    <a:pos x="172" y="348"/>
                  </a:cxn>
                  <a:cxn ang="0">
                    <a:pos x="167" y="367"/>
                  </a:cxn>
                  <a:cxn ang="0">
                    <a:pos x="180" y="376"/>
                  </a:cxn>
                  <a:cxn ang="0">
                    <a:pos x="262" y="379"/>
                  </a:cxn>
                  <a:cxn ang="0">
                    <a:pos x="257" y="357"/>
                  </a:cxn>
                  <a:cxn ang="0">
                    <a:pos x="246" y="340"/>
                  </a:cxn>
                  <a:cxn ang="0">
                    <a:pos x="235" y="315"/>
                  </a:cxn>
                  <a:cxn ang="0">
                    <a:pos x="227" y="311"/>
                  </a:cxn>
                  <a:cxn ang="0">
                    <a:pos x="217" y="305"/>
                  </a:cxn>
                  <a:cxn ang="0">
                    <a:pos x="212" y="287"/>
                  </a:cxn>
                  <a:cxn ang="0">
                    <a:pos x="198" y="263"/>
                  </a:cxn>
                  <a:cxn ang="0">
                    <a:pos x="170" y="236"/>
                  </a:cxn>
                  <a:cxn ang="0">
                    <a:pos x="159" y="220"/>
                  </a:cxn>
                  <a:cxn ang="0">
                    <a:pos x="149" y="204"/>
                  </a:cxn>
                  <a:cxn ang="0">
                    <a:pos x="149" y="170"/>
                  </a:cxn>
                  <a:cxn ang="0">
                    <a:pos x="148" y="145"/>
                  </a:cxn>
                  <a:cxn ang="0">
                    <a:pos x="140" y="127"/>
                  </a:cxn>
                  <a:cxn ang="0">
                    <a:pos x="143" y="93"/>
                  </a:cxn>
                  <a:cxn ang="0">
                    <a:pos x="143" y="72"/>
                  </a:cxn>
                  <a:cxn ang="0">
                    <a:pos x="138" y="60"/>
                  </a:cxn>
                </a:cxnLst>
                <a:rect l="0" t="0" r="r" b="b"/>
                <a:pathLst>
                  <a:path w="263" h="383">
                    <a:moveTo>
                      <a:pt x="143" y="55"/>
                    </a:moveTo>
                    <a:cubicBezTo>
                      <a:pt x="144" y="53"/>
                      <a:pt x="145" y="50"/>
                      <a:pt x="144" y="48"/>
                    </a:cubicBezTo>
                    <a:cubicBezTo>
                      <a:pt x="143" y="46"/>
                      <a:pt x="141" y="43"/>
                      <a:pt x="140" y="40"/>
                    </a:cubicBezTo>
                    <a:cubicBezTo>
                      <a:pt x="138" y="38"/>
                      <a:pt x="137" y="36"/>
                      <a:pt x="137" y="36"/>
                    </a:cubicBezTo>
                    <a:cubicBezTo>
                      <a:pt x="137" y="36"/>
                      <a:pt x="138" y="35"/>
                      <a:pt x="140" y="33"/>
                    </a:cubicBezTo>
                    <a:cubicBezTo>
                      <a:pt x="141" y="32"/>
                      <a:pt x="142" y="30"/>
                      <a:pt x="143" y="29"/>
                    </a:cubicBezTo>
                    <a:cubicBezTo>
                      <a:pt x="144" y="28"/>
                      <a:pt x="145" y="26"/>
                      <a:pt x="145" y="24"/>
                    </a:cubicBezTo>
                    <a:cubicBezTo>
                      <a:pt x="146" y="22"/>
                      <a:pt x="148" y="20"/>
                      <a:pt x="151" y="20"/>
                    </a:cubicBezTo>
                    <a:cubicBezTo>
                      <a:pt x="153" y="19"/>
                      <a:pt x="155" y="18"/>
                      <a:pt x="155" y="18"/>
                    </a:cubicBezTo>
                    <a:cubicBezTo>
                      <a:pt x="155" y="18"/>
                      <a:pt x="155" y="17"/>
                      <a:pt x="155" y="15"/>
                    </a:cubicBezTo>
                    <a:cubicBezTo>
                      <a:pt x="155" y="13"/>
                      <a:pt x="156" y="10"/>
                      <a:pt x="157" y="8"/>
                    </a:cubicBezTo>
                    <a:cubicBezTo>
                      <a:pt x="158" y="7"/>
                      <a:pt x="161" y="5"/>
                      <a:pt x="162" y="3"/>
                    </a:cubicBezTo>
                    <a:cubicBezTo>
                      <a:pt x="164" y="2"/>
                      <a:pt x="165" y="1"/>
                      <a:pt x="165" y="1"/>
                    </a:cubicBezTo>
                    <a:cubicBezTo>
                      <a:pt x="0" y="0"/>
                      <a:pt x="0" y="0"/>
                      <a:pt x="0" y="0"/>
                    </a:cubicBezTo>
                    <a:cubicBezTo>
                      <a:pt x="0" y="0"/>
                      <a:pt x="0" y="3"/>
                      <a:pt x="0" y="5"/>
                    </a:cubicBezTo>
                    <a:cubicBezTo>
                      <a:pt x="1" y="8"/>
                      <a:pt x="1" y="12"/>
                      <a:pt x="2" y="14"/>
                    </a:cubicBezTo>
                    <a:cubicBezTo>
                      <a:pt x="3" y="15"/>
                      <a:pt x="4" y="18"/>
                      <a:pt x="5" y="19"/>
                    </a:cubicBezTo>
                    <a:cubicBezTo>
                      <a:pt x="6" y="20"/>
                      <a:pt x="8" y="22"/>
                      <a:pt x="9" y="23"/>
                    </a:cubicBezTo>
                    <a:cubicBezTo>
                      <a:pt x="10" y="24"/>
                      <a:pt x="11" y="27"/>
                      <a:pt x="11" y="29"/>
                    </a:cubicBezTo>
                    <a:cubicBezTo>
                      <a:pt x="11" y="32"/>
                      <a:pt x="12" y="36"/>
                      <a:pt x="12" y="38"/>
                    </a:cubicBezTo>
                    <a:cubicBezTo>
                      <a:pt x="12" y="40"/>
                      <a:pt x="14" y="44"/>
                      <a:pt x="16" y="45"/>
                    </a:cubicBezTo>
                    <a:cubicBezTo>
                      <a:pt x="18" y="47"/>
                      <a:pt x="21" y="50"/>
                      <a:pt x="22" y="51"/>
                    </a:cubicBezTo>
                    <a:cubicBezTo>
                      <a:pt x="23" y="52"/>
                      <a:pt x="25" y="55"/>
                      <a:pt x="26" y="56"/>
                    </a:cubicBezTo>
                    <a:cubicBezTo>
                      <a:pt x="26" y="57"/>
                      <a:pt x="27" y="59"/>
                      <a:pt x="27" y="60"/>
                    </a:cubicBezTo>
                    <a:cubicBezTo>
                      <a:pt x="27" y="61"/>
                      <a:pt x="26" y="63"/>
                      <a:pt x="25" y="63"/>
                    </a:cubicBezTo>
                    <a:cubicBezTo>
                      <a:pt x="25" y="64"/>
                      <a:pt x="23" y="64"/>
                      <a:pt x="22" y="64"/>
                    </a:cubicBezTo>
                    <a:cubicBezTo>
                      <a:pt x="21" y="64"/>
                      <a:pt x="21" y="66"/>
                      <a:pt x="22" y="68"/>
                    </a:cubicBezTo>
                    <a:cubicBezTo>
                      <a:pt x="23" y="69"/>
                      <a:pt x="24" y="72"/>
                      <a:pt x="24" y="74"/>
                    </a:cubicBezTo>
                    <a:cubicBezTo>
                      <a:pt x="24" y="75"/>
                      <a:pt x="23" y="76"/>
                      <a:pt x="23" y="76"/>
                    </a:cubicBezTo>
                    <a:cubicBezTo>
                      <a:pt x="22" y="76"/>
                      <a:pt x="22" y="78"/>
                      <a:pt x="24" y="81"/>
                    </a:cubicBezTo>
                    <a:cubicBezTo>
                      <a:pt x="25" y="84"/>
                      <a:pt x="27" y="87"/>
                      <a:pt x="29" y="88"/>
                    </a:cubicBezTo>
                    <a:cubicBezTo>
                      <a:pt x="30" y="89"/>
                      <a:pt x="33" y="93"/>
                      <a:pt x="36" y="98"/>
                    </a:cubicBezTo>
                    <a:cubicBezTo>
                      <a:pt x="38" y="103"/>
                      <a:pt x="41" y="109"/>
                      <a:pt x="41" y="112"/>
                    </a:cubicBezTo>
                    <a:cubicBezTo>
                      <a:pt x="42" y="115"/>
                      <a:pt x="42" y="119"/>
                      <a:pt x="42" y="120"/>
                    </a:cubicBezTo>
                    <a:cubicBezTo>
                      <a:pt x="41" y="122"/>
                      <a:pt x="41" y="124"/>
                      <a:pt x="41" y="125"/>
                    </a:cubicBezTo>
                    <a:cubicBezTo>
                      <a:pt x="42" y="127"/>
                      <a:pt x="43" y="128"/>
                      <a:pt x="44" y="129"/>
                    </a:cubicBezTo>
                    <a:cubicBezTo>
                      <a:pt x="45" y="130"/>
                      <a:pt x="47" y="133"/>
                      <a:pt x="49" y="135"/>
                    </a:cubicBezTo>
                    <a:cubicBezTo>
                      <a:pt x="51" y="137"/>
                      <a:pt x="53" y="140"/>
                      <a:pt x="54" y="142"/>
                    </a:cubicBezTo>
                    <a:cubicBezTo>
                      <a:pt x="56" y="143"/>
                      <a:pt x="57" y="148"/>
                      <a:pt x="57" y="152"/>
                    </a:cubicBezTo>
                    <a:cubicBezTo>
                      <a:pt x="57" y="156"/>
                      <a:pt x="57" y="160"/>
                      <a:pt x="56" y="161"/>
                    </a:cubicBezTo>
                    <a:cubicBezTo>
                      <a:pt x="56" y="162"/>
                      <a:pt x="56" y="164"/>
                      <a:pt x="55" y="165"/>
                    </a:cubicBezTo>
                    <a:cubicBezTo>
                      <a:pt x="54" y="166"/>
                      <a:pt x="54" y="169"/>
                      <a:pt x="55" y="171"/>
                    </a:cubicBezTo>
                    <a:cubicBezTo>
                      <a:pt x="55" y="174"/>
                      <a:pt x="56" y="175"/>
                      <a:pt x="56" y="173"/>
                    </a:cubicBezTo>
                    <a:cubicBezTo>
                      <a:pt x="57" y="172"/>
                      <a:pt x="58" y="170"/>
                      <a:pt x="59" y="169"/>
                    </a:cubicBezTo>
                    <a:cubicBezTo>
                      <a:pt x="60" y="169"/>
                      <a:pt x="61" y="170"/>
                      <a:pt x="60" y="171"/>
                    </a:cubicBezTo>
                    <a:cubicBezTo>
                      <a:pt x="60" y="173"/>
                      <a:pt x="61" y="175"/>
                      <a:pt x="63" y="175"/>
                    </a:cubicBezTo>
                    <a:cubicBezTo>
                      <a:pt x="65" y="176"/>
                      <a:pt x="67" y="178"/>
                      <a:pt x="68" y="181"/>
                    </a:cubicBezTo>
                    <a:cubicBezTo>
                      <a:pt x="69" y="184"/>
                      <a:pt x="69" y="188"/>
                      <a:pt x="69" y="190"/>
                    </a:cubicBezTo>
                    <a:cubicBezTo>
                      <a:pt x="69" y="192"/>
                      <a:pt x="69" y="196"/>
                      <a:pt x="69" y="198"/>
                    </a:cubicBezTo>
                    <a:cubicBezTo>
                      <a:pt x="69" y="200"/>
                      <a:pt x="69" y="203"/>
                      <a:pt x="68" y="204"/>
                    </a:cubicBezTo>
                    <a:cubicBezTo>
                      <a:pt x="68" y="205"/>
                      <a:pt x="69" y="208"/>
                      <a:pt x="70" y="211"/>
                    </a:cubicBezTo>
                    <a:cubicBezTo>
                      <a:pt x="72" y="214"/>
                      <a:pt x="73" y="217"/>
                      <a:pt x="73" y="220"/>
                    </a:cubicBezTo>
                    <a:cubicBezTo>
                      <a:pt x="73" y="222"/>
                      <a:pt x="74" y="225"/>
                      <a:pt x="75" y="227"/>
                    </a:cubicBezTo>
                    <a:cubicBezTo>
                      <a:pt x="75" y="228"/>
                      <a:pt x="77" y="230"/>
                      <a:pt x="77" y="230"/>
                    </a:cubicBezTo>
                    <a:cubicBezTo>
                      <a:pt x="78" y="230"/>
                      <a:pt x="80" y="231"/>
                      <a:pt x="81" y="233"/>
                    </a:cubicBezTo>
                    <a:cubicBezTo>
                      <a:pt x="82" y="235"/>
                      <a:pt x="83" y="237"/>
                      <a:pt x="84" y="238"/>
                    </a:cubicBezTo>
                    <a:cubicBezTo>
                      <a:pt x="85" y="238"/>
                      <a:pt x="87" y="240"/>
                      <a:pt x="88" y="241"/>
                    </a:cubicBezTo>
                    <a:cubicBezTo>
                      <a:pt x="90" y="242"/>
                      <a:pt x="93" y="245"/>
                      <a:pt x="96" y="247"/>
                    </a:cubicBezTo>
                    <a:cubicBezTo>
                      <a:pt x="98" y="248"/>
                      <a:pt x="102" y="251"/>
                      <a:pt x="103" y="253"/>
                    </a:cubicBezTo>
                    <a:cubicBezTo>
                      <a:pt x="104" y="255"/>
                      <a:pt x="107" y="257"/>
                      <a:pt x="110" y="257"/>
                    </a:cubicBezTo>
                    <a:cubicBezTo>
                      <a:pt x="113" y="258"/>
                      <a:pt x="116" y="259"/>
                      <a:pt x="118" y="259"/>
                    </a:cubicBezTo>
                    <a:cubicBezTo>
                      <a:pt x="120" y="260"/>
                      <a:pt x="123" y="263"/>
                      <a:pt x="124" y="265"/>
                    </a:cubicBezTo>
                    <a:cubicBezTo>
                      <a:pt x="125" y="268"/>
                      <a:pt x="127" y="272"/>
                      <a:pt x="128" y="274"/>
                    </a:cubicBezTo>
                    <a:cubicBezTo>
                      <a:pt x="129" y="275"/>
                      <a:pt x="131" y="278"/>
                      <a:pt x="132" y="279"/>
                    </a:cubicBezTo>
                    <a:cubicBezTo>
                      <a:pt x="134" y="281"/>
                      <a:pt x="136" y="283"/>
                      <a:pt x="138" y="284"/>
                    </a:cubicBezTo>
                    <a:cubicBezTo>
                      <a:pt x="139" y="286"/>
                      <a:pt x="141" y="289"/>
                      <a:pt x="142" y="291"/>
                    </a:cubicBezTo>
                    <a:cubicBezTo>
                      <a:pt x="143" y="293"/>
                      <a:pt x="145" y="296"/>
                      <a:pt x="148" y="298"/>
                    </a:cubicBezTo>
                    <a:cubicBezTo>
                      <a:pt x="150" y="300"/>
                      <a:pt x="153" y="303"/>
                      <a:pt x="154" y="305"/>
                    </a:cubicBezTo>
                    <a:cubicBezTo>
                      <a:pt x="156" y="308"/>
                      <a:pt x="157" y="311"/>
                      <a:pt x="157" y="313"/>
                    </a:cubicBezTo>
                    <a:cubicBezTo>
                      <a:pt x="157" y="314"/>
                      <a:pt x="158" y="317"/>
                      <a:pt x="160" y="318"/>
                    </a:cubicBezTo>
                    <a:cubicBezTo>
                      <a:pt x="162" y="319"/>
                      <a:pt x="165" y="321"/>
                      <a:pt x="167" y="322"/>
                    </a:cubicBezTo>
                    <a:cubicBezTo>
                      <a:pt x="168" y="324"/>
                      <a:pt x="169" y="326"/>
                      <a:pt x="169" y="327"/>
                    </a:cubicBezTo>
                    <a:cubicBezTo>
                      <a:pt x="169" y="329"/>
                      <a:pt x="170" y="331"/>
                      <a:pt x="172" y="333"/>
                    </a:cubicBezTo>
                    <a:cubicBezTo>
                      <a:pt x="173" y="335"/>
                      <a:pt x="175" y="338"/>
                      <a:pt x="174" y="340"/>
                    </a:cubicBezTo>
                    <a:cubicBezTo>
                      <a:pt x="174" y="341"/>
                      <a:pt x="173" y="345"/>
                      <a:pt x="172" y="348"/>
                    </a:cubicBezTo>
                    <a:cubicBezTo>
                      <a:pt x="170" y="351"/>
                      <a:pt x="170" y="354"/>
                      <a:pt x="171" y="355"/>
                    </a:cubicBezTo>
                    <a:cubicBezTo>
                      <a:pt x="172" y="356"/>
                      <a:pt x="172" y="359"/>
                      <a:pt x="171" y="361"/>
                    </a:cubicBezTo>
                    <a:cubicBezTo>
                      <a:pt x="170" y="363"/>
                      <a:pt x="168" y="366"/>
                      <a:pt x="167" y="367"/>
                    </a:cubicBezTo>
                    <a:cubicBezTo>
                      <a:pt x="166" y="369"/>
                      <a:pt x="164" y="371"/>
                      <a:pt x="163" y="372"/>
                    </a:cubicBezTo>
                    <a:cubicBezTo>
                      <a:pt x="162" y="374"/>
                      <a:pt x="161" y="375"/>
                      <a:pt x="161" y="375"/>
                    </a:cubicBezTo>
                    <a:cubicBezTo>
                      <a:pt x="161" y="375"/>
                      <a:pt x="169" y="375"/>
                      <a:pt x="180" y="376"/>
                    </a:cubicBezTo>
                    <a:cubicBezTo>
                      <a:pt x="190" y="377"/>
                      <a:pt x="213" y="378"/>
                      <a:pt x="231" y="380"/>
                    </a:cubicBezTo>
                    <a:cubicBezTo>
                      <a:pt x="248" y="382"/>
                      <a:pt x="263" y="383"/>
                      <a:pt x="263" y="383"/>
                    </a:cubicBezTo>
                    <a:cubicBezTo>
                      <a:pt x="263" y="383"/>
                      <a:pt x="262" y="381"/>
                      <a:pt x="262" y="379"/>
                    </a:cubicBezTo>
                    <a:cubicBezTo>
                      <a:pt x="261" y="377"/>
                      <a:pt x="261" y="373"/>
                      <a:pt x="261" y="371"/>
                    </a:cubicBezTo>
                    <a:cubicBezTo>
                      <a:pt x="262" y="369"/>
                      <a:pt x="261" y="366"/>
                      <a:pt x="259" y="364"/>
                    </a:cubicBezTo>
                    <a:cubicBezTo>
                      <a:pt x="258" y="362"/>
                      <a:pt x="257" y="359"/>
                      <a:pt x="257" y="357"/>
                    </a:cubicBezTo>
                    <a:cubicBezTo>
                      <a:pt x="257" y="355"/>
                      <a:pt x="257" y="352"/>
                      <a:pt x="258" y="349"/>
                    </a:cubicBezTo>
                    <a:cubicBezTo>
                      <a:pt x="258" y="347"/>
                      <a:pt x="256" y="344"/>
                      <a:pt x="254" y="343"/>
                    </a:cubicBezTo>
                    <a:cubicBezTo>
                      <a:pt x="251" y="342"/>
                      <a:pt x="248" y="341"/>
                      <a:pt x="246" y="340"/>
                    </a:cubicBezTo>
                    <a:cubicBezTo>
                      <a:pt x="244" y="339"/>
                      <a:pt x="242" y="335"/>
                      <a:pt x="241" y="332"/>
                    </a:cubicBezTo>
                    <a:cubicBezTo>
                      <a:pt x="240" y="328"/>
                      <a:pt x="238" y="324"/>
                      <a:pt x="238" y="321"/>
                    </a:cubicBezTo>
                    <a:cubicBezTo>
                      <a:pt x="238" y="318"/>
                      <a:pt x="236" y="316"/>
                      <a:pt x="235" y="315"/>
                    </a:cubicBezTo>
                    <a:cubicBezTo>
                      <a:pt x="234" y="314"/>
                      <a:pt x="232" y="314"/>
                      <a:pt x="231" y="315"/>
                    </a:cubicBezTo>
                    <a:cubicBezTo>
                      <a:pt x="229" y="315"/>
                      <a:pt x="228" y="315"/>
                      <a:pt x="227" y="315"/>
                    </a:cubicBezTo>
                    <a:cubicBezTo>
                      <a:pt x="226" y="315"/>
                      <a:pt x="226" y="313"/>
                      <a:pt x="227" y="311"/>
                    </a:cubicBezTo>
                    <a:cubicBezTo>
                      <a:pt x="228" y="309"/>
                      <a:pt x="227" y="306"/>
                      <a:pt x="225" y="305"/>
                    </a:cubicBezTo>
                    <a:cubicBezTo>
                      <a:pt x="223" y="304"/>
                      <a:pt x="221" y="303"/>
                      <a:pt x="220" y="304"/>
                    </a:cubicBezTo>
                    <a:cubicBezTo>
                      <a:pt x="219" y="305"/>
                      <a:pt x="217" y="306"/>
                      <a:pt x="217" y="305"/>
                    </a:cubicBezTo>
                    <a:cubicBezTo>
                      <a:pt x="216" y="304"/>
                      <a:pt x="215" y="303"/>
                      <a:pt x="215" y="301"/>
                    </a:cubicBezTo>
                    <a:cubicBezTo>
                      <a:pt x="215" y="300"/>
                      <a:pt x="215" y="297"/>
                      <a:pt x="215" y="295"/>
                    </a:cubicBezTo>
                    <a:cubicBezTo>
                      <a:pt x="215" y="293"/>
                      <a:pt x="214" y="290"/>
                      <a:pt x="212" y="287"/>
                    </a:cubicBezTo>
                    <a:cubicBezTo>
                      <a:pt x="211" y="284"/>
                      <a:pt x="209" y="281"/>
                      <a:pt x="209" y="280"/>
                    </a:cubicBezTo>
                    <a:cubicBezTo>
                      <a:pt x="209" y="279"/>
                      <a:pt x="208" y="276"/>
                      <a:pt x="206" y="272"/>
                    </a:cubicBezTo>
                    <a:cubicBezTo>
                      <a:pt x="204" y="269"/>
                      <a:pt x="200" y="265"/>
                      <a:pt x="198" y="263"/>
                    </a:cubicBezTo>
                    <a:cubicBezTo>
                      <a:pt x="196" y="261"/>
                      <a:pt x="191" y="257"/>
                      <a:pt x="188" y="254"/>
                    </a:cubicBezTo>
                    <a:cubicBezTo>
                      <a:pt x="185" y="251"/>
                      <a:pt x="181" y="246"/>
                      <a:pt x="178" y="242"/>
                    </a:cubicBezTo>
                    <a:cubicBezTo>
                      <a:pt x="175" y="239"/>
                      <a:pt x="172" y="236"/>
                      <a:pt x="170" y="236"/>
                    </a:cubicBezTo>
                    <a:cubicBezTo>
                      <a:pt x="169" y="235"/>
                      <a:pt x="166" y="234"/>
                      <a:pt x="165" y="232"/>
                    </a:cubicBezTo>
                    <a:cubicBezTo>
                      <a:pt x="163" y="231"/>
                      <a:pt x="162" y="228"/>
                      <a:pt x="162" y="227"/>
                    </a:cubicBezTo>
                    <a:cubicBezTo>
                      <a:pt x="161" y="225"/>
                      <a:pt x="160" y="222"/>
                      <a:pt x="159" y="220"/>
                    </a:cubicBezTo>
                    <a:cubicBezTo>
                      <a:pt x="158" y="218"/>
                      <a:pt x="155" y="216"/>
                      <a:pt x="154" y="215"/>
                    </a:cubicBezTo>
                    <a:cubicBezTo>
                      <a:pt x="153" y="214"/>
                      <a:pt x="151" y="212"/>
                      <a:pt x="151" y="211"/>
                    </a:cubicBezTo>
                    <a:cubicBezTo>
                      <a:pt x="151" y="209"/>
                      <a:pt x="150" y="206"/>
                      <a:pt x="149" y="204"/>
                    </a:cubicBezTo>
                    <a:cubicBezTo>
                      <a:pt x="148" y="201"/>
                      <a:pt x="148" y="197"/>
                      <a:pt x="148" y="194"/>
                    </a:cubicBezTo>
                    <a:cubicBezTo>
                      <a:pt x="148" y="192"/>
                      <a:pt x="149" y="187"/>
                      <a:pt x="149" y="183"/>
                    </a:cubicBezTo>
                    <a:cubicBezTo>
                      <a:pt x="150" y="179"/>
                      <a:pt x="149" y="174"/>
                      <a:pt x="149" y="170"/>
                    </a:cubicBezTo>
                    <a:cubicBezTo>
                      <a:pt x="148" y="167"/>
                      <a:pt x="147" y="163"/>
                      <a:pt x="147" y="161"/>
                    </a:cubicBezTo>
                    <a:cubicBezTo>
                      <a:pt x="147" y="159"/>
                      <a:pt x="147" y="155"/>
                      <a:pt x="148" y="154"/>
                    </a:cubicBezTo>
                    <a:cubicBezTo>
                      <a:pt x="148" y="152"/>
                      <a:pt x="148" y="148"/>
                      <a:pt x="148" y="145"/>
                    </a:cubicBezTo>
                    <a:cubicBezTo>
                      <a:pt x="148" y="142"/>
                      <a:pt x="146" y="138"/>
                      <a:pt x="144" y="137"/>
                    </a:cubicBezTo>
                    <a:cubicBezTo>
                      <a:pt x="141" y="136"/>
                      <a:pt x="140" y="134"/>
                      <a:pt x="140" y="133"/>
                    </a:cubicBezTo>
                    <a:cubicBezTo>
                      <a:pt x="141" y="131"/>
                      <a:pt x="141" y="129"/>
                      <a:pt x="140" y="127"/>
                    </a:cubicBezTo>
                    <a:cubicBezTo>
                      <a:pt x="139" y="125"/>
                      <a:pt x="139" y="120"/>
                      <a:pt x="140" y="115"/>
                    </a:cubicBezTo>
                    <a:cubicBezTo>
                      <a:pt x="140" y="111"/>
                      <a:pt x="141" y="104"/>
                      <a:pt x="142" y="101"/>
                    </a:cubicBezTo>
                    <a:cubicBezTo>
                      <a:pt x="142" y="98"/>
                      <a:pt x="143" y="94"/>
                      <a:pt x="143" y="93"/>
                    </a:cubicBezTo>
                    <a:cubicBezTo>
                      <a:pt x="144" y="91"/>
                      <a:pt x="145" y="89"/>
                      <a:pt x="146" y="87"/>
                    </a:cubicBezTo>
                    <a:cubicBezTo>
                      <a:pt x="147" y="86"/>
                      <a:pt x="147" y="83"/>
                      <a:pt x="146" y="80"/>
                    </a:cubicBezTo>
                    <a:cubicBezTo>
                      <a:pt x="146" y="77"/>
                      <a:pt x="144" y="73"/>
                      <a:pt x="143" y="72"/>
                    </a:cubicBezTo>
                    <a:cubicBezTo>
                      <a:pt x="142" y="71"/>
                      <a:pt x="140" y="68"/>
                      <a:pt x="139" y="66"/>
                    </a:cubicBezTo>
                    <a:cubicBezTo>
                      <a:pt x="137" y="63"/>
                      <a:pt x="136" y="62"/>
                      <a:pt x="136" y="62"/>
                    </a:cubicBezTo>
                    <a:cubicBezTo>
                      <a:pt x="136" y="62"/>
                      <a:pt x="137" y="61"/>
                      <a:pt x="138" y="60"/>
                    </a:cubicBezTo>
                    <a:cubicBezTo>
                      <a:pt x="139" y="59"/>
                      <a:pt x="141" y="57"/>
                      <a:pt x="143" y="55"/>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37" name="Freeform 32">
                <a:extLst>
                  <a:ext uri="{FF2B5EF4-FFF2-40B4-BE49-F238E27FC236}">
                    <a16:creationId xmlns:a16="http://schemas.microsoft.com/office/drawing/2014/main" id="{4F09964D-463E-FD4B-ADD3-4CEEEE73E9C2}"/>
                  </a:ext>
                </a:extLst>
              </p:cNvPr>
              <p:cNvSpPr>
                <a:spLocks/>
              </p:cNvSpPr>
              <p:nvPr/>
            </p:nvSpPr>
            <p:spPr bwMode="auto">
              <a:xfrm>
                <a:off x="3912470" y="1904505"/>
                <a:ext cx="1047845" cy="1255338"/>
              </a:xfrm>
              <a:custGeom>
                <a:avLst/>
                <a:gdLst/>
                <a:ahLst/>
                <a:cxnLst>
                  <a:cxn ang="0">
                    <a:pos x="419" y="470"/>
                  </a:cxn>
                  <a:cxn ang="0">
                    <a:pos x="410" y="453"/>
                  </a:cxn>
                  <a:cxn ang="0">
                    <a:pos x="410" y="425"/>
                  </a:cxn>
                  <a:cxn ang="0">
                    <a:pos x="392" y="394"/>
                  </a:cxn>
                  <a:cxn ang="0">
                    <a:pos x="389" y="361"/>
                  </a:cxn>
                  <a:cxn ang="0">
                    <a:pos x="418" y="362"/>
                  </a:cxn>
                  <a:cxn ang="0">
                    <a:pos x="417" y="331"/>
                  </a:cxn>
                  <a:cxn ang="0">
                    <a:pos x="416" y="282"/>
                  </a:cxn>
                  <a:cxn ang="0">
                    <a:pos x="427" y="225"/>
                  </a:cxn>
                  <a:cxn ang="0">
                    <a:pos x="417" y="179"/>
                  </a:cxn>
                  <a:cxn ang="0">
                    <a:pos x="401" y="140"/>
                  </a:cxn>
                  <a:cxn ang="0">
                    <a:pos x="19" y="0"/>
                  </a:cxn>
                  <a:cxn ang="0">
                    <a:pos x="7" y="11"/>
                  </a:cxn>
                  <a:cxn ang="0">
                    <a:pos x="4" y="22"/>
                  </a:cxn>
                  <a:cxn ang="0">
                    <a:pos x="2" y="42"/>
                  </a:cxn>
                  <a:cxn ang="0">
                    <a:pos x="11" y="51"/>
                  </a:cxn>
                  <a:cxn ang="0">
                    <a:pos x="30" y="63"/>
                  </a:cxn>
                  <a:cxn ang="0">
                    <a:pos x="53" y="82"/>
                  </a:cxn>
                  <a:cxn ang="0">
                    <a:pos x="67" y="77"/>
                  </a:cxn>
                  <a:cxn ang="0">
                    <a:pos x="89" y="92"/>
                  </a:cxn>
                  <a:cxn ang="0">
                    <a:pos x="116" y="109"/>
                  </a:cxn>
                  <a:cxn ang="0">
                    <a:pos x="127" y="120"/>
                  </a:cxn>
                  <a:cxn ang="0">
                    <a:pos x="123" y="134"/>
                  </a:cxn>
                  <a:cxn ang="0">
                    <a:pos x="126" y="160"/>
                  </a:cxn>
                  <a:cxn ang="0">
                    <a:pos x="135" y="182"/>
                  </a:cxn>
                  <a:cxn ang="0">
                    <a:pos x="140" y="198"/>
                  </a:cxn>
                  <a:cxn ang="0">
                    <a:pos x="144" y="216"/>
                  </a:cxn>
                  <a:cxn ang="0">
                    <a:pos x="157" y="242"/>
                  </a:cxn>
                  <a:cxn ang="0">
                    <a:pos x="159" y="258"/>
                  </a:cxn>
                  <a:cxn ang="0">
                    <a:pos x="169" y="263"/>
                  </a:cxn>
                  <a:cxn ang="0">
                    <a:pos x="172" y="275"/>
                  </a:cxn>
                  <a:cxn ang="0">
                    <a:pos x="177" y="294"/>
                  </a:cxn>
                  <a:cxn ang="0">
                    <a:pos x="190" y="309"/>
                  </a:cxn>
                  <a:cxn ang="0">
                    <a:pos x="200" y="325"/>
                  </a:cxn>
                  <a:cxn ang="0">
                    <a:pos x="216" y="339"/>
                  </a:cxn>
                  <a:cxn ang="0">
                    <a:pos x="226" y="357"/>
                  </a:cxn>
                  <a:cxn ang="0">
                    <a:pos x="245" y="376"/>
                  </a:cxn>
                  <a:cxn ang="0">
                    <a:pos x="258" y="386"/>
                  </a:cxn>
                  <a:cxn ang="0">
                    <a:pos x="272" y="384"/>
                  </a:cxn>
                  <a:cxn ang="0">
                    <a:pos x="275" y="391"/>
                  </a:cxn>
                  <a:cxn ang="0">
                    <a:pos x="271" y="402"/>
                  </a:cxn>
                  <a:cxn ang="0">
                    <a:pos x="277" y="421"/>
                  </a:cxn>
                  <a:cxn ang="0">
                    <a:pos x="291" y="438"/>
                  </a:cxn>
                  <a:cxn ang="0">
                    <a:pos x="316" y="449"/>
                  </a:cxn>
                  <a:cxn ang="0">
                    <a:pos x="325" y="475"/>
                  </a:cxn>
                  <a:cxn ang="0">
                    <a:pos x="339" y="480"/>
                  </a:cxn>
                  <a:cxn ang="0">
                    <a:pos x="345" y="476"/>
                  </a:cxn>
                  <a:cxn ang="0">
                    <a:pos x="358" y="490"/>
                  </a:cxn>
                  <a:cxn ang="0">
                    <a:pos x="366" y="505"/>
                  </a:cxn>
                  <a:cxn ang="0">
                    <a:pos x="377" y="507"/>
                  </a:cxn>
                </a:cxnLst>
                <a:rect l="0" t="0" r="r" b="b"/>
                <a:pathLst>
                  <a:path w="427" h="511">
                    <a:moveTo>
                      <a:pt x="388" y="500"/>
                    </a:moveTo>
                    <a:cubicBezTo>
                      <a:pt x="390" y="498"/>
                      <a:pt x="398" y="492"/>
                      <a:pt x="405" y="487"/>
                    </a:cubicBezTo>
                    <a:cubicBezTo>
                      <a:pt x="412" y="482"/>
                      <a:pt x="418" y="474"/>
                      <a:pt x="419" y="470"/>
                    </a:cubicBezTo>
                    <a:cubicBezTo>
                      <a:pt x="420" y="465"/>
                      <a:pt x="421" y="461"/>
                      <a:pt x="421" y="461"/>
                    </a:cubicBezTo>
                    <a:cubicBezTo>
                      <a:pt x="421" y="461"/>
                      <a:pt x="419" y="461"/>
                      <a:pt x="418" y="460"/>
                    </a:cubicBezTo>
                    <a:cubicBezTo>
                      <a:pt x="416" y="459"/>
                      <a:pt x="413" y="456"/>
                      <a:pt x="410" y="453"/>
                    </a:cubicBezTo>
                    <a:cubicBezTo>
                      <a:pt x="407" y="450"/>
                      <a:pt x="407" y="445"/>
                      <a:pt x="408" y="442"/>
                    </a:cubicBezTo>
                    <a:cubicBezTo>
                      <a:pt x="410" y="439"/>
                      <a:pt x="411" y="435"/>
                      <a:pt x="410" y="433"/>
                    </a:cubicBezTo>
                    <a:cubicBezTo>
                      <a:pt x="410" y="431"/>
                      <a:pt x="409" y="427"/>
                      <a:pt x="410" y="425"/>
                    </a:cubicBezTo>
                    <a:cubicBezTo>
                      <a:pt x="410" y="422"/>
                      <a:pt x="408" y="418"/>
                      <a:pt x="405" y="415"/>
                    </a:cubicBezTo>
                    <a:cubicBezTo>
                      <a:pt x="402" y="412"/>
                      <a:pt x="399" y="407"/>
                      <a:pt x="399" y="403"/>
                    </a:cubicBezTo>
                    <a:cubicBezTo>
                      <a:pt x="398" y="399"/>
                      <a:pt x="395" y="395"/>
                      <a:pt x="392" y="394"/>
                    </a:cubicBezTo>
                    <a:cubicBezTo>
                      <a:pt x="389" y="392"/>
                      <a:pt x="384" y="386"/>
                      <a:pt x="382" y="379"/>
                    </a:cubicBezTo>
                    <a:cubicBezTo>
                      <a:pt x="380" y="372"/>
                      <a:pt x="380" y="366"/>
                      <a:pt x="382" y="364"/>
                    </a:cubicBezTo>
                    <a:cubicBezTo>
                      <a:pt x="384" y="363"/>
                      <a:pt x="387" y="361"/>
                      <a:pt x="389" y="361"/>
                    </a:cubicBezTo>
                    <a:cubicBezTo>
                      <a:pt x="392" y="360"/>
                      <a:pt x="396" y="360"/>
                      <a:pt x="399" y="360"/>
                    </a:cubicBezTo>
                    <a:cubicBezTo>
                      <a:pt x="402" y="361"/>
                      <a:pt x="406" y="362"/>
                      <a:pt x="409" y="364"/>
                    </a:cubicBezTo>
                    <a:cubicBezTo>
                      <a:pt x="412" y="365"/>
                      <a:pt x="416" y="364"/>
                      <a:pt x="418" y="362"/>
                    </a:cubicBezTo>
                    <a:cubicBezTo>
                      <a:pt x="420" y="359"/>
                      <a:pt x="421" y="355"/>
                      <a:pt x="420" y="352"/>
                    </a:cubicBezTo>
                    <a:cubicBezTo>
                      <a:pt x="419" y="349"/>
                      <a:pt x="418" y="345"/>
                      <a:pt x="418" y="342"/>
                    </a:cubicBezTo>
                    <a:cubicBezTo>
                      <a:pt x="417" y="339"/>
                      <a:pt x="417" y="334"/>
                      <a:pt x="417" y="331"/>
                    </a:cubicBezTo>
                    <a:cubicBezTo>
                      <a:pt x="417" y="327"/>
                      <a:pt x="417" y="318"/>
                      <a:pt x="416" y="311"/>
                    </a:cubicBezTo>
                    <a:cubicBezTo>
                      <a:pt x="416" y="304"/>
                      <a:pt x="416" y="296"/>
                      <a:pt x="415" y="293"/>
                    </a:cubicBezTo>
                    <a:cubicBezTo>
                      <a:pt x="415" y="290"/>
                      <a:pt x="415" y="285"/>
                      <a:pt x="416" y="282"/>
                    </a:cubicBezTo>
                    <a:cubicBezTo>
                      <a:pt x="417" y="279"/>
                      <a:pt x="418" y="274"/>
                      <a:pt x="419" y="271"/>
                    </a:cubicBezTo>
                    <a:cubicBezTo>
                      <a:pt x="420" y="268"/>
                      <a:pt x="422" y="258"/>
                      <a:pt x="424" y="250"/>
                    </a:cubicBezTo>
                    <a:cubicBezTo>
                      <a:pt x="425" y="242"/>
                      <a:pt x="426" y="230"/>
                      <a:pt x="427" y="225"/>
                    </a:cubicBezTo>
                    <a:cubicBezTo>
                      <a:pt x="427" y="219"/>
                      <a:pt x="427" y="209"/>
                      <a:pt x="427" y="202"/>
                    </a:cubicBezTo>
                    <a:cubicBezTo>
                      <a:pt x="427" y="195"/>
                      <a:pt x="426" y="187"/>
                      <a:pt x="425" y="185"/>
                    </a:cubicBezTo>
                    <a:cubicBezTo>
                      <a:pt x="423" y="183"/>
                      <a:pt x="420" y="180"/>
                      <a:pt x="417" y="179"/>
                    </a:cubicBezTo>
                    <a:cubicBezTo>
                      <a:pt x="415" y="178"/>
                      <a:pt x="411" y="176"/>
                      <a:pt x="409" y="173"/>
                    </a:cubicBezTo>
                    <a:cubicBezTo>
                      <a:pt x="406" y="170"/>
                      <a:pt x="403" y="166"/>
                      <a:pt x="401" y="164"/>
                    </a:cubicBezTo>
                    <a:cubicBezTo>
                      <a:pt x="399" y="162"/>
                      <a:pt x="399" y="151"/>
                      <a:pt x="401" y="140"/>
                    </a:cubicBezTo>
                    <a:cubicBezTo>
                      <a:pt x="404" y="129"/>
                      <a:pt x="405" y="121"/>
                      <a:pt x="405" y="121"/>
                    </a:cubicBezTo>
                    <a:cubicBezTo>
                      <a:pt x="265" y="112"/>
                      <a:pt x="265" y="112"/>
                      <a:pt x="265" y="112"/>
                    </a:cubicBezTo>
                    <a:cubicBezTo>
                      <a:pt x="19" y="0"/>
                      <a:pt x="19" y="0"/>
                      <a:pt x="19" y="0"/>
                    </a:cubicBezTo>
                    <a:cubicBezTo>
                      <a:pt x="19" y="0"/>
                      <a:pt x="17" y="1"/>
                      <a:pt x="15" y="2"/>
                    </a:cubicBezTo>
                    <a:cubicBezTo>
                      <a:pt x="12" y="2"/>
                      <a:pt x="10" y="4"/>
                      <a:pt x="9" y="6"/>
                    </a:cubicBezTo>
                    <a:cubicBezTo>
                      <a:pt x="9" y="8"/>
                      <a:pt x="8" y="10"/>
                      <a:pt x="7" y="11"/>
                    </a:cubicBezTo>
                    <a:cubicBezTo>
                      <a:pt x="6" y="12"/>
                      <a:pt x="5" y="14"/>
                      <a:pt x="4" y="15"/>
                    </a:cubicBezTo>
                    <a:cubicBezTo>
                      <a:pt x="2" y="17"/>
                      <a:pt x="1" y="18"/>
                      <a:pt x="1" y="18"/>
                    </a:cubicBezTo>
                    <a:cubicBezTo>
                      <a:pt x="1" y="18"/>
                      <a:pt x="2" y="20"/>
                      <a:pt x="4" y="22"/>
                    </a:cubicBezTo>
                    <a:cubicBezTo>
                      <a:pt x="5" y="25"/>
                      <a:pt x="7" y="28"/>
                      <a:pt x="8" y="30"/>
                    </a:cubicBezTo>
                    <a:cubicBezTo>
                      <a:pt x="9" y="32"/>
                      <a:pt x="8" y="35"/>
                      <a:pt x="7" y="37"/>
                    </a:cubicBezTo>
                    <a:cubicBezTo>
                      <a:pt x="5" y="39"/>
                      <a:pt x="3" y="41"/>
                      <a:pt x="2" y="42"/>
                    </a:cubicBezTo>
                    <a:cubicBezTo>
                      <a:pt x="1" y="43"/>
                      <a:pt x="0" y="44"/>
                      <a:pt x="0" y="44"/>
                    </a:cubicBezTo>
                    <a:cubicBezTo>
                      <a:pt x="0" y="44"/>
                      <a:pt x="2" y="45"/>
                      <a:pt x="4" y="46"/>
                    </a:cubicBezTo>
                    <a:cubicBezTo>
                      <a:pt x="7" y="47"/>
                      <a:pt x="10" y="50"/>
                      <a:pt x="11" y="51"/>
                    </a:cubicBezTo>
                    <a:cubicBezTo>
                      <a:pt x="13" y="53"/>
                      <a:pt x="16" y="55"/>
                      <a:pt x="17" y="56"/>
                    </a:cubicBezTo>
                    <a:cubicBezTo>
                      <a:pt x="19" y="57"/>
                      <a:pt x="22" y="58"/>
                      <a:pt x="24" y="58"/>
                    </a:cubicBezTo>
                    <a:cubicBezTo>
                      <a:pt x="25" y="58"/>
                      <a:pt x="28" y="61"/>
                      <a:pt x="30" y="63"/>
                    </a:cubicBezTo>
                    <a:cubicBezTo>
                      <a:pt x="32" y="66"/>
                      <a:pt x="36" y="69"/>
                      <a:pt x="38" y="71"/>
                    </a:cubicBezTo>
                    <a:cubicBezTo>
                      <a:pt x="41" y="72"/>
                      <a:pt x="44" y="74"/>
                      <a:pt x="45" y="76"/>
                    </a:cubicBezTo>
                    <a:cubicBezTo>
                      <a:pt x="47" y="78"/>
                      <a:pt x="50" y="81"/>
                      <a:pt x="53" y="82"/>
                    </a:cubicBezTo>
                    <a:cubicBezTo>
                      <a:pt x="55" y="83"/>
                      <a:pt x="58" y="84"/>
                      <a:pt x="60" y="83"/>
                    </a:cubicBezTo>
                    <a:cubicBezTo>
                      <a:pt x="61" y="83"/>
                      <a:pt x="63" y="82"/>
                      <a:pt x="64" y="82"/>
                    </a:cubicBezTo>
                    <a:cubicBezTo>
                      <a:pt x="66" y="81"/>
                      <a:pt x="67" y="79"/>
                      <a:pt x="67" y="77"/>
                    </a:cubicBezTo>
                    <a:cubicBezTo>
                      <a:pt x="68" y="76"/>
                      <a:pt x="71" y="76"/>
                      <a:pt x="74" y="78"/>
                    </a:cubicBezTo>
                    <a:cubicBezTo>
                      <a:pt x="78" y="79"/>
                      <a:pt x="82" y="82"/>
                      <a:pt x="85" y="84"/>
                    </a:cubicBezTo>
                    <a:cubicBezTo>
                      <a:pt x="87" y="86"/>
                      <a:pt x="89" y="89"/>
                      <a:pt x="89" y="92"/>
                    </a:cubicBezTo>
                    <a:cubicBezTo>
                      <a:pt x="89" y="95"/>
                      <a:pt x="91" y="98"/>
                      <a:pt x="93" y="99"/>
                    </a:cubicBezTo>
                    <a:cubicBezTo>
                      <a:pt x="95" y="101"/>
                      <a:pt x="100" y="103"/>
                      <a:pt x="105" y="105"/>
                    </a:cubicBezTo>
                    <a:cubicBezTo>
                      <a:pt x="109" y="106"/>
                      <a:pt x="114" y="108"/>
                      <a:pt x="116" y="109"/>
                    </a:cubicBezTo>
                    <a:cubicBezTo>
                      <a:pt x="118" y="110"/>
                      <a:pt x="122" y="110"/>
                      <a:pt x="123" y="110"/>
                    </a:cubicBezTo>
                    <a:cubicBezTo>
                      <a:pt x="125" y="110"/>
                      <a:pt x="127" y="112"/>
                      <a:pt x="127" y="114"/>
                    </a:cubicBezTo>
                    <a:cubicBezTo>
                      <a:pt x="128" y="115"/>
                      <a:pt x="127" y="118"/>
                      <a:pt x="127" y="120"/>
                    </a:cubicBezTo>
                    <a:cubicBezTo>
                      <a:pt x="126" y="122"/>
                      <a:pt x="125" y="124"/>
                      <a:pt x="124" y="123"/>
                    </a:cubicBezTo>
                    <a:cubicBezTo>
                      <a:pt x="123" y="123"/>
                      <a:pt x="122" y="125"/>
                      <a:pt x="122" y="127"/>
                    </a:cubicBezTo>
                    <a:cubicBezTo>
                      <a:pt x="123" y="130"/>
                      <a:pt x="123" y="133"/>
                      <a:pt x="123" y="134"/>
                    </a:cubicBezTo>
                    <a:cubicBezTo>
                      <a:pt x="123" y="135"/>
                      <a:pt x="122" y="138"/>
                      <a:pt x="121" y="140"/>
                    </a:cubicBezTo>
                    <a:cubicBezTo>
                      <a:pt x="120" y="142"/>
                      <a:pt x="119" y="146"/>
                      <a:pt x="120" y="149"/>
                    </a:cubicBezTo>
                    <a:cubicBezTo>
                      <a:pt x="121" y="151"/>
                      <a:pt x="124" y="157"/>
                      <a:pt x="126" y="160"/>
                    </a:cubicBezTo>
                    <a:cubicBezTo>
                      <a:pt x="129" y="164"/>
                      <a:pt x="132" y="169"/>
                      <a:pt x="133" y="171"/>
                    </a:cubicBezTo>
                    <a:cubicBezTo>
                      <a:pt x="134" y="173"/>
                      <a:pt x="135" y="176"/>
                      <a:pt x="135" y="177"/>
                    </a:cubicBezTo>
                    <a:cubicBezTo>
                      <a:pt x="135" y="178"/>
                      <a:pt x="135" y="180"/>
                      <a:pt x="135" y="182"/>
                    </a:cubicBezTo>
                    <a:cubicBezTo>
                      <a:pt x="134" y="184"/>
                      <a:pt x="135" y="186"/>
                      <a:pt x="137" y="187"/>
                    </a:cubicBezTo>
                    <a:cubicBezTo>
                      <a:pt x="139" y="188"/>
                      <a:pt x="140" y="191"/>
                      <a:pt x="140" y="193"/>
                    </a:cubicBezTo>
                    <a:cubicBezTo>
                      <a:pt x="141" y="195"/>
                      <a:pt x="140" y="197"/>
                      <a:pt x="140" y="198"/>
                    </a:cubicBezTo>
                    <a:cubicBezTo>
                      <a:pt x="140" y="199"/>
                      <a:pt x="139" y="202"/>
                      <a:pt x="140" y="204"/>
                    </a:cubicBezTo>
                    <a:cubicBezTo>
                      <a:pt x="140" y="206"/>
                      <a:pt x="140" y="209"/>
                      <a:pt x="141" y="211"/>
                    </a:cubicBezTo>
                    <a:cubicBezTo>
                      <a:pt x="142" y="213"/>
                      <a:pt x="143" y="215"/>
                      <a:pt x="144" y="216"/>
                    </a:cubicBezTo>
                    <a:cubicBezTo>
                      <a:pt x="145" y="216"/>
                      <a:pt x="146" y="220"/>
                      <a:pt x="148" y="223"/>
                    </a:cubicBezTo>
                    <a:cubicBezTo>
                      <a:pt x="149" y="227"/>
                      <a:pt x="151" y="231"/>
                      <a:pt x="152" y="234"/>
                    </a:cubicBezTo>
                    <a:cubicBezTo>
                      <a:pt x="153" y="236"/>
                      <a:pt x="155" y="240"/>
                      <a:pt x="157" y="242"/>
                    </a:cubicBezTo>
                    <a:cubicBezTo>
                      <a:pt x="158" y="245"/>
                      <a:pt x="160" y="248"/>
                      <a:pt x="161" y="249"/>
                    </a:cubicBezTo>
                    <a:cubicBezTo>
                      <a:pt x="162" y="250"/>
                      <a:pt x="162" y="252"/>
                      <a:pt x="161" y="253"/>
                    </a:cubicBezTo>
                    <a:cubicBezTo>
                      <a:pt x="160" y="255"/>
                      <a:pt x="159" y="257"/>
                      <a:pt x="159" y="258"/>
                    </a:cubicBezTo>
                    <a:cubicBezTo>
                      <a:pt x="159" y="259"/>
                      <a:pt x="160" y="261"/>
                      <a:pt x="161" y="261"/>
                    </a:cubicBezTo>
                    <a:cubicBezTo>
                      <a:pt x="161" y="262"/>
                      <a:pt x="163" y="262"/>
                      <a:pt x="165" y="262"/>
                    </a:cubicBezTo>
                    <a:cubicBezTo>
                      <a:pt x="166" y="262"/>
                      <a:pt x="168" y="263"/>
                      <a:pt x="169" y="263"/>
                    </a:cubicBezTo>
                    <a:cubicBezTo>
                      <a:pt x="170" y="263"/>
                      <a:pt x="171" y="264"/>
                      <a:pt x="172" y="265"/>
                    </a:cubicBezTo>
                    <a:cubicBezTo>
                      <a:pt x="172" y="266"/>
                      <a:pt x="172" y="268"/>
                      <a:pt x="172" y="270"/>
                    </a:cubicBezTo>
                    <a:cubicBezTo>
                      <a:pt x="172" y="272"/>
                      <a:pt x="172" y="274"/>
                      <a:pt x="172" y="275"/>
                    </a:cubicBezTo>
                    <a:cubicBezTo>
                      <a:pt x="173" y="277"/>
                      <a:pt x="173" y="279"/>
                      <a:pt x="173" y="281"/>
                    </a:cubicBezTo>
                    <a:cubicBezTo>
                      <a:pt x="173" y="283"/>
                      <a:pt x="174" y="286"/>
                      <a:pt x="174" y="288"/>
                    </a:cubicBezTo>
                    <a:cubicBezTo>
                      <a:pt x="174" y="289"/>
                      <a:pt x="176" y="292"/>
                      <a:pt x="177" y="294"/>
                    </a:cubicBezTo>
                    <a:cubicBezTo>
                      <a:pt x="179" y="295"/>
                      <a:pt x="182" y="298"/>
                      <a:pt x="184" y="300"/>
                    </a:cubicBezTo>
                    <a:cubicBezTo>
                      <a:pt x="186" y="301"/>
                      <a:pt x="189" y="304"/>
                      <a:pt x="190" y="305"/>
                    </a:cubicBezTo>
                    <a:cubicBezTo>
                      <a:pt x="191" y="307"/>
                      <a:pt x="191" y="308"/>
                      <a:pt x="190" y="309"/>
                    </a:cubicBezTo>
                    <a:cubicBezTo>
                      <a:pt x="189" y="309"/>
                      <a:pt x="188" y="310"/>
                      <a:pt x="189" y="311"/>
                    </a:cubicBezTo>
                    <a:cubicBezTo>
                      <a:pt x="190" y="312"/>
                      <a:pt x="193" y="315"/>
                      <a:pt x="195" y="317"/>
                    </a:cubicBezTo>
                    <a:cubicBezTo>
                      <a:pt x="197" y="319"/>
                      <a:pt x="199" y="323"/>
                      <a:pt x="200" y="325"/>
                    </a:cubicBezTo>
                    <a:cubicBezTo>
                      <a:pt x="201" y="327"/>
                      <a:pt x="202" y="330"/>
                      <a:pt x="202" y="331"/>
                    </a:cubicBezTo>
                    <a:cubicBezTo>
                      <a:pt x="203" y="333"/>
                      <a:pt x="205" y="335"/>
                      <a:pt x="208" y="336"/>
                    </a:cubicBezTo>
                    <a:cubicBezTo>
                      <a:pt x="211" y="337"/>
                      <a:pt x="214" y="338"/>
                      <a:pt x="216" y="339"/>
                    </a:cubicBezTo>
                    <a:cubicBezTo>
                      <a:pt x="218" y="340"/>
                      <a:pt x="219" y="342"/>
                      <a:pt x="219" y="343"/>
                    </a:cubicBezTo>
                    <a:cubicBezTo>
                      <a:pt x="218" y="345"/>
                      <a:pt x="219" y="347"/>
                      <a:pt x="220" y="349"/>
                    </a:cubicBezTo>
                    <a:cubicBezTo>
                      <a:pt x="222" y="350"/>
                      <a:pt x="224" y="354"/>
                      <a:pt x="226" y="357"/>
                    </a:cubicBezTo>
                    <a:cubicBezTo>
                      <a:pt x="228" y="360"/>
                      <a:pt x="231" y="365"/>
                      <a:pt x="233" y="368"/>
                    </a:cubicBezTo>
                    <a:cubicBezTo>
                      <a:pt x="236" y="370"/>
                      <a:pt x="238" y="373"/>
                      <a:pt x="239" y="374"/>
                    </a:cubicBezTo>
                    <a:cubicBezTo>
                      <a:pt x="240" y="375"/>
                      <a:pt x="243" y="376"/>
                      <a:pt x="245" y="376"/>
                    </a:cubicBezTo>
                    <a:cubicBezTo>
                      <a:pt x="247" y="376"/>
                      <a:pt x="249" y="377"/>
                      <a:pt x="249" y="378"/>
                    </a:cubicBezTo>
                    <a:cubicBezTo>
                      <a:pt x="250" y="380"/>
                      <a:pt x="252" y="382"/>
                      <a:pt x="253" y="384"/>
                    </a:cubicBezTo>
                    <a:cubicBezTo>
                      <a:pt x="255" y="385"/>
                      <a:pt x="257" y="386"/>
                      <a:pt x="258" y="386"/>
                    </a:cubicBezTo>
                    <a:cubicBezTo>
                      <a:pt x="260" y="385"/>
                      <a:pt x="261" y="384"/>
                      <a:pt x="261" y="383"/>
                    </a:cubicBezTo>
                    <a:cubicBezTo>
                      <a:pt x="261" y="381"/>
                      <a:pt x="262" y="381"/>
                      <a:pt x="265" y="382"/>
                    </a:cubicBezTo>
                    <a:cubicBezTo>
                      <a:pt x="267" y="382"/>
                      <a:pt x="270" y="383"/>
                      <a:pt x="272" y="384"/>
                    </a:cubicBezTo>
                    <a:cubicBezTo>
                      <a:pt x="273" y="384"/>
                      <a:pt x="276" y="385"/>
                      <a:pt x="278" y="386"/>
                    </a:cubicBezTo>
                    <a:cubicBezTo>
                      <a:pt x="279" y="386"/>
                      <a:pt x="279" y="387"/>
                      <a:pt x="278" y="388"/>
                    </a:cubicBezTo>
                    <a:cubicBezTo>
                      <a:pt x="276" y="388"/>
                      <a:pt x="275" y="389"/>
                      <a:pt x="275" y="391"/>
                    </a:cubicBezTo>
                    <a:cubicBezTo>
                      <a:pt x="275" y="392"/>
                      <a:pt x="275" y="394"/>
                      <a:pt x="276" y="395"/>
                    </a:cubicBezTo>
                    <a:cubicBezTo>
                      <a:pt x="276" y="396"/>
                      <a:pt x="275" y="398"/>
                      <a:pt x="274" y="399"/>
                    </a:cubicBezTo>
                    <a:cubicBezTo>
                      <a:pt x="273" y="400"/>
                      <a:pt x="271" y="402"/>
                      <a:pt x="271" y="402"/>
                    </a:cubicBezTo>
                    <a:cubicBezTo>
                      <a:pt x="271" y="402"/>
                      <a:pt x="272" y="404"/>
                      <a:pt x="273" y="406"/>
                    </a:cubicBezTo>
                    <a:cubicBezTo>
                      <a:pt x="273" y="409"/>
                      <a:pt x="274" y="413"/>
                      <a:pt x="274" y="415"/>
                    </a:cubicBezTo>
                    <a:cubicBezTo>
                      <a:pt x="274" y="417"/>
                      <a:pt x="275" y="419"/>
                      <a:pt x="277" y="421"/>
                    </a:cubicBezTo>
                    <a:cubicBezTo>
                      <a:pt x="279" y="422"/>
                      <a:pt x="279" y="424"/>
                      <a:pt x="279" y="426"/>
                    </a:cubicBezTo>
                    <a:cubicBezTo>
                      <a:pt x="278" y="427"/>
                      <a:pt x="279" y="430"/>
                      <a:pt x="282" y="431"/>
                    </a:cubicBezTo>
                    <a:cubicBezTo>
                      <a:pt x="284" y="433"/>
                      <a:pt x="288" y="436"/>
                      <a:pt x="291" y="438"/>
                    </a:cubicBezTo>
                    <a:cubicBezTo>
                      <a:pt x="294" y="441"/>
                      <a:pt x="299" y="443"/>
                      <a:pt x="302" y="444"/>
                    </a:cubicBezTo>
                    <a:cubicBezTo>
                      <a:pt x="304" y="445"/>
                      <a:pt x="308" y="446"/>
                      <a:pt x="310" y="446"/>
                    </a:cubicBezTo>
                    <a:cubicBezTo>
                      <a:pt x="312" y="447"/>
                      <a:pt x="315" y="448"/>
                      <a:pt x="316" y="449"/>
                    </a:cubicBezTo>
                    <a:cubicBezTo>
                      <a:pt x="317" y="450"/>
                      <a:pt x="317" y="452"/>
                      <a:pt x="317" y="454"/>
                    </a:cubicBezTo>
                    <a:cubicBezTo>
                      <a:pt x="317" y="456"/>
                      <a:pt x="318" y="460"/>
                      <a:pt x="319" y="464"/>
                    </a:cubicBezTo>
                    <a:cubicBezTo>
                      <a:pt x="320" y="467"/>
                      <a:pt x="323" y="472"/>
                      <a:pt x="325" y="475"/>
                    </a:cubicBezTo>
                    <a:cubicBezTo>
                      <a:pt x="328" y="477"/>
                      <a:pt x="330" y="480"/>
                      <a:pt x="331" y="481"/>
                    </a:cubicBezTo>
                    <a:cubicBezTo>
                      <a:pt x="332" y="481"/>
                      <a:pt x="334" y="481"/>
                      <a:pt x="335" y="481"/>
                    </a:cubicBezTo>
                    <a:cubicBezTo>
                      <a:pt x="336" y="480"/>
                      <a:pt x="338" y="480"/>
                      <a:pt x="339" y="480"/>
                    </a:cubicBezTo>
                    <a:cubicBezTo>
                      <a:pt x="340" y="480"/>
                      <a:pt x="342" y="480"/>
                      <a:pt x="342" y="480"/>
                    </a:cubicBezTo>
                    <a:cubicBezTo>
                      <a:pt x="343" y="480"/>
                      <a:pt x="343" y="479"/>
                      <a:pt x="343" y="477"/>
                    </a:cubicBezTo>
                    <a:cubicBezTo>
                      <a:pt x="343" y="476"/>
                      <a:pt x="344" y="475"/>
                      <a:pt x="345" y="476"/>
                    </a:cubicBezTo>
                    <a:cubicBezTo>
                      <a:pt x="346" y="477"/>
                      <a:pt x="348" y="478"/>
                      <a:pt x="348" y="479"/>
                    </a:cubicBezTo>
                    <a:cubicBezTo>
                      <a:pt x="348" y="480"/>
                      <a:pt x="350" y="482"/>
                      <a:pt x="351" y="483"/>
                    </a:cubicBezTo>
                    <a:cubicBezTo>
                      <a:pt x="353" y="484"/>
                      <a:pt x="356" y="487"/>
                      <a:pt x="358" y="490"/>
                    </a:cubicBezTo>
                    <a:cubicBezTo>
                      <a:pt x="361" y="493"/>
                      <a:pt x="363" y="497"/>
                      <a:pt x="363" y="499"/>
                    </a:cubicBezTo>
                    <a:cubicBezTo>
                      <a:pt x="363" y="501"/>
                      <a:pt x="363" y="503"/>
                      <a:pt x="363" y="504"/>
                    </a:cubicBezTo>
                    <a:cubicBezTo>
                      <a:pt x="363" y="505"/>
                      <a:pt x="365" y="506"/>
                      <a:pt x="366" y="505"/>
                    </a:cubicBezTo>
                    <a:cubicBezTo>
                      <a:pt x="367" y="505"/>
                      <a:pt x="369" y="506"/>
                      <a:pt x="369" y="508"/>
                    </a:cubicBezTo>
                    <a:cubicBezTo>
                      <a:pt x="370" y="508"/>
                      <a:pt x="370" y="510"/>
                      <a:pt x="370" y="511"/>
                    </a:cubicBezTo>
                    <a:cubicBezTo>
                      <a:pt x="370" y="511"/>
                      <a:pt x="373" y="509"/>
                      <a:pt x="377" y="507"/>
                    </a:cubicBezTo>
                    <a:cubicBezTo>
                      <a:pt x="380" y="505"/>
                      <a:pt x="385" y="502"/>
                      <a:pt x="388" y="500"/>
                    </a:cubicBezTo>
                    <a:close/>
                  </a:path>
                </a:pathLst>
              </a:custGeom>
              <a:solidFill>
                <a:srgbClr val="265E51"/>
              </a:solid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grpSp>
            <p:nvGrpSpPr>
              <p:cNvPr id="38" name="Group 251">
                <a:extLst>
                  <a:ext uri="{FF2B5EF4-FFF2-40B4-BE49-F238E27FC236}">
                    <a16:creationId xmlns:a16="http://schemas.microsoft.com/office/drawing/2014/main" id="{F8F3FA1A-AB69-3C42-811A-9762550CACF0}"/>
                  </a:ext>
                </a:extLst>
              </p:cNvPr>
              <p:cNvGrpSpPr/>
              <p:nvPr/>
            </p:nvGrpSpPr>
            <p:grpSpPr>
              <a:xfrm>
                <a:off x="7789496" y="4164114"/>
                <a:ext cx="576833" cy="589283"/>
                <a:chOff x="6943697" y="4452920"/>
                <a:chExt cx="882650" cy="901700"/>
              </a:xfrm>
              <a:grpFill/>
            </p:grpSpPr>
            <p:sp>
              <p:nvSpPr>
                <p:cNvPr id="41" name="Freeform 48">
                  <a:extLst>
                    <a:ext uri="{FF2B5EF4-FFF2-40B4-BE49-F238E27FC236}">
                      <a16:creationId xmlns:a16="http://schemas.microsoft.com/office/drawing/2014/main" id="{E3CF999B-6A3A-AD4A-B6C9-4A228EA3F03A}"/>
                    </a:ext>
                  </a:extLst>
                </p:cNvPr>
                <p:cNvSpPr>
                  <a:spLocks/>
                </p:cNvSpPr>
                <p:nvPr/>
              </p:nvSpPr>
              <p:spPr bwMode="auto">
                <a:xfrm>
                  <a:off x="6943697" y="4452920"/>
                  <a:ext cx="882650" cy="901700"/>
                </a:xfrm>
                <a:custGeom>
                  <a:avLst/>
                  <a:gdLst/>
                  <a:ahLst/>
                  <a:cxnLst>
                    <a:cxn ang="0">
                      <a:pos x="167" y="28"/>
                    </a:cxn>
                    <a:cxn ang="0">
                      <a:pos x="154" y="23"/>
                    </a:cxn>
                    <a:cxn ang="0">
                      <a:pos x="145" y="0"/>
                    </a:cxn>
                    <a:cxn ang="0">
                      <a:pos x="139" y="13"/>
                    </a:cxn>
                    <a:cxn ang="0">
                      <a:pos x="138" y="27"/>
                    </a:cxn>
                    <a:cxn ang="0">
                      <a:pos x="139" y="40"/>
                    </a:cxn>
                    <a:cxn ang="0">
                      <a:pos x="139" y="50"/>
                    </a:cxn>
                    <a:cxn ang="0">
                      <a:pos x="140" y="58"/>
                    </a:cxn>
                    <a:cxn ang="0">
                      <a:pos x="142" y="67"/>
                    </a:cxn>
                    <a:cxn ang="0">
                      <a:pos x="136" y="79"/>
                    </a:cxn>
                    <a:cxn ang="0">
                      <a:pos x="128" y="88"/>
                    </a:cxn>
                    <a:cxn ang="0">
                      <a:pos x="127" y="111"/>
                    </a:cxn>
                    <a:cxn ang="0">
                      <a:pos x="122" y="123"/>
                    </a:cxn>
                    <a:cxn ang="0">
                      <a:pos x="111" y="134"/>
                    </a:cxn>
                    <a:cxn ang="0">
                      <a:pos x="94" y="147"/>
                    </a:cxn>
                    <a:cxn ang="0">
                      <a:pos x="76" y="159"/>
                    </a:cxn>
                    <a:cxn ang="0">
                      <a:pos x="80" y="161"/>
                    </a:cxn>
                    <a:cxn ang="0">
                      <a:pos x="89" y="156"/>
                    </a:cxn>
                    <a:cxn ang="0">
                      <a:pos x="82" y="162"/>
                    </a:cxn>
                    <a:cxn ang="0">
                      <a:pos x="85" y="166"/>
                    </a:cxn>
                    <a:cxn ang="0">
                      <a:pos x="90" y="168"/>
                    </a:cxn>
                    <a:cxn ang="0">
                      <a:pos x="92" y="174"/>
                    </a:cxn>
                    <a:cxn ang="0">
                      <a:pos x="91" y="178"/>
                    </a:cxn>
                    <a:cxn ang="0">
                      <a:pos x="85" y="183"/>
                    </a:cxn>
                    <a:cxn ang="0">
                      <a:pos x="75" y="191"/>
                    </a:cxn>
                    <a:cxn ang="0">
                      <a:pos x="62" y="193"/>
                    </a:cxn>
                    <a:cxn ang="0">
                      <a:pos x="54" y="196"/>
                    </a:cxn>
                    <a:cxn ang="0">
                      <a:pos x="50" y="193"/>
                    </a:cxn>
                    <a:cxn ang="0">
                      <a:pos x="46" y="188"/>
                    </a:cxn>
                    <a:cxn ang="0">
                      <a:pos x="42" y="186"/>
                    </a:cxn>
                    <a:cxn ang="0">
                      <a:pos x="36" y="186"/>
                    </a:cxn>
                    <a:cxn ang="0">
                      <a:pos x="39" y="181"/>
                    </a:cxn>
                    <a:cxn ang="0">
                      <a:pos x="46" y="182"/>
                    </a:cxn>
                    <a:cxn ang="0">
                      <a:pos x="45" y="179"/>
                    </a:cxn>
                    <a:cxn ang="0">
                      <a:pos x="33" y="174"/>
                    </a:cxn>
                    <a:cxn ang="0">
                      <a:pos x="13" y="179"/>
                    </a:cxn>
                    <a:cxn ang="0">
                      <a:pos x="0" y="180"/>
                    </a:cxn>
                    <a:cxn ang="0">
                      <a:pos x="6" y="189"/>
                    </a:cxn>
                    <a:cxn ang="0">
                      <a:pos x="15" y="197"/>
                    </a:cxn>
                    <a:cxn ang="0">
                      <a:pos x="23" y="197"/>
                    </a:cxn>
                    <a:cxn ang="0">
                      <a:pos x="30" y="214"/>
                    </a:cxn>
                    <a:cxn ang="0">
                      <a:pos x="44" y="230"/>
                    </a:cxn>
                    <a:cxn ang="0">
                      <a:pos x="65" y="232"/>
                    </a:cxn>
                    <a:cxn ang="0">
                      <a:pos x="73" y="232"/>
                    </a:cxn>
                    <a:cxn ang="0">
                      <a:pos x="82" y="222"/>
                    </a:cxn>
                    <a:cxn ang="0">
                      <a:pos x="94" y="226"/>
                    </a:cxn>
                    <a:cxn ang="0">
                      <a:pos x="111" y="229"/>
                    </a:cxn>
                    <a:cxn ang="0">
                      <a:pos x="120" y="240"/>
                    </a:cxn>
                    <a:cxn ang="0">
                      <a:pos x="225" y="88"/>
                    </a:cxn>
                  </a:cxnLst>
                  <a:rect l="0" t="0" r="r" b="b"/>
                  <a:pathLst>
                    <a:path w="235" h="240">
                      <a:moveTo>
                        <a:pt x="175" y="27"/>
                      </a:moveTo>
                      <a:cubicBezTo>
                        <a:pt x="175" y="27"/>
                        <a:pt x="171" y="28"/>
                        <a:pt x="167" y="28"/>
                      </a:cubicBezTo>
                      <a:cubicBezTo>
                        <a:pt x="162" y="29"/>
                        <a:pt x="159" y="28"/>
                        <a:pt x="159" y="27"/>
                      </a:cubicBezTo>
                      <a:cubicBezTo>
                        <a:pt x="159" y="25"/>
                        <a:pt x="157" y="24"/>
                        <a:pt x="154" y="23"/>
                      </a:cubicBezTo>
                      <a:cubicBezTo>
                        <a:pt x="151" y="23"/>
                        <a:pt x="148" y="23"/>
                        <a:pt x="148" y="23"/>
                      </a:cubicBezTo>
                      <a:cubicBezTo>
                        <a:pt x="145" y="0"/>
                        <a:pt x="145" y="0"/>
                        <a:pt x="145" y="0"/>
                      </a:cubicBezTo>
                      <a:cubicBezTo>
                        <a:pt x="145" y="0"/>
                        <a:pt x="144" y="2"/>
                        <a:pt x="142" y="4"/>
                      </a:cubicBezTo>
                      <a:cubicBezTo>
                        <a:pt x="141" y="7"/>
                        <a:pt x="139" y="10"/>
                        <a:pt x="139" y="13"/>
                      </a:cubicBezTo>
                      <a:cubicBezTo>
                        <a:pt x="139" y="15"/>
                        <a:pt x="139" y="18"/>
                        <a:pt x="138" y="20"/>
                      </a:cubicBezTo>
                      <a:cubicBezTo>
                        <a:pt x="137" y="22"/>
                        <a:pt x="137" y="25"/>
                        <a:pt x="138" y="27"/>
                      </a:cubicBezTo>
                      <a:cubicBezTo>
                        <a:pt x="139" y="30"/>
                        <a:pt x="140" y="33"/>
                        <a:pt x="140" y="35"/>
                      </a:cubicBezTo>
                      <a:cubicBezTo>
                        <a:pt x="140" y="36"/>
                        <a:pt x="140" y="39"/>
                        <a:pt x="139" y="40"/>
                      </a:cubicBezTo>
                      <a:cubicBezTo>
                        <a:pt x="139" y="42"/>
                        <a:pt x="139" y="44"/>
                        <a:pt x="139" y="46"/>
                      </a:cubicBezTo>
                      <a:cubicBezTo>
                        <a:pt x="139" y="47"/>
                        <a:pt x="139" y="49"/>
                        <a:pt x="139" y="50"/>
                      </a:cubicBezTo>
                      <a:cubicBezTo>
                        <a:pt x="139" y="50"/>
                        <a:pt x="140" y="52"/>
                        <a:pt x="140" y="53"/>
                      </a:cubicBezTo>
                      <a:cubicBezTo>
                        <a:pt x="140" y="55"/>
                        <a:pt x="140" y="57"/>
                        <a:pt x="140" y="58"/>
                      </a:cubicBezTo>
                      <a:cubicBezTo>
                        <a:pt x="140" y="59"/>
                        <a:pt x="140" y="61"/>
                        <a:pt x="141" y="63"/>
                      </a:cubicBezTo>
                      <a:cubicBezTo>
                        <a:pt x="141" y="64"/>
                        <a:pt x="142" y="66"/>
                        <a:pt x="142" y="67"/>
                      </a:cubicBezTo>
                      <a:cubicBezTo>
                        <a:pt x="143" y="69"/>
                        <a:pt x="142" y="71"/>
                        <a:pt x="141" y="73"/>
                      </a:cubicBezTo>
                      <a:cubicBezTo>
                        <a:pt x="140" y="75"/>
                        <a:pt x="137" y="78"/>
                        <a:pt x="136" y="79"/>
                      </a:cubicBezTo>
                      <a:cubicBezTo>
                        <a:pt x="135" y="81"/>
                        <a:pt x="132" y="82"/>
                        <a:pt x="131" y="83"/>
                      </a:cubicBezTo>
                      <a:cubicBezTo>
                        <a:pt x="130" y="84"/>
                        <a:pt x="129" y="86"/>
                        <a:pt x="128" y="88"/>
                      </a:cubicBezTo>
                      <a:cubicBezTo>
                        <a:pt x="128" y="89"/>
                        <a:pt x="127" y="93"/>
                        <a:pt x="127" y="97"/>
                      </a:cubicBezTo>
                      <a:cubicBezTo>
                        <a:pt x="127" y="101"/>
                        <a:pt x="127" y="107"/>
                        <a:pt x="127" y="111"/>
                      </a:cubicBezTo>
                      <a:cubicBezTo>
                        <a:pt x="127" y="115"/>
                        <a:pt x="127" y="119"/>
                        <a:pt x="126" y="120"/>
                      </a:cubicBezTo>
                      <a:cubicBezTo>
                        <a:pt x="125" y="120"/>
                        <a:pt x="123" y="122"/>
                        <a:pt x="122" y="123"/>
                      </a:cubicBezTo>
                      <a:cubicBezTo>
                        <a:pt x="121" y="125"/>
                        <a:pt x="118" y="127"/>
                        <a:pt x="117" y="129"/>
                      </a:cubicBezTo>
                      <a:cubicBezTo>
                        <a:pt x="115" y="130"/>
                        <a:pt x="113" y="133"/>
                        <a:pt x="111" y="134"/>
                      </a:cubicBezTo>
                      <a:cubicBezTo>
                        <a:pt x="109" y="135"/>
                        <a:pt x="106" y="138"/>
                        <a:pt x="103" y="141"/>
                      </a:cubicBezTo>
                      <a:cubicBezTo>
                        <a:pt x="100" y="143"/>
                        <a:pt x="96" y="146"/>
                        <a:pt x="94" y="147"/>
                      </a:cubicBezTo>
                      <a:cubicBezTo>
                        <a:pt x="91" y="149"/>
                        <a:pt x="87" y="151"/>
                        <a:pt x="84" y="153"/>
                      </a:cubicBezTo>
                      <a:cubicBezTo>
                        <a:pt x="81" y="154"/>
                        <a:pt x="77" y="157"/>
                        <a:pt x="76" y="159"/>
                      </a:cubicBezTo>
                      <a:cubicBezTo>
                        <a:pt x="75" y="160"/>
                        <a:pt x="75" y="162"/>
                        <a:pt x="76" y="163"/>
                      </a:cubicBezTo>
                      <a:cubicBezTo>
                        <a:pt x="77" y="163"/>
                        <a:pt x="79" y="162"/>
                        <a:pt x="80" y="161"/>
                      </a:cubicBezTo>
                      <a:cubicBezTo>
                        <a:pt x="81" y="159"/>
                        <a:pt x="84" y="157"/>
                        <a:pt x="87" y="155"/>
                      </a:cubicBezTo>
                      <a:cubicBezTo>
                        <a:pt x="89" y="154"/>
                        <a:pt x="90" y="154"/>
                        <a:pt x="89" y="156"/>
                      </a:cubicBezTo>
                      <a:cubicBezTo>
                        <a:pt x="88" y="157"/>
                        <a:pt x="85" y="159"/>
                        <a:pt x="84" y="160"/>
                      </a:cubicBezTo>
                      <a:cubicBezTo>
                        <a:pt x="83" y="160"/>
                        <a:pt x="81" y="161"/>
                        <a:pt x="82" y="162"/>
                      </a:cubicBezTo>
                      <a:cubicBezTo>
                        <a:pt x="82" y="163"/>
                        <a:pt x="82" y="164"/>
                        <a:pt x="83" y="164"/>
                      </a:cubicBezTo>
                      <a:cubicBezTo>
                        <a:pt x="84" y="165"/>
                        <a:pt x="85" y="166"/>
                        <a:pt x="85" y="166"/>
                      </a:cubicBezTo>
                      <a:cubicBezTo>
                        <a:pt x="86" y="166"/>
                        <a:pt x="87" y="166"/>
                        <a:pt x="88" y="166"/>
                      </a:cubicBezTo>
                      <a:cubicBezTo>
                        <a:pt x="88" y="166"/>
                        <a:pt x="89" y="167"/>
                        <a:pt x="90" y="168"/>
                      </a:cubicBezTo>
                      <a:cubicBezTo>
                        <a:pt x="91" y="168"/>
                        <a:pt x="92" y="170"/>
                        <a:pt x="92" y="171"/>
                      </a:cubicBezTo>
                      <a:cubicBezTo>
                        <a:pt x="92" y="172"/>
                        <a:pt x="92" y="174"/>
                        <a:pt x="92" y="174"/>
                      </a:cubicBezTo>
                      <a:cubicBezTo>
                        <a:pt x="92" y="175"/>
                        <a:pt x="93" y="176"/>
                        <a:pt x="93" y="176"/>
                      </a:cubicBezTo>
                      <a:cubicBezTo>
                        <a:pt x="94" y="177"/>
                        <a:pt x="93" y="177"/>
                        <a:pt x="91" y="178"/>
                      </a:cubicBezTo>
                      <a:cubicBezTo>
                        <a:pt x="90" y="179"/>
                        <a:pt x="88" y="180"/>
                        <a:pt x="87" y="181"/>
                      </a:cubicBezTo>
                      <a:cubicBezTo>
                        <a:pt x="87" y="182"/>
                        <a:pt x="86" y="183"/>
                        <a:pt x="85" y="183"/>
                      </a:cubicBezTo>
                      <a:cubicBezTo>
                        <a:pt x="84" y="184"/>
                        <a:pt x="81" y="185"/>
                        <a:pt x="79" y="187"/>
                      </a:cubicBezTo>
                      <a:cubicBezTo>
                        <a:pt x="78" y="188"/>
                        <a:pt x="76" y="190"/>
                        <a:pt x="75" y="191"/>
                      </a:cubicBezTo>
                      <a:cubicBezTo>
                        <a:pt x="75" y="192"/>
                        <a:pt x="73" y="193"/>
                        <a:pt x="70" y="193"/>
                      </a:cubicBezTo>
                      <a:cubicBezTo>
                        <a:pt x="68" y="193"/>
                        <a:pt x="64" y="193"/>
                        <a:pt x="62" y="193"/>
                      </a:cubicBezTo>
                      <a:cubicBezTo>
                        <a:pt x="60" y="192"/>
                        <a:pt x="58" y="192"/>
                        <a:pt x="57" y="193"/>
                      </a:cubicBezTo>
                      <a:cubicBezTo>
                        <a:pt x="56" y="193"/>
                        <a:pt x="55" y="194"/>
                        <a:pt x="54" y="196"/>
                      </a:cubicBezTo>
                      <a:cubicBezTo>
                        <a:pt x="53" y="198"/>
                        <a:pt x="52" y="198"/>
                        <a:pt x="51" y="197"/>
                      </a:cubicBezTo>
                      <a:cubicBezTo>
                        <a:pt x="51" y="196"/>
                        <a:pt x="50" y="195"/>
                        <a:pt x="50" y="193"/>
                      </a:cubicBezTo>
                      <a:cubicBezTo>
                        <a:pt x="50" y="192"/>
                        <a:pt x="49" y="191"/>
                        <a:pt x="48" y="190"/>
                      </a:cubicBezTo>
                      <a:cubicBezTo>
                        <a:pt x="47" y="189"/>
                        <a:pt x="46" y="188"/>
                        <a:pt x="46" y="188"/>
                      </a:cubicBezTo>
                      <a:cubicBezTo>
                        <a:pt x="46" y="187"/>
                        <a:pt x="45" y="186"/>
                        <a:pt x="44" y="185"/>
                      </a:cubicBezTo>
                      <a:cubicBezTo>
                        <a:pt x="43" y="185"/>
                        <a:pt x="42" y="185"/>
                        <a:pt x="42" y="186"/>
                      </a:cubicBezTo>
                      <a:cubicBezTo>
                        <a:pt x="41" y="186"/>
                        <a:pt x="40" y="187"/>
                        <a:pt x="39" y="187"/>
                      </a:cubicBezTo>
                      <a:cubicBezTo>
                        <a:pt x="38" y="187"/>
                        <a:pt x="37" y="187"/>
                        <a:pt x="36" y="186"/>
                      </a:cubicBezTo>
                      <a:cubicBezTo>
                        <a:pt x="36" y="186"/>
                        <a:pt x="36" y="185"/>
                        <a:pt x="36" y="184"/>
                      </a:cubicBezTo>
                      <a:cubicBezTo>
                        <a:pt x="37" y="183"/>
                        <a:pt x="38" y="181"/>
                        <a:pt x="39" y="181"/>
                      </a:cubicBezTo>
                      <a:cubicBezTo>
                        <a:pt x="40" y="180"/>
                        <a:pt x="41" y="180"/>
                        <a:pt x="42" y="181"/>
                      </a:cubicBezTo>
                      <a:cubicBezTo>
                        <a:pt x="43" y="182"/>
                        <a:pt x="45" y="182"/>
                        <a:pt x="46" y="182"/>
                      </a:cubicBezTo>
                      <a:cubicBezTo>
                        <a:pt x="47" y="182"/>
                        <a:pt x="48" y="182"/>
                        <a:pt x="48" y="181"/>
                      </a:cubicBezTo>
                      <a:cubicBezTo>
                        <a:pt x="48" y="180"/>
                        <a:pt x="47" y="179"/>
                        <a:pt x="45" y="179"/>
                      </a:cubicBezTo>
                      <a:cubicBezTo>
                        <a:pt x="44" y="178"/>
                        <a:pt x="41" y="177"/>
                        <a:pt x="40" y="175"/>
                      </a:cubicBezTo>
                      <a:cubicBezTo>
                        <a:pt x="39" y="174"/>
                        <a:pt x="35" y="173"/>
                        <a:pt x="33" y="174"/>
                      </a:cubicBezTo>
                      <a:cubicBezTo>
                        <a:pt x="30" y="175"/>
                        <a:pt x="26" y="176"/>
                        <a:pt x="23" y="177"/>
                      </a:cubicBezTo>
                      <a:cubicBezTo>
                        <a:pt x="20" y="178"/>
                        <a:pt x="15" y="178"/>
                        <a:pt x="13" y="179"/>
                      </a:cubicBezTo>
                      <a:cubicBezTo>
                        <a:pt x="10" y="179"/>
                        <a:pt x="6" y="179"/>
                        <a:pt x="4" y="180"/>
                      </a:cubicBezTo>
                      <a:cubicBezTo>
                        <a:pt x="2" y="180"/>
                        <a:pt x="0" y="180"/>
                        <a:pt x="0" y="180"/>
                      </a:cubicBezTo>
                      <a:cubicBezTo>
                        <a:pt x="0" y="180"/>
                        <a:pt x="1" y="182"/>
                        <a:pt x="2" y="183"/>
                      </a:cubicBezTo>
                      <a:cubicBezTo>
                        <a:pt x="3" y="184"/>
                        <a:pt x="5" y="187"/>
                        <a:pt x="6" y="189"/>
                      </a:cubicBezTo>
                      <a:cubicBezTo>
                        <a:pt x="8" y="191"/>
                        <a:pt x="9" y="193"/>
                        <a:pt x="10" y="195"/>
                      </a:cubicBezTo>
                      <a:cubicBezTo>
                        <a:pt x="11" y="196"/>
                        <a:pt x="13" y="197"/>
                        <a:pt x="15" y="197"/>
                      </a:cubicBezTo>
                      <a:cubicBezTo>
                        <a:pt x="17" y="197"/>
                        <a:pt x="18" y="197"/>
                        <a:pt x="18" y="197"/>
                      </a:cubicBezTo>
                      <a:cubicBezTo>
                        <a:pt x="18" y="197"/>
                        <a:pt x="20" y="197"/>
                        <a:pt x="23" y="197"/>
                      </a:cubicBezTo>
                      <a:cubicBezTo>
                        <a:pt x="26" y="197"/>
                        <a:pt x="28" y="200"/>
                        <a:pt x="28" y="203"/>
                      </a:cubicBezTo>
                      <a:cubicBezTo>
                        <a:pt x="28" y="206"/>
                        <a:pt x="29" y="211"/>
                        <a:pt x="30" y="214"/>
                      </a:cubicBezTo>
                      <a:cubicBezTo>
                        <a:pt x="31" y="218"/>
                        <a:pt x="34" y="222"/>
                        <a:pt x="37" y="224"/>
                      </a:cubicBezTo>
                      <a:cubicBezTo>
                        <a:pt x="40" y="227"/>
                        <a:pt x="43" y="229"/>
                        <a:pt x="44" y="230"/>
                      </a:cubicBezTo>
                      <a:cubicBezTo>
                        <a:pt x="46" y="230"/>
                        <a:pt x="49" y="232"/>
                        <a:pt x="52" y="233"/>
                      </a:cubicBezTo>
                      <a:cubicBezTo>
                        <a:pt x="55" y="234"/>
                        <a:pt x="61" y="234"/>
                        <a:pt x="65" y="232"/>
                      </a:cubicBezTo>
                      <a:cubicBezTo>
                        <a:pt x="65" y="232"/>
                        <a:pt x="65" y="232"/>
                        <a:pt x="69" y="232"/>
                      </a:cubicBezTo>
                      <a:cubicBezTo>
                        <a:pt x="73" y="232"/>
                        <a:pt x="73" y="232"/>
                        <a:pt x="73" y="232"/>
                      </a:cubicBezTo>
                      <a:cubicBezTo>
                        <a:pt x="73" y="228"/>
                        <a:pt x="74" y="223"/>
                        <a:pt x="75" y="222"/>
                      </a:cubicBezTo>
                      <a:cubicBezTo>
                        <a:pt x="77" y="221"/>
                        <a:pt x="80" y="221"/>
                        <a:pt x="82" y="222"/>
                      </a:cubicBezTo>
                      <a:cubicBezTo>
                        <a:pt x="84" y="223"/>
                        <a:pt x="87" y="224"/>
                        <a:pt x="89" y="224"/>
                      </a:cubicBezTo>
                      <a:cubicBezTo>
                        <a:pt x="91" y="224"/>
                        <a:pt x="93" y="225"/>
                        <a:pt x="94" y="226"/>
                      </a:cubicBezTo>
                      <a:cubicBezTo>
                        <a:pt x="95" y="227"/>
                        <a:pt x="97" y="228"/>
                        <a:pt x="100" y="228"/>
                      </a:cubicBezTo>
                      <a:cubicBezTo>
                        <a:pt x="102" y="229"/>
                        <a:pt x="107" y="229"/>
                        <a:pt x="111" y="229"/>
                      </a:cubicBezTo>
                      <a:cubicBezTo>
                        <a:pt x="115" y="230"/>
                        <a:pt x="119" y="232"/>
                        <a:pt x="119" y="235"/>
                      </a:cubicBezTo>
                      <a:cubicBezTo>
                        <a:pt x="120" y="237"/>
                        <a:pt x="120" y="240"/>
                        <a:pt x="120" y="240"/>
                      </a:cubicBezTo>
                      <a:cubicBezTo>
                        <a:pt x="235" y="230"/>
                        <a:pt x="235" y="230"/>
                        <a:pt x="235" y="230"/>
                      </a:cubicBezTo>
                      <a:cubicBezTo>
                        <a:pt x="225" y="88"/>
                        <a:pt x="225" y="88"/>
                        <a:pt x="225" y="88"/>
                      </a:cubicBezTo>
                      <a:lnTo>
                        <a:pt x="175" y="27"/>
                      </a:ln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2" name="Freeform 66">
                  <a:extLst>
                    <a:ext uri="{FF2B5EF4-FFF2-40B4-BE49-F238E27FC236}">
                      <a16:creationId xmlns:a16="http://schemas.microsoft.com/office/drawing/2014/main" id="{FC494B65-84F9-4046-AB48-EA981D90B748}"/>
                    </a:ext>
                  </a:extLst>
                </p:cNvPr>
                <p:cNvSpPr>
                  <a:spLocks/>
                </p:cNvSpPr>
                <p:nvPr/>
              </p:nvSpPr>
              <p:spPr bwMode="auto">
                <a:xfrm>
                  <a:off x="7135784" y="5072045"/>
                  <a:ext cx="77788" cy="57150"/>
                </a:xfrm>
                <a:custGeom>
                  <a:avLst/>
                  <a:gdLst/>
                  <a:ahLst/>
                  <a:cxnLst>
                    <a:cxn ang="0">
                      <a:pos x="2" y="14"/>
                    </a:cxn>
                    <a:cxn ang="0">
                      <a:pos x="6" y="13"/>
                    </a:cxn>
                    <a:cxn ang="0">
                      <a:pos x="9" y="10"/>
                    </a:cxn>
                    <a:cxn ang="0">
                      <a:pos x="13" y="7"/>
                    </a:cxn>
                    <a:cxn ang="0">
                      <a:pos x="16" y="5"/>
                    </a:cxn>
                    <a:cxn ang="0">
                      <a:pos x="20" y="3"/>
                    </a:cxn>
                    <a:cxn ang="0">
                      <a:pos x="20" y="0"/>
                    </a:cxn>
                    <a:cxn ang="0">
                      <a:pos x="15" y="1"/>
                    </a:cxn>
                    <a:cxn ang="0">
                      <a:pos x="9" y="4"/>
                    </a:cxn>
                    <a:cxn ang="0">
                      <a:pos x="4" y="8"/>
                    </a:cxn>
                    <a:cxn ang="0">
                      <a:pos x="0" y="12"/>
                    </a:cxn>
                    <a:cxn ang="0">
                      <a:pos x="2" y="14"/>
                    </a:cxn>
                  </a:cxnLst>
                  <a:rect l="0" t="0" r="r" b="b"/>
                  <a:pathLst>
                    <a:path w="21" h="15">
                      <a:moveTo>
                        <a:pt x="2" y="14"/>
                      </a:moveTo>
                      <a:cubicBezTo>
                        <a:pt x="4" y="15"/>
                        <a:pt x="6" y="14"/>
                        <a:pt x="6" y="13"/>
                      </a:cubicBezTo>
                      <a:cubicBezTo>
                        <a:pt x="7" y="12"/>
                        <a:pt x="8" y="11"/>
                        <a:pt x="9" y="10"/>
                      </a:cubicBezTo>
                      <a:cubicBezTo>
                        <a:pt x="10" y="10"/>
                        <a:pt x="12" y="9"/>
                        <a:pt x="13" y="7"/>
                      </a:cubicBezTo>
                      <a:cubicBezTo>
                        <a:pt x="14" y="6"/>
                        <a:pt x="16" y="5"/>
                        <a:pt x="16" y="5"/>
                      </a:cubicBezTo>
                      <a:cubicBezTo>
                        <a:pt x="17" y="5"/>
                        <a:pt x="19" y="4"/>
                        <a:pt x="20" y="3"/>
                      </a:cubicBezTo>
                      <a:cubicBezTo>
                        <a:pt x="21" y="2"/>
                        <a:pt x="21" y="1"/>
                        <a:pt x="20" y="0"/>
                      </a:cubicBezTo>
                      <a:cubicBezTo>
                        <a:pt x="19" y="0"/>
                        <a:pt x="16" y="0"/>
                        <a:pt x="15" y="1"/>
                      </a:cubicBezTo>
                      <a:cubicBezTo>
                        <a:pt x="13" y="2"/>
                        <a:pt x="10" y="3"/>
                        <a:pt x="9" y="4"/>
                      </a:cubicBezTo>
                      <a:cubicBezTo>
                        <a:pt x="8" y="5"/>
                        <a:pt x="5" y="7"/>
                        <a:pt x="4" y="8"/>
                      </a:cubicBezTo>
                      <a:cubicBezTo>
                        <a:pt x="2" y="9"/>
                        <a:pt x="1" y="11"/>
                        <a:pt x="0" y="12"/>
                      </a:cubicBezTo>
                      <a:cubicBezTo>
                        <a:pt x="0" y="13"/>
                        <a:pt x="1" y="14"/>
                        <a:pt x="2" y="14"/>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grpSp>
          <p:sp>
            <p:nvSpPr>
              <p:cNvPr id="39" name="Freeform 68">
                <a:extLst>
                  <a:ext uri="{FF2B5EF4-FFF2-40B4-BE49-F238E27FC236}">
                    <a16:creationId xmlns:a16="http://schemas.microsoft.com/office/drawing/2014/main" id="{AB741CF5-8E0A-4042-8276-856563501074}"/>
                  </a:ext>
                </a:extLst>
              </p:cNvPr>
              <p:cNvSpPr>
                <a:spLocks/>
              </p:cNvSpPr>
              <p:nvPr/>
            </p:nvSpPr>
            <p:spPr bwMode="auto">
              <a:xfrm>
                <a:off x="6008160" y="4625788"/>
                <a:ext cx="782252" cy="485536"/>
              </a:xfrm>
              <a:custGeom>
                <a:avLst/>
                <a:gdLst/>
                <a:ahLst/>
                <a:cxnLst>
                  <a:cxn ang="0">
                    <a:pos x="295" y="189"/>
                  </a:cxn>
                  <a:cxn ang="0">
                    <a:pos x="296" y="178"/>
                  </a:cxn>
                  <a:cxn ang="0">
                    <a:pos x="301" y="174"/>
                  </a:cxn>
                  <a:cxn ang="0">
                    <a:pos x="312" y="164"/>
                  </a:cxn>
                  <a:cxn ang="0">
                    <a:pos x="317" y="147"/>
                  </a:cxn>
                  <a:cxn ang="0">
                    <a:pos x="312" y="131"/>
                  </a:cxn>
                  <a:cxn ang="0">
                    <a:pos x="295" y="116"/>
                  </a:cxn>
                  <a:cxn ang="0">
                    <a:pos x="291" y="103"/>
                  </a:cxn>
                  <a:cxn ang="0">
                    <a:pos x="289" y="92"/>
                  </a:cxn>
                  <a:cxn ang="0">
                    <a:pos x="297" y="76"/>
                  </a:cxn>
                  <a:cxn ang="0">
                    <a:pos x="292" y="70"/>
                  </a:cxn>
                  <a:cxn ang="0">
                    <a:pos x="262" y="65"/>
                  </a:cxn>
                  <a:cxn ang="0">
                    <a:pos x="245" y="51"/>
                  </a:cxn>
                  <a:cxn ang="0">
                    <a:pos x="239" y="39"/>
                  </a:cxn>
                  <a:cxn ang="0">
                    <a:pos x="236" y="33"/>
                  </a:cxn>
                  <a:cxn ang="0">
                    <a:pos x="229" y="22"/>
                  </a:cxn>
                  <a:cxn ang="0">
                    <a:pos x="219" y="31"/>
                  </a:cxn>
                  <a:cxn ang="0">
                    <a:pos x="206" y="21"/>
                  </a:cxn>
                  <a:cxn ang="0">
                    <a:pos x="199" y="13"/>
                  </a:cxn>
                  <a:cxn ang="0">
                    <a:pos x="186" y="15"/>
                  </a:cxn>
                  <a:cxn ang="0">
                    <a:pos x="172" y="18"/>
                  </a:cxn>
                  <a:cxn ang="0">
                    <a:pos x="159" y="26"/>
                  </a:cxn>
                  <a:cxn ang="0">
                    <a:pos x="144" y="33"/>
                  </a:cxn>
                  <a:cxn ang="0">
                    <a:pos x="138" y="20"/>
                  </a:cxn>
                  <a:cxn ang="0">
                    <a:pos x="135" y="7"/>
                  </a:cxn>
                  <a:cxn ang="0">
                    <a:pos x="125" y="0"/>
                  </a:cxn>
                  <a:cxn ang="0">
                    <a:pos x="119" y="2"/>
                  </a:cxn>
                  <a:cxn ang="0">
                    <a:pos x="111" y="3"/>
                  </a:cxn>
                  <a:cxn ang="0">
                    <a:pos x="111" y="13"/>
                  </a:cxn>
                  <a:cxn ang="0">
                    <a:pos x="117" y="32"/>
                  </a:cxn>
                  <a:cxn ang="0">
                    <a:pos x="116" y="36"/>
                  </a:cxn>
                  <a:cxn ang="0">
                    <a:pos x="98" y="31"/>
                  </a:cxn>
                  <a:cxn ang="0">
                    <a:pos x="83" y="26"/>
                  </a:cxn>
                  <a:cxn ang="0">
                    <a:pos x="67" y="29"/>
                  </a:cxn>
                  <a:cxn ang="0">
                    <a:pos x="51" y="29"/>
                  </a:cxn>
                  <a:cxn ang="0">
                    <a:pos x="37" y="19"/>
                  </a:cxn>
                  <a:cxn ang="0">
                    <a:pos x="25" y="29"/>
                  </a:cxn>
                  <a:cxn ang="0">
                    <a:pos x="26" y="47"/>
                  </a:cxn>
                  <a:cxn ang="0">
                    <a:pos x="10" y="54"/>
                  </a:cxn>
                  <a:cxn ang="0">
                    <a:pos x="2" y="65"/>
                  </a:cxn>
                  <a:cxn ang="0">
                    <a:pos x="3" y="71"/>
                  </a:cxn>
                  <a:cxn ang="0">
                    <a:pos x="10" y="68"/>
                  </a:cxn>
                  <a:cxn ang="0">
                    <a:pos x="19" y="68"/>
                  </a:cxn>
                  <a:cxn ang="0">
                    <a:pos x="36" y="80"/>
                  </a:cxn>
                  <a:cxn ang="0">
                    <a:pos x="46" y="92"/>
                  </a:cxn>
                  <a:cxn ang="0">
                    <a:pos x="57" y="98"/>
                  </a:cxn>
                  <a:cxn ang="0">
                    <a:pos x="72" y="109"/>
                  </a:cxn>
                  <a:cxn ang="0">
                    <a:pos x="86" y="119"/>
                  </a:cxn>
                  <a:cxn ang="0">
                    <a:pos x="114" y="131"/>
                  </a:cxn>
                  <a:cxn ang="0">
                    <a:pos x="148" y="143"/>
                  </a:cxn>
                  <a:cxn ang="0">
                    <a:pos x="164" y="150"/>
                  </a:cxn>
                  <a:cxn ang="0">
                    <a:pos x="179" y="157"/>
                  </a:cxn>
                  <a:cxn ang="0">
                    <a:pos x="202" y="168"/>
                  </a:cxn>
                  <a:cxn ang="0">
                    <a:pos x="220" y="170"/>
                  </a:cxn>
                  <a:cxn ang="0">
                    <a:pos x="233" y="173"/>
                  </a:cxn>
                  <a:cxn ang="0">
                    <a:pos x="246" y="176"/>
                  </a:cxn>
                  <a:cxn ang="0">
                    <a:pos x="257" y="179"/>
                  </a:cxn>
                  <a:cxn ang="0">
                    <a:pos x="265" y="181"/>
                  </a:cxn>
                  <a:cxn ang="0">
                    <a:pos x="273" y="190"/>
                  </a:cxn>
                  <a:cxn ang="0">
                    <a:pos x="280" y="198"/>
                  </a:cxn>
                  <a:cxn ang="0">
                    <a:pos x="288" y="193"/>
                  </a:cxn>
                </a:cxnLst>
                <a:rect l="0" t="0" r="r" b="b"/>
                <a:pathLst>
                  <a:path w="319" h="198">
                    <a:moveTo>
                      <a:pt x="288" y="193"/>
                    </a:moveTo>
                    <a:cubicBezTo>
                      <a:pt x="291" y="192"/>
                      <a:pt x="294" y="191"/>
                      <a:pt x="295" y="189"/>
                    </a:cubicBezTo>
                    <a:cubicBezTo>
                      <a:pt x="297" y="188"/>
                      <a:pt x="298" y="185"/>
                      <a:pt x="297" y="183"/>
                    </a:cubicBezTo>
                    <a:cubicBezTo>
                      <a:pt x="296" y="181"/>
                      <a:pt x="296" y="179"/>
                      <a:pt x="296" y="178"/>
                    </a:cubicBezTo>
                    <a:cubicBezTo>
                      <a:pt x="296" y="177"/>
                      <a:pt x="297" y="176"/>
                      <a:pt x="299" y="176"/>
                    </a:cubicBezTo>
                    <a:cubicBezTo>
                      <a:pt x="300" y="176"/>
                      <a:pt x="301" y="175"/>
                      <a:pt x="301" y="174"/>
                    </a:cubicBezTo>
                    <a:cubicBezTo>
                      <a:pt x="301" y="172"/>
                      <a:pt x="303" y="170"/>
                      <a:pt x="305" y="169"/>
                    </a:cubicBezTo>
                    <a:cubicBezTo>
                      <a:pt x="307" y="168"/>
                      <a:pt x="310" y="166"/>
                      <a:pt x="312" y="164"/>
                    </a:cubicBezTo>
                    <a:cubicBezTo>
                      <a:pt x="313" y="163"/>
                      <a:pt x="315" y="160"/>
                      <a:pt x="315" y="157"/>
                    </a:cubicBezTo>
                    <a:cubicBezTo>
                      <a:pt x="315" y="154"/>
                      <a:pt x="316" y="150"/>
                      <a:pt x="317" y="147"/>
                    </a:cubicBezTo>
                    <a:cubicBezTo>
                      <a:pt x="318" y="145"/>
                      <a:pt x="319" y="141"/>
                      <a:pt x="318" y="139"/>
                    </a:cubicBezTo>
                    <a:cubicBezTo>
                      <a:pt x="318" y="137"/>
                      <a:pt x="315" y="133"/>
                      <a:pt x="312" y="131"/>
                    </a:cubicBezTo>
                    <a:cubicBezTo>
                      <a:pt x="309" y="128"/>
                      <a:pt x="304" y="124"/>
                      <a:pt x="301" y="121"/>
                    </a:cubicBezTo>
                    <a:cubicBezTo>
                      <a:pt x="298" y="118"/>
                      <a:pt x="295" y="116"/>
                      <a:pt x="295" y="116"/>
                    </a:cubicBezTo>
                    <a:cubicBezTo>
                      <a:pt x="296" y="109"/>
                      <a:pt x="296" y="109"/>
                      <a:pt x="296" y="109"/>
                    </a:cubicBezTo>
                    <a:cubicBezTo>
                      <a:pt x="291" y="103"/>
                      <a:pt x="291" y="103"/>
                      <a:pt x="291" y="103"/>
                    </a:cubicBezTo>
                    <a:cubicBezTo>
                      <a:pt x="292" y="98"/>
                      <a:pt x="292" y="98"/>
                      <a:pt x="292" y="98"/>
                    </a:cubicBezTo>
                    <a:cubicBezTo>
                      <a:pt x="289" y="92"/>
                      <a:pt x="289" y="92"/>
                      <a:pt x="289" y="92"/>
                    </a:cubicBezTo>
                    <a:cubicBezTo>
                      <a:pt x="289" y="92"/>
                      <a:pt x="290" y="90"/>
                      <a:pt x="290" y="87"/>
                    </a:cubicBezTo>
                    <a:cubicBezTo>
                      <a:pt x="291" y="84"/>
                      <a:pt x="294" y="79"/>
                      <a:pt x="297" y="76"/>
                    </a:cubicBezTo>
                    <a:cubicBezTo>
                      <a:pt x="300" y="72"/>
                      <a:pt x="302" y="69"/>
                      <a:pt x="302" y="69"/>
                    </a:cubicBezTo>
                    <a:cubicBezTo>
                      <a:pt x="302" y="69"/>
                      <a:pt x="298" y="69"/>
                      <a:pt x="292" y="70"/>
                    </a:cubicBezTo>
                    <a:cubicBezTo>
                      <a:pt x="287" y="71"/>
                      <a:pt x="280" y="71"/>
                      <a:pt x="276" y="70"/>
                    </a:cubicBezTo>
                    <a:cubicBezTo>
                      <a:pt x="272" y="69"/>
                      <a:pt x="266" y="67"/>
                      <a:pt x="262" y="65"/>
                    </a:cubicBezTo>
                    <a:cubicBezTo>
                      <a:pt x="258" y="63"/>
                      <a:pt x="254" y="59"/>
                      <a:pt x="252" y="57"/>
                    </a:cubicBezTo>
                    <a:cubicBezTo>
                      <a:pt x="250" y="54"/>
                      <a:pt x="247" y="52"/>
                      <a:pt x="245" y="51"/>
                    </a:cubicBezTo>
                    <a:cubicBezTo>
                      <a:pt x="244" y="51"/>
                      <a:pt x="242" y="49"/>
                      <a:pt x="241" y="47"/>
                    </a:cubicBezTo>
                    <a:cubicBezTo>
                      <a:pt x="240" y="46"/>
                      <a:pt x="239" y="42"/>
                      <a:pt x="239" y="39"/>
                    </a:cubicBezTo>
                    <a:cubicBezTo>
                      <a:pt x="239" y="37"/>
                      <a:pt x="239" y="34"/>
                      <a:pt x="239" y="34"/>
                    </a:cubicBezTo>
                    <a:cubicBezTo>
                      <a:pt x="239" y="34"/>
                      <a:pt x="238" y="34"/>
                      <a:pt x="236" y="33"/>
                    </a:cubicBezTo>
                    <a:cubicBezTo>
                      <a:pt x="235" y="32"/>
                      <a:pt x="233" y="29"/>
                      <a:pt x="232" y="27"/>
                    </a:cubicBezTo>
                    <a:cubicBezTo>
                      <a:pt x="232" y="25"/>
                      <a:pt x="230" y="23"/>
                      <a:pt x="229" y="22"/>
                    </a:cubicBezTo>
                    <a:cubicBezTo>
                      <a:pt x="228" y="22"/>
                      <a:pt x="226" y="24"/>
                      <a:pt x="224" y="27"/>
                    </a:cubicBezTo>
                    <a:cubicBezTo>
                      <a:pt x="223" y="29"/>
                      <a:pt x="221" y="31"/>
                      <a:pt x="219" y="31"/>
                    </a:cubicBezTo>
                    <a:cubicBezTo>
                      <a:pt x="218" y="31"/>
                      <a:pt x="215" y="29"/>
                      <a:pt x="213" y="27"/>
                    </a:cubicBezTo>
                    <a:cubicBezTo>
                      <a:pt x="211" y="25"/>
                      <a:pt x="208" y="22"/>
                      <a:pt x="206" y="21"/>
                    </a:cubicBezTo>
                    <a:cubicBezTo>
                      <a:pt x="205" y="19"/>
                      <a:pt x="203" y="18"/>
                      <a:pt x="203" y="18"/>
                    </a:cubicBezTo>
                    <a:cubicBezTo>
                      <a:pt x="203" y="18"/>
                      <a:pt x="202" y="15"/>
                      <a:pt x="199" y="13"/>
                    </a:cubicBezTo>
                    <a:cubicBezTo>
                      <a:pt x="197" y="10"/>
                      <a:pt x="194" y="9"/>
                      <a:pt x="192" y="10"/>
                    </a:cubicBezTo>
                    <a:cubicBezTo>
                      <a:pt x="190" y="11"/>
                      <a:pt x="187" y="13"/>
                      <a:pt x="186" y="15"/>
                    </a:cubicBezTo>
                    <a:cubicBezTo>
                      <a:pt x="185" y="17"/>
                      <a:pt x="183" y="18"/>
                      <a:pt x="181" y="17"/>
                    </a:cubicBezTo>
                    <a:cubicBezTo>
                      <a:pt x="179" y="16"/>
                      <a:pt x="175" y="17"/>
                      <a:pt x="172" y="18"/>
                    </a:cubicBezTo>
                    <a:cubicBezTo>
                      <a:pt x="169" y="19"/>
                      <a:pt x="165" y="21"/>
                      <a:pt x="164" y="21"/>
                    </a:cubicBezTo>
                    <a:cubicBezTo>
                      <a:pt x="162" y="22"/>
                      <a:pt x="160" y="24"/>
                      <a:pt x="159" y="26"/>
                    </a:cubicBezTo>
                    <a:cubicBezTo>
                      <a:pt x="158" y="28"/>
                      <a:pt x="154" y="31"/>
                      <a:pt x="152" y="33"/>
                    </a:cubicBezTo>
                    <a:cubicBezTo>
                      <a:pt x="149" y="35"/>
                      <a:pt x="145" y="35"/>
                      <a:pt x="144" y="33"/>
                    </a:cubicBezTo>
                    <a:cubicBezTo>
                      <a:pt x="142" y="31"/>
                      <a:pt x="141" y="27"/>
                      <a:pt x="141" y="26"/>
                    </a:cubicBezTo>
                    <a:cubicBezTo>
                      <a:pt x="141" y="24"/>
                      <a:pt x="140" y="21"/>
                      <a:pt x="138" y="20"/>
                    </a:cubicBezTo>
                    <a:cubicBezTo>
                      <a:pt x="136" y="18"/>
                      <a:pt x="134" y="15"/>
                      <a:pt x="134" y="13"/>
                    </a:cubicBezTo>
                    <a:cubicBezTo>
                      <a:pt x="134" y="11"/>
                      <a:pt x="134" y="9"/>
                      <a:pt x="135" y="7"/>
                    </a:cubicBezTo>
                    <a:cubicBezTo>
                      <a:pt x="135" y="6"/>
                      <a:pt x="134" y="4"/>
                      <a:pt x="132" y="3"/>
                    </a:cubicBezTo>
                    <a:cubicBezTo>
                      <a:pt x="131" y="2"/>
                      <a:pt x="128" y="1"/>
                      <a:pt x="125" y="0"/>
                    </a:cubicBezTo>
                    <a:cubicBezTo>
                      <a:pt x="123" y="0"/>
                      <a:pt x="121" y="0"/>
                      <a:pt x="121" y="0"/>
                    </a:cubicBezTo>
                    <a:cubicBezTo>
                      <a:pt x="121" y="0"/>
                      <a:pt x="120" y="1"/>
                      <a:pt x="119" y="2"/>
                    </a:cubicBezTo>
                    <a:cubicBezTo>
                      <a:pt x="118" y="4"/>
                      <a:pt x="116" y="4"/>
                      <a:pt x="115" y="3"/>
                    </a:cubicBezTo>
                    <a:cubicBezTo>
                      <a:pt x="114" y="1"/>
                      <a:pt x="112" y="2"/>
                      <a:pt x="111" y="3"/>
                    </a:cubicBezTo>
                    <a:cubicBezTo>
                      <a:pt x="111" y="4"/>
                      <a:pt x="110" y="7"/>
                      <a:pt x="111" y="8"/>
                    </a:cubicBezTo>
                    <a:cubicBezTo>
                      <a:pt x="111" y="10"/>
                      <a:pt x="111" y="12"/>
                      <a:pt x="111" y="13"/>
                    </a:cubicBezTo>
                    <a:cubicBezTo>
                      <a:pt x="110" y="15"/>
                      <a:pt x="111" y="18"/>
                      <a:pt x="112" y="20"/>
                    </a:cubicBezTo>
                    <a:cubicBezTo>
                      <a:pt x="113" y="23"/>
                      <a:pt x="116" y="28"/>
                      <a:pt x="117" y="32"/>
                    </a:cubicBezTo>
                    <a:cubicBezTo>
                      <a:pt x="119" y="36"/>
                      <a:pt x="121" y="39"/>
                      <a:pt x="121" y="39"/>
                    </a:cubicBezTo>
                    <a:cubicBezTo>
                      <a:pt x="121" y="39"/>
                      <a:pt x="118" y="38"/>
                      <a:pt x="116" y="36"/>
                    </a:cubicBezTo>
                    <a:cubicBezTo>
                      <a:pt x="113" y="35"/>
                      <a:pt x="108" y="33"/>
                      <a:pt x="106" y="31"/>
                    </a:cubicBezTo>
                    <a:cubicBezTo>
                      <a:pt x="103" y="30"/>
                      <a:pt x="99" y="30"/>
                      <a:pt x="98" y="31"/>
                    </a:cubicBezTo>
                    <a:cubicBezTo>
                      <a:pt x="97" y="33"/>
                      <a:pt x="94" y="32"/>
                      <a:pt x="92" y="30"/>
                    </a:cubicBezTo>
                    <a:cubicBezTo>
                      <a:pt x="90" y="28"/>
                      <a:pt x="86" y="26"/>
                      <a:pt x="83" y="26"/>
                    </a:cubicBezTo>
                    <a:cubicBezTo>
                      <a:pt x="80" y="26"/>
                      <a:pt x="77" y="26"/>
                      <a:pt x="75" y="26"/>
                    </a:cubicBezTo>
                    <a:cubicBezTo>
                      <a:pt x="73" y="26"/>
                      <a:pt x="70" y="27"/>
                      <a:pt x="67" y="29"/>
                    </a:cubicBezTo>
                    <a:cubicBezTo>
                      <a:pt x="65" y="30"/>
                      <a:pt x="61" y="31"/>
                      <a:pt x="59" y="31"/>
                    </a:cubicBezTo>
                    <a:cubicBezTo>
                      <a:pt x="57" y="31"/>
                      <a:pt x="53" y="30"/>
                      <a:pt x="51" y="29"/>
                    </a:cubicBezTo>
                    <a:cubicBezTo>
                      <a:pt x="50" y="27"/>
                      <a:pt x="46" y="25"/>
                      <a:pt x="44" y="23"/>
                    </a:cubicBezTo>
                    <a:cubicBezTo>
                      <a:pt x="42" y="21"/>
                      <a:pt x="39" y="19"/>
                      <a:pt x="37" y="19"/>
                    </a:cubicBezTo>
                    <a:cubicBezTo>
                      <a:pt x="36" y="18"/>
                      <a:pt x="32" y="20"/>
                      <a:pt x="29" y="21"/>
                    </a:cubicBezTo>
                    <a:cubicBezTo>
                      <a:pt x="26" y="23"/>
                      <a:pt x="24" y="26"/>
                      <a:pt x="25" y="29"/>
                    </a:cubicBezTo>
                    <a:cubicBezTo>
                      <a:pt x="26" y="32"/>
                      <a:pt x="26" y="36"/>
                      <a:pt x="27" y="38"/>
                    </a:cubicBezTo>
                    <a:cubicBezTo>
                      <a:pt x="28" y="40"/>
                      <a:pt x="27" y="44"/>
                      <a:pt x="26" y="47"/>
                    </a:cubicBezTo>
                    <a:cubicBezTo>
                      <a:pt x="24" y="50"/>
                      <a:pt x="22" y="52"/>
                      <a:pt x="19" y="52"/>
                    </a:cubicBezTo>
                    <a:cubicBezTo>
                      <a:pt x="17" y="52"/>
                      <a:pt x="13" y="53"/>
                      <a:pt x="10" y="54"/>
                    </a:cubicBezTo>
                    <a:cubicBezTo>
                      <a:pt x="8" y="54"/>
                      <a:pt x="5" y="56"/>
                      <a:pt x="4" y="57"/>
                    </a:cubicBezTo>
                    <a:cubicBezTo>
                      <a:pt x="4" y="58"/>
                      <a:pt x="3" y="62"/>
                      <a:pt x="2" y="65"/>
                    </a:cubicBezTo>
                    <a:cubicBezTo>
                      <a:pt x="1" y="68"/>
                      <a:pt x="0" y="70"/>
                      <a:pt x="0" y="70"/>
                    </a:cubicBezTo>
                    <a:cubicBezTo>
                      <a:pt x="0" y="70"/>
                      <a:pt x="1" y="71"/>
                      <a:pt x="3" y="71"/>
                    </a:cubicBezTo>
                    <a:cubicBezTo>
                      <a:pt x="5" y="71"/>
                      <a:pt x="7" y="71"/>
                      <a:pt x="7" y="71"/>
                    </a:cubicBezTo>
                    <a:cubicBezTo>
                      <a:pt x="8" y="70"/>
                      <a:pt x="9" y="69"/>
                      <a:pt x="10" y="68"/>
                    </a:cubicBezTo>
                    <a:cubicBezTo>
                      <a:pt x="11" y="68"/>
                      <a:pt x="13" y="67"/>
                      <a:pt x="14" y="67"/>
                    </a:cubicBezTo>
                    <a:cubicBezTo>
                      <a:pt x="15" y="67"/>
                      <a:pt x="17" y="67"/>
                      <a:pt x="19" y="68"/>
                    </a:cubicBezTo>
                    <a:cubicBezTo>
                      <a:pt x="20" y="68"/>
                      <a:pt x="24" y="70"/>
                      <a:pt x="27" y="71"/>
                    </a:cubicBezTo>
                    <a:cubicBezTo>
                      <a:pt x="31" y="73"/>
                      <a:pt x="35" y="77"/>
                      <a:pt x="36" y="80"/>
                    </a:cubicBezTo>
                    <a:cubicBezTo>
                      <a:pt x="38" y="83"/>
                      <a:pt x="40" y="86"/>
                      <a:pt x="41" y="87"/>
                    </a:cubicBezTo>
                    <a:cubicBezTo>
                      <a:pt x="41" y="89"/>
                      <a:pt x="44" y="91"/>
                      <a:pt x="46" y="92"/>
                    </a:cubicBezTo>
                    <a:cubicBezTo>
                      <a:pt x="48" y="94"/>
                      <a:pt x="51" y="95"/>
                      <a:pt x="53" y="95"/>
                    </a:cubicBezTo>
                    <a:cubicBezTo>
                      <a:pt x="55" y="96"/>
                      <a:pt x="56" y="97"/>
                      <a:pt x="57" y="98"/>
                    </a:cubicBezTo>
                    <a:cubicBezTo>
                      <a:pt x="58" y="100"/>
                      <a:pt x="60" y="102"/>
                      <a:pt x="62" y="103"/>
                    </a:cubicBezTo>
                    <a:cubicBezTo>
                      <a:pt x="64" y="105"/>
                      <a:pt x="69" y="107"/>
                      <a:pt x="72" y="109"/>
                    </a:cubicBezTo>
                    <a:cubicBezTo>
                      <a:pt x="75" y="110"/>
                      <a:pt x="79" y="113"/>
                      <a:pt x="81" y="114"/>
                    </a:cubicBezTo>
                    <a:cubicBezTo>
                      <a:pt x="83" y="115"/>
                      <a:pt x="85" y="117"/>
                      <a:pt x="86" y="119"/>
                    </a:cubicBezTo>
                    <a:cubicBezTo>
                      <a:pt x="87" y="120"/>
                      <a:pt x="91" y="123"/>
                      <a:pt x="95" y="124"/>
                    </a:cubicBezTo>
                    <a:cubicBezTo>
                      <a:pt x="99" y="126"/>
                      <a:pt x="108" y="129"/>
                      <a:pt x="114" y="131"/>
                    </a:cubicBezTo>
                    <a:cubicBezTo>
                      <a:pt x="120" y="134"/>
                      <a:pt x="128" y="137"/>
                      <a:pt x="133" y="138"/>
                    </a:cubicBezTo>
                    <a:cubicBezTo>
                      <a:pt x="137" y="139"/>
                      <a:pt x="144" y="142"/>
                      <a:pt x="148" y="143"/>
                    </a:cubicBezTo>
                    <a:cubicBezTo>
                      <a:pt x="153" y="145"/>
                      <a:pt x="157" y="147"/>
                      <a:pt x="158" y="147"/>
                    </a:cubicBezTo>
                    <a:cubicBezTo>
                      <a:pt x="160" y="147"/>
                      <a:pt x="162" y="149"/>
                      <a:pt x="164" y="150"/>
                    </a:cubicBezTo>
                    <a:cubicBezTo>
                      <a:pt x="165" y="151"/>
                      <a:pt x="169" y="152"/>
                      <a:pt x="171" y="152"/>
                    </a:cubicBezTo>
                    <a:cubicBezTo>
                      <a:pt x="173" y="152"/>
                      <a:pt x="177" y="154"/>
                      <a:pt x="179" y="157"/>
                    </a:cubicBezTo>
                    <a:cubicBezTo>
                      <a:pt x="181" y="160"/>
                      <a:pt x="185" y="163"/>
                      <a:pt x="189" y="164"/>
                    </a:cubicBezTo>
                    <a:cubicBezTo>
                      <a:pt x="193" y="166"/>
                      <a:pt x="199" y="167"/>
                      <a:pt x="202" y="168"/>
                    </a:cubicBezTo>
                    <a:cubicBezTo>
                      <a:pt x="205" y="168"/>
                      <a:pt x="209" y="168"/>
                      <a:pt x="211" y="168"/>
                    </a:cubicBezTo>
                    <a:cubicBezTo>
                      <a:pt x="213" y="168"/>
                      <a:pt x="217" y="169"/>
                      <a:pt x="220" y="170"/>
                    </a:cubicBezTo>
                    <a:cubicBezTo>
                      <a:pt x="222" y="171"/>
                      <a:pt x="226" y="172"/>
                      <a:pt x="227" y="172"/>
                    </a:cubicBezTo>
                    <a:cubicBezTo>
                      <a:pt x="229" y="172"/>
                      <a:pt x="231" y="172"/>
                      <a:pt x="233" y="173"/>
                    </a:cubicBezTo>
                    <a:cubicBezTo>
                      <a:pt x="235" y="173"/>
                      <a:pt x="237" y="173"/>
                      <a:pt x="239" y="174"/>
                    </a:cubicBezTo>
                    <a:cubicBezTo>
                      <a:pt x="241" y="174"/>
                      <a:pt x="244" y="175"/>
                      <a:pt x="246" y="176"/>
                    </a:cubicBezTo>
                    <a:cubicBezTo>
                      <a:pt x="248" y="177"/>
                      <a:pt x="251" y="178"/>
                      <a:pt x="253" y="179"/>
                    </a:cubicBezTo>
                    <a:cubicBezTo>
                      <a:pt x="255" y="179"/>
                      <a:pt x="256" y="179"/>
                      <a:pt x="257" y="179"/>
                    </a:cubicBezTo>
                    <a:cubicBezTo>
                      <a:pt x="258" y="178"/>
                      <a:pt x="259" y="178"/>
                      <a:pt x="260" y="178"/>
                    </a:cubicBezTo>
                    <a:cubicBezTo>
                      <a:pt x="262" y="178"/>
                      <a:pt x="264" y="179"/>
                      <a:pt x="265" y="181"/>
                    </a:cubicBezTo>
                    <a:cubicBezTo>
                      <a:pt x="267" y="183"/>
                      <a:pt x="269" y="186"/>
                      <a:pt x="270" y="187"/>
                    </a:cubicBezTo>
                    <a:cubicBezTo>
                      <a:pt x="271" y="189"/>
                      <a:pt x="272" y="190"/>
                      <a:pt x="273" y="190"/>
                    </a:cubicBezTo>
                    <a:cubicBezTo>
                      <a:pt x="274" y="191"/>
                      <a:pt x="276" y="192"/>
                      <a:pt x="278" y="194"/>
                    </a:cubicBezTo>
                    <a:cubicBezTo>
                      <a:pt x="279" y="196"/>
                      <a:pt x="280" y="198"/>
                      <a:pt x="280" y="198"/>
                    </a:cubicBezTo>
                    <a:cubicBezTo>
                      <a:pt x="280" y="198"/>
                      <a:pt x="281" y="197"/>
                      <a:pt x="282" y="195"/>
                    </a:cubicBezTo>
                    <a:cubicBezTo>
                      <a:pt x="283" y="194"/>
                      <a:pt x="286" y="193"/>
                      <a:pt x="288" y="193"/>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sp>
            <p:nvSpPr>
              <p:cNvPr id="40" name="Freeform 69">
                <a:extLst>
                  <a:ext uri="{FF2B5EF4-FFF2-40B4-BE49-F238E27FC236}">
                    <a16:creationId xmlns:a16="http://schemas.microsoft.com/office/drawing/2014/main" id="{26A75234-B27E-6F43-99E4-F23E30078853}"/>
                  </a:ext>
                </a:extLst>
              </p:cNvPr>
              <p:cNvSpPr>
                <a:spLocks/>
              </p:cNvSpPr>
              <p:nvPr/>
            </p:nvSpPr>
            <p:spPr bwMode="auto">
              <a:xfrm>
                <a:off x="6694965" y="4667287"/>
                <a:ext cx="866288" cy="555047"/>
              </a:xfrm>
              <a:custGeom>
                <a:avLst/>
                <a:gdLst/>
                <a:ahLst/>
                <a:cxnLst>
                  <a:cxn ang="0">
                    <a:pos x="289" y="102"/>
                  </a:cxn>
                  <a:cxn ang="0">
                    <a:pos x="264" y="89"/>
                  </a:cxn>
                  <a:cxn ang="0">
                    <a:pos x="237" y="69"/>
                  </a:cxn>
                  <a:cxn ang="0">
                    <a:pos x="215" y="80"/>
                  </a:cxn>
                  <a:cxn ang="0">
                    <a:pos x="198" y="60"/>
                  </a:cxn>
                  <a:cxn ang="0">
                    <a:pos x="198" y="31"/>
                  </a:cxn>
                  <a:cxn ang="0">
                    <a:pos x="177" y="29"/>
                  </a:cxn>
                  <a:cxn ang="0">
                    <a:pos x="162" y="14"/>
                  </a:cxn>
                  <a:cxn ang="0">
                    <a:pos x="142" y="2"/>
                  </a:cxn>
                  <a:cxn ang="0">
                    <a:pos x="126" y="25"/>
                  </a:cxn>
                  <a:cxn ang="0">
                    <a:pos x="103" y="34"/>
                  </a:cxn>
                  <a:cxn ang="0">
                    <a:pos x="82" y="46"/>
                  </a:cxn>
                  <a:cxn ang="0">
                    <a:pos x="68" y="36"/>
                  </a:cxn>
                  <a:cxn ang="0">
                    <a:pos x="65" y="20"/>
                  </a:cxn>
                  <a:cxn ang="0">
                    <a:pos x="56" y="41"/>
                  </a:cxn>
                  <a:cxn ang="0">
                    <a:pos x="46" y="50"/>
                  </a:cxn>
                  <a:cxn ang="0">
                    <a:pos x="26" y="49"/>
                  </a:cxn>
                  <a:cxn ang="0">
                    <a:pos x="10" y="70"/>
                  </a:cxn>
                  <a:cxn ang="0">
                    <a:pos x="11" y="86"/>
                  </a:cxn>
                  <a:cxn ang="0">
                    <a:pos x="21" y="104"/>
                  </a:cxn>
                  <a:cxn ang="0">
                    <a:pos x="37" y="130"/>
                  </a:cxn>
                  <a:cxn ang="0">
                    <a:pos x="25" y="152"/>
                  </a:cxn>
                  <a:cxn ang="0">
                    <a:pos x="16" y="161"/>
                  </a:cxn>
                  <a:cxn ang="0">
                    <a:pos x="8" y="176"/>
                  </a:cxn>
                  <a:cxn ang="0">
                    <a:pos x="5" y="181"/>
                  </a:cxn>
                  <a:cxn ang="0">
                    <a:pos x="32" y="187"/>
                  </a:cxn>
                  <a:cxn ang="0">
                    <a:pos x="51" y="200"/>
                  </a:cxn>
                  <a:cxn ang="0">
                    <a:pos x="91" y="207"/>
                  </a:cxn>
                  <a:cxn ang="0">
                    <a:pos x="112" y="211"/>
                  </a:cxn>
                  <a:cxn ang="0">
                    <a:pos x="144" y="223"/>
                  </a:cxn>
                  <a:cxn ang="0">
                    <a:pos x="170" y="223"/>
                  </a:cxn>
                  <a:cxn ang="0">
                    <a:pos x="219" y="204"/>
                  </a:cxn>
                  <a:cxn ang="0">
                    <a:pos x="246" y="189"/>
                  </a:cxn>
                  <a:cxn ang="0">
                    <a:pos x="270" y="178"/>
                  </a:cxn>
                  <a:cxn ang="0">
                    <a:pos x="271" y="173"/>
                  </a:cxn>
                  <a:cxn ang="0">
                    <a:pos x="274" y="163"/>
                  </a:cxn>
                  <a:cxn ang="0">
                    <a:pos x="285" y="167"/>
                  </a:cxn>
                  <a:cxn ang="0">
                    <a:pos x="297" y="166"/>
                  </a:cxn>
                  <a:cxn ang="0">
                    <a:pos x="296" y="174"/>
                  </a:cxn>
                  <a:cxn ang="0">
                    <a:pos x="311" y="178"/>
                  </a:cxn>
                  <a:cxn ang="0">
                    <a:pos x="315" y="169"/>
                  </a:cxn>
                  <a:cxn ang="0">
                    <a:pos x="333" y="174"/>
                  </a:cxn>
                  <a:cxn ang="0">
                    <a:pos x="342" y="181"/>
                  </a:cxn>
                  <a:cxn ang="0">
                    <a:pos x="339" y="159"/>
                  </a:cxn>
                  <a:cxn ang="0">
                    <a:pos x="342" y="133"/>
                  </a:cxn>
                  <a:cxn ang="0">
                    <a:pos x="351" y="113"/>
                  </a:cxn>
                  <a:cxn ang="0">
                    <a:pos x="349" y="102"/>
                  </a:cxn>
                </a:cxnLst>
                <a:rect l="0" t="0" r="r" b="b"/>
                <a:pathLst>
                  <a:path w="353" h="226">
                    <a:moveTo>
                      <a:pt x="349" y="102"/>
                    </a:moveTo>
                    <a:cubicBezTo>
                      <a:pt x="346" y="101"/>
                      <a:pt x="335" y="101"/>
                      <a:pt x="325" y="102"/>
                    </a:cubicBezTo>
                    <a:cubicBezTo>
                      <a:pt x="315" y="102"/>
                      <a:pt x="298" y="102"/>
                      <a:pt x="289" y="102"/>
                    </a:cubicBezTo>
                    <a:cubicBezTo>
                      <a:pt x="279" y="101"/>
                      <a:pt x="271" y="100"/>
                      <a:pt x="270" y="99"/>
                    </a:cubicBezTo>
                    <a:cubicBezTo>
                      <a:pt x="269" y="98"/>
                      <a:pt x="268" y="95"/>
                      <a:pt x="267" y="94"/>
                    </a:cubicBezTo>
                    <a:cubicBezTo>
                      <a:pt x="267" y="92"/>
                      <a:pt x="265" y="90"/>
                      <a:pt x="264" y="89"/>
                    </a:cubicBezTo>
                    <a:cubicBezTo>
                      <a:pt x="263" y="88"/>
                      <a:pt x="258" y="84"/>
                      <a:pt x="254" y="81"/>
                    </a:cubicBezTo>
                    <a:cubicBezTo>
                      <a:pt x="250" y="77"/>
                      <a:pt x="246" y="73"/>
                      <a:pt x="245" y="70"/>
                    </a:cubicBezTo>
                    <a:cubicBezTo>
                      <a:pt x="243" y="68"/>
                      <a:pt x="240" y="67"/>
                      <a:pt x="237" y="69"/>
                    </a:cubicBezTo>
                    <a:cubicBezTo>
                      <a:pt x="234" y="70"/>
                      <a:pt x="231" y="72"/>
                      <a:pt x="230" y="72"/>
                    </a:cubicBezTo>
                    <a:cubicBezTo>
                      <a:pt x="229" y="73"/>
                      <a:pt x="226" y="75"/>
                      <a:pt x="224" y="76"/>
                    </a:cubicBezTo>
                    <a:cubicBezTo>
                      <a:pt x="222" y="78"/>
                      <a:pt x="218" y="80"/>
                      <a:pt x="215" y="80"/>
                    </a:cubicBezTo>
                    <a:cubicBezTo>
                      <a:pt x="212" y="81"/>
                      <a:pt x="207" y="79"/>
                      <a:pt x="205" y="77"/>
                    </a:cubicBezTo>
                    <a:cubicBezTo>
                      <a:pt x="202" y="74"/>
                      <a:pt x="199" y="70"/>
                      <a:pt x="199" y="68"/>
                    </a:cubicBezTo>
                    <a:cubicBezTo>
                      <a:pt x="198" y="66"/>
                      <a:pt x="198" y="62"/>
                      <a:pt x="198" y="60"/>
                    </a:cubicBezTo>
                    <a:cubicBezTo>
                      <a:pt x="198" y="57"/>
                      <a:pt x="200" y="53"/>
                      <a:pt x="202" y="50"/>
                    </a:cubicBezTo>
                    <a:cubicBezTo>
                      <a:pt x="203" y="48"/>
                      <a:pt x="204" y="43"/>
                      <a:pt x="203" y="39"/>
                    </a:cubicBezTo>
                    <a:cubicBezTo>
                      <a:pt x="202" y="35"/>
                      <a:pt x="200" y="32"/>
                      <a:pt x="198" y="31"/>
                    </a:cubicBezTo>
                    <a:cubicBezTo>
                      <a:pt x="197" y="31"/>
                      <a:pt x="194" y="31"/>
                      <a:pt x="193" y="32"/>
                    </a:cubicBezTo>
                    <a:cubicBezTo>
                      <a:pt x="192" y="33"/>
                      <a:pt x="188" y="32"/>
                      <a:pt x="186" y="31"/>
                    </a:cubicBezTo>
                    <a:cubicBezTo>
                      <a:pt x="183" y="30"/>
                      <a:pt x="179" y="29"/>
                      <a:pt x="177" y="29"/>
                    </a:cubicBezTo>
                    <a:cubicBezTo>
                      <a:pt x="175" y="29"/>
                      <a:pt x="173" y="28"/>
                      <a:pt x="172" y="26"/>
                    </a:cubicBezTo>
                    <a:cubicBezTo>
                      <a:pt x="171" y="25"/>
                      <a:pt x="169" y="22"/>
                      <a:pt x="167" y="21"/>
                    </a:cubicBezTo>
                    <a:cubicBezTo>
                      <a:pt x="166" y="19"/>
                      <a:pt x="163" y="16"/>
                      <a:pt x="162" y="14"/>
                    </a:cubicBezTo>
                    <a:cubicBezTo>
                      <a:pt x="160" y="11"/>
                      <a:pt x="158" y="7"/>
                      <a:pt x="156" y="5"/>
                    </a:cubicBezTo>
                    <a:cubicBezTo>
                      <a:pt x="155" y="2"/>
                      <a:pt x="151" y="0"/>
                      <a:pt x="148" y="1"/>
                    </a:cubicBezTo>
                    <a:cubicBezTo>
                      <a:pt x="145" y="2"/>
                      <a:pt x="142" y="2"/>
                      <a:pt x="142" y="2"/>
                    </a:cubicBezTo>
                    <a:cubicBezTo>
                      <a:pt x="142" y="2"/>
                      <a:pt x="141" y="4"/>
                      <a:pt x="139" y="7"/>
                    </a:cubicBezTo>
                    <a:cubicBezTo>
                      <a:pt x="137" y="9"/>
                      <a:pt x="134" y="14"/>
                      <a:pt x="133" y="17"/>
                    </a:cubicBezTo>
                    <a:cubicBezTo>
                      <a:pt x="131" y="20"/>
                      <a:pt x="128" y="24"/>
                      <a:pt x="126" y="25"/>
                    </a:cubicBezTo>
                    <a:cubicBezTo>
                      <a:pt x="123" y="26"/>
                      <a:pt x="120" y="29"/>
                      <a:pt x="118" y="32"/>
                    </a:cubicBezTo>
                    <a:cubicBezTo>
                      <a:pt x="116" y="35"/>
                      <a:pt x="113" y="36"/>
                      <a:pt x="112" y="36"/>
                    </a:cubicBezTo>
                    <a:cubicBezTo>
                      <a:pt x="110" y="36"/>
                      <a:pt x="106" y="35"/>
                      <a:pt x="103" y="34"/>
                    </a:cubicBezTo>
                    <a:cubicBezTo>
                      <a:pt x="100" y="34"/>
                      <a:pt x="96" y="34"/>
                      <a:pt x="94" y="34"/>
                    </a:cubicBezTo>
                    <a:cubicBezTo>
                      <a:pt x="91" y="35"/>
                      <a:pt x="88" y="37"/>
                      <a:pt x="87" y="40"/>
                    </a:cubicBezTo>
                    <a:cubicBezTo>
                      <a:pt x="86" y="42"/>
                      <a:pt x="83" y="45"/>
                      <a:pt x="82" y="46"/>
                    </a:cubicBezTo>
                    <a:cubicBezTo>
                      <a:pt x="81" y="47"/>
                      <a:pt x="78" y="47"/>
                      <a:pt x="77" y="45"/>
                    </a:cubicBezTo>
                    <a:cubicBezTo>
                      <a:pt x="75" y="44"/>
                      <a:pt x="74" y="42"/>
                      <a:pt x="73" y="41"/>
                    </a:cubicBezTo>
                    <a:cubicBezTo>
                      <a:pt x="72" y="40"/>
                      <a:pt x="70" y="38"/>
                      <a:pt x="68" y="36"/>
                    </a:cubicBezTo>
                    <a:cubicBezTo>
                      <a:pt x="66" y="35"/>
                      <a:pt x="64" y="33"/>
                      <a:pt x="65" y="32"/>
                    </a:cubicBezTo>
                    <a:cubicBezTo>
                      <a:pt x="65" y="30"/>
                      <a:pt x="66" y="27"/>
                      <a:pt x="66" y="24"/>
                    </a:cubicBezTo>
                    <a:cubicBezTo>
                      <a:pt x="66" y="22"/>
                      <a:pt x="66" y="19"/>
                      <a:pt x="65" y="20"/>
                    </a:cubicBezTo>
                    <a:cubicBezTo>
                      <a:pt x="64" y="20"/>
                      <a:pt x="62" y="22"/>
                      <a:pt x="60" y="24"/>
                    </a:cubicBezTo>
                    <a:cubicBezTo>
                      <a:pt x="58" y="26"/>
                      <a:pt x="55" y="30"/>
                      <a:pt x="55" y="32"/>
                    </a:cubicBezTo>
                    <a:cubicBezTo>
                      <a:pt x="54" y="35"/>
                      <a:pt x="55" y="38"/>
                      <a:pt x="56" y="41"/>
                    </a:cubicBezTo>
                    <a:cubicBezTo>
                      <a:pt x="58" y="43"/>
                      <a:pt x="58" y="46"/>
                      <a:pt x="56" y="47"/>
                    </a:cubicBezTo>
                    <a:cubicBezTo>
                      <a:pt x="55" y="49"/>
                      <a:pt x="52" y="51"/>
                      <a:pt x="50" y="52"/>
                    </a:cubicBezTo>
                    <a:cubicBezTo>
                      <a:pt x="49" y="54"/>
                      <a:pt x="47" y="53"/>
                      <a:pt x="46" y="50"/>
                    </a:cubicBezTo>
                    <a:cubicBezTo>
                      <a:pt x="45" y="48"/>
                      <a:pt x="42" y="46"/>
                      <a:pt x="39" y="46"/>
                    </a:cubicBezTo>
                    <a:cubicBezTo>
                      <a:pt x="37" y="46"/>
                      <a:pt x="33" y="46"/>
                      <a:pt x="32" y="46"/>
                    </a:cubicBezTo>
                    <a:cubicBezTo>
                      <a:pt x="31" y="46"/>
                      <a:pt x="28" y="47"/>
                      <a:pt x="26" y="49"/>
                    </a:cubicBezTo>
                    <a:cubicBezTo>
                      <a:pt x="24" y="51"/>
                      <a:pt x="22" y="52"/>
                      <a:pt x="22" y="52"/>
                    </a:cubicBezTo>
                    <a:cubicBezTo>
                      <a:pt x="22" y="52"/>
                      <a:pt x="20" y="55"/>
                      <a:pt x="17" y="59"/>
                    </a:cubicBezTo>
                    <a:cubicBezTo>
                      <a:pt x="14" y="62"/>
                      <a:pt x="11" y="67"/>
                      <a:pt x="10" y="70"/>
                    </a:cubicBezTo>
                    <a:cubicBezTo>
                      <a:pt x="10" y="73"/>
                      <a:pt x="9" y="75"/>
                      <a:pt x="9" y="75"/>
                    </a:cubicBezTo>
                    <a:cubicBezTo>
                      <a:pt x="12" y="81"/>
                      <a:pt x="12" y="81"/>
                      <a:pt x="12" y="81"/>
                    </a:cubicBezTo>
                    <a:cubicBezTo>
                      <a:pt x="11" y="86"/>
                      <a:pt x="11" y="86"/>
                      <a:pt x="11" y="86"/>
                    </a:cubicBezTo>
                    <a:cubicBezTo>
                      <a:pt x="16" y="92"/>
                      <a:pt x="16" y="92"/>
                      <a:pt x="16" y="92"/>
                    </a:cubicBezTo>
                    <a:cubicBezTo>
                      <a:pt x="15" y="99"/>
                      <a:pt x="15" y="99"/>
                      <a:pt x="15" y="99"/>
                    </a:cubicBezTo>
                    <a:cubicBezTo>
                      <a:pt x="15" y="99"/>
                      <a:pt x="18" y="101"/>
                      <a:pt x="21" y="104"/>
                    </a:cubicBezTo>
                    <a:cubicBezTo>
                      <a:pt x="24" y="107"/>
                      <a:pt x="29" y="111"/>
                      <a:pt x="32" y="114"/>
                    </a:cubicBezTo>
                    <a:cubicBezTo>
                      <a:pt x="35" y="116"/>
                      <a:pt x="38" y="120"/>
                      <a:pt x="38" y="122"/>
                    </a:cubicBezTo>
                    <a:cubicBezTo>
                      <a:pt x="39" y="124"/>
                      <a:pt x="38" y="128"/>
                      <a:pt x="37" y="130"/>
                    </a:cubicBezTo>
                    <a:cubicBezTo>
                      <a:pt x="36" y="133"/>
                      <a:pt x="35" y="137"/>
                      <a:pt x="35" y="140"/>
                    </a:cubicBezTo>
                    <a:cubicBezTo>
                      <a:pt x="35" y="143"/>
                      <a:pt x="33" y="146"/>
                      <a:pt x="32" y="147"/>
                    </a:cubicBezTo>
                    <a:cubicBezTo>
                      <a:pt x="30" y="149"/>
                      <a:pt x="27" y="151"/>
                      <a:pt x="25" y="152"/>
                    </a:cubicBezTo>
                    <a:cubicBezTo>
                      <a:pt x="23" y="153"/>
                      <a:pt x="21" y="155"/>
                      <a:pt x="21" y="157"/>
                    </a:cubicBezTo>
                    <a:cubicBezTo>
                      <a:pt x="21" y="158"/>
                      <a:pt x="20" y="159"/>
                      <a:pt x="19" y="159"/>
                    </a:cubicBezTo>
                    <a:cubicBezTo>
                      <a:pt x="17" y="159"/>
                      <a:pt x="16" y="160"/>
                      <a:pt x="16" y="161"/>
                    </a:cubicBezTo>
                    <a:cubicBezTo>
                      <a:pt x="16" y="162"/>
                      <a:pt x="16" y="164"/>
                      <a:pt x="17" y="166"/>
                    </a:cubicBezTo>
                    <a:cubicBezTo>
                      <a:pt x="18" y="168"/>
                      <a:pt x="17" y="171"/>
                      <a:pt x="15" y="172"/>
                    </a:cubicBezTo>
                    <a:cubicBezTo>
                      <a:pt x="14" y="174"/>
                      <a:pt x="11" y="175"/>
                      <a:pt x="8" y="176"/>
                    </a:cubicBezTo>
                    <a:cubicBezTo>
                      <a:pt x="6" y="176"/>
                      <a:pt x="3" y="177"/>
                      <a:pt x="2" y="178"/>
                    </a:cubicBezTo>
                    <a:cubicBezTo>
                      <a:pt x="1" y="180"/>
                      <a:pt x="0" y="181"/>
                      <a:pt x="0" y="181"/>
                    </a:cubicBezTo>
                    <a:cubicBezTo>
                      <a:pt x="0" y="181"/>
                      <a:pt x="2" y="181"/>
                      <a:pt x="5" y="181"/>
                    </a:cubicBezTo>
                    <a:cubicBezTo>
                      <a:pt x="7" y="182"/>
                      <a:pt x="11" y="182"/>
                      <a:pt x="14" y="183"/>
                    </a:cubicBezTo>
                    <a:cubicBezTo>
                      <a:pt x="17" y="183"/>
                      <a:pt x="21" y="184"/>
                      <a:pt x="24" y="184"/>
                    </a:cubicBezTo>
                    <a:cubicBezTo>
                      <a:pt x="26" y="185"/>
                      <a:pt x="30" y="186"/>
                      <a:pt x="32" y="187"/>
                    </a:cubicBezTo>
                    <a:cubicBezTo>
                      <a:pt x="34" y="188"/>
                      <a:pt x="38" y="191"/>
                      <a:pt x="41" y="192"/>
                    </a:cubicBezTo>
                    <a:cubicBezTo>
                      <a:pt x="43" y="193"/>
                      <a:pt x="46" y="195"/>
                      <a:pt x="48" y="196"/>
                    </a:cubicBezTo>
                    <a:cubicBezTo>
                      <a:pt x="49" y="197"/>
                      <a:pt x="50" y="199"/>
                      <a:pt x="51" y="200"/>
                    </a:cubicBezTo>
                    <a:cubicBezTo>
                      <a:pt x="52" y="201"/>
                      <a:pt x="54" y="203"/>
                      <a:pt x="56" y="203"/>
                    </a:cubicBezTo>
                    <a:cubicBezTo>
                      <a:pt x="58" y="204"/>
                      <a:pt x="64" y="205"/>
                      <a:pt x="70" y="204"/>
                    </a:cubicBezTo>
                    <a:cubicBezTo>
                      <a:pt x="76" y="204"/>
                      <a:pt x="86" y="205"/>
                      <a:pt x="91" y="207"/>
                    </a:cubicBezTo>
                    <a:cubicBezTo>
                      <a:pt x="91" y="207"/>
                      <a:pt x="91" y="207"/>
                      <a:pt x="93" y="207"/>
                    </a:cubicBezTo>
                    <a:cubicBezTo>
                      <a:pt x="95" y="207"/>
                      <a:pt x="95" y="207"/>
                      <a:pt x="95" y="207"/>
                    </a:cubicBezTo>
                    <a:cubicBezTo>
                      <a:pt x="101" y="207"/>
                      <a:pt x="108" y="209"/>
                      <a:pt x="112" y="211"/>
                    </a:cubicBezTo>
                    <a:cubicBezTo>
                      <a:pt x="115" y="214"/>
                      <a:pt x="121" y="217"/>
                      <a:pt x="125" y="218"/>
                    </a:cubicBezTo>
                    <a:cubicBezTo>
                      <a:pt x="128" y="219"/>
                      <a:pt x="133" y="221"/>
                      <a:pt x="136" y="221"/>
                    </a:cubicBezTo>
                    <a:cubicBezTo>
                      <a:pt x="138" y="222"/>
                      <a:pt x="142" y="223"/>
                      <a:pt x="144" y="223"/>
                    </a:cubicBezTo>
                    <a:cubicBezTo>
                      <a:pt x="146" y="224"/>
                      <a:pt x="150" y="225"/>
                      <a:pt x="153" y="225"/>
                    </a:cubicBezTo>
                    <a:cubicBezTo>
                      <a:pt x="156" y="226"/>
                      <a:pt x="159" y="225"/>
                      <a:pt x="160" y="225"/>
                    </a:cubicBezTo>
                    <a:cubicBezTo>
                      <a:pt x="161" y="224"/>
                      <a:pt x="166" y="223"/>
                      <a:pt x="170" y="223"/>
                    </a:cubicBezTo>
                    <a:cubicBezTo>
                      <a:pt x="175" y="223"/>
                      <a:pt x="181" y="221"/>
                      <a:pt x="184" y="219"/>
                    </a:cubicBezTo>
                    <a:cubicBezTo>
                      <a:pt x="186" y="217"/>
                      <a:pt x="193" y="214"/>
                      <a:pt x="199" y="212"/>
                    </a:cubicBezTo>
                    <a:cubicBezTo>
                      <a:pt x="205" y="209"/>
                      <a:pt x="214" y="206"/>
                      <a:pt x="219" y="204"/>
                    </a:cubicBezTo>
                    <a:cubicBezTo>
                      <a:pt x="225" y="202"/>
                      <a:pt x="232" y="199"/>
                      <a:pt x="235" y="198"/>
                    </a:cubicBezTo>
                    <a:cubicBezTo>
                      <a:pt x="238" y="197"/>
                      <a:pt x="241" y="195"/>
                      <a:pt x="242" y="194"/>
                    </a:cubicBezTo>
                    <a:cubicBezTo>
                      <a:pt x="242" y="193"/>
                      <a:pt x="244" y="191"/>
                      <a:pt x="246" y="189"/>
                    </a:cubicBezTo>
                    <a:cubicBezTo>
                      <a:pt x="248" y="188"/>
                      <a:pt x="251" y="185"/>
                      <a:pt x="252" y="183"/>
                    </a:cubicBezTo>
                    <a:cubicBezTo>
                      <a:pt x="254" y="181"/>
                      <a:pt x="257" y="180"/>
                      <a:pt x="259" y="180"/>
                    </a:cubicBezTo>
                    <a:cubicBezTo>
                      <a:pt x="262" y="179"/>
                      <a:pt x="267" y="179"/>
                      <a:pt x="270" y="178"/>
                    </a:cubicBezTo>
                    <a:cubicBezTo>
                      <a:pt x="274" y="177"/>
                      <a:pt x="278" y="176"/>
                      <a:pt x="281" y="176"/>
                    </a:cubicBezTo>
                    <a:cubicBezTo>
                      <a:pt x="283" y="175"/>
                      <a:pt x="283" y="175"/>
                      <a:pt x="281" y="174"/>
                    </a:cubicBezTo>
                    <a:cubicBezTo>
                      <a:pt x="279" y="174"/>
                      <a:pt x="275" y="173"/>
                      <a:pt x="271" y="173"/>
                    </a:cubicBezTo>
                    <a:cubicBezTo>
                      <a:pt x="268" y="173"/>
                      <a:pt x="267" y="172"/>
                      <a:pt x="268" y="171"/>
                    </a:cubicBezTo>
                    <a:cubicBezTo>
                      <a:pt x="269" y="170"/>
                      <a:pt x="271" y="168"/>
                      <a:pt x="272" y="167"/>
                    </a:cubicBezTo>
                    <a:cubicBezTo>
                      <a:pt x="272" y="166"/>
                      <a:pt x="273" y="164"/>
                      <a:pt x="274" y="163"/>
                    </a:cubicBezTo>
                    <a:cubicBezTo>
                      <a:pt x="275" y="162"/>
                      <a:pt x="277" y="161"/>
                      <a:pt x="279" y="161"/>
                    </a:cubicBezTo>
                    <a:cubicBezTo>
                      <a:pt x="280" y="160"/>
                      <a:pt x="282" y="161"/>
                      <a:pt x="283" y="162"/>
                    </a:cubicBezTo>
                    <a:cubicBezTo>
                      <a:pt x="284" y="164"/>
                      <a:pt x="285" y="166"/>
                      <a:pt x="285" y="167"/>
                    </a:cubicBezTo>
                    <a:cubicBezTo>
                      <a:pt x="285" y="169"/>
                      <a:pt x="286" y="170"/>
                      <a:pt x="287" y="170"/>
                    </a:cubicBezTo>
                    <a:cubicBezTo>
                      <a:pt x="288" y="169"/>
                      <a:pt x="291" y="169"/>
                      <a:pt x="292" y="168"/>
                    </a:cubicBezTo>
                    <a:cubicBezTo>
                      <a:pt x="294" y="167"/>
                      <a:pt x="296" y="166"/>
                      <a:pt x="297" y="166"/>
                    </a:cubicBezTo>
                    <a:cubicBezTo>
                      <a:pt x="297" y="166"/>
                      <a:pt x="298" y="167"/>
                      <a:pt x="299" y="168"/>
                    </a:cubicBezTo>
                    <a:cubicBezTo>
                      <a:pt x="300" y="169"/>
                      <a:pt x="300" y="171"/>
                      <a:pt x="299" y="171"/>
                    </a:cubicBezTo>
                    <a:cubicBezTo>
                      <a:pt x="298" y="172"/>
                      <a:pt x="297" y="173"/>
                      <a:pt x="296" y="174"/>
                    </a:cubicBezTo>
                    <a:cubicBezTo>
                      <a:pt x="294" y="175"/>
                      <a:pt x="293" y="176"/>
                      <a:pt x="293" y="176"/>
                    </a:cubicBezTo>
                    <a:cubicBezTo>
                      <a:pt x="293" y="176"/>
                      <a:pt x="296" y="177"/>
                      <a:pt x="300" y="177"/>
                    </a:cubicBezTo>
                    <a:cubicBezTo>
                      <a:pt x="303" y="178"/>
                      <a:pt x="308" y="178"/>
                      <a:pt x="311" y="178"/>
                    </a:cubicBezTo>
                    <a:cubicBezTo>
                      <a:pt x="314" y="177"/>
                      <a:pt x="316" y="176"/>
                      <a:pt x="315" y="175"/>
                    </a:cubicBezTo>
                    <a:cubicBezTo>
                      <a:pt x="314" y="173"/>
                      <a:pt x="314" y="171"/>
                      <a:pt x="314" y="171"/>
                    </a:cubicBezTo>
                    <a:cubicBezTo>
                      <a:pt x="314" y="170"/>
                      <a:pt x="315" y="169"/>
                      <a:pt x="315" y="169"/>
                    </a:cubicBezTo>
                    <a:cubicBezTo>
                      <a:pt x="316" y="169"/>
                      <a:pt x="318" y="170"/>
                      <a:pt x="319" y="171"/>
                    </a:cubicBezTo>
                    <a:cubicBezTo>
                      <a:pt x="320" y="172"/>
                      <a:pt x="324" y="174"/>
                      <a:pt x="326" y="174"/>
                    </a:cubicBezTo>
                    <a:cubicBezTo>
                      <a:pt x="329" y="175"/>
                      <a:pt x="332" y="175"/>
                      <a:pt x="333" y="174"/>
                    </a:cubicBezTo>
                    <a:cubicBezTo>
                      <a:pt x="333" y="174"/>
                      <a:pt x="335" y="174"/>
                      <a:pt x="336" y="176"/>
                    </a:cubicBezTo>
                    <a:cubicBezTo>
                      <a:pt x="337" y="177"/>
                      <a:pt x="339" y="179"/>
                      <a:pt x="340" y="180"/>
                    </a:cubicBezTo>
                    <a:cubicBezTo>
                      <a:pt x="341" y="181"/>
                      <a:pt x="342" y="181"/>
                      <a:pt x="342" y="181"/>
                    </a:cubicBezTo>
                    <a:cubicBezTo>
                      <a:pt x="342" y="181"/>
                      <a:pt x="342" y="179"/>
                      <a:pt x="343" y="177"/>
                    </a:cubicBezTo>
                    <a:cubicBezTo>
                      <a:pt x="344" y="174"/>
                      <a:pt x="343" y="170"/>
                      <a:pt x="343" y="169"/>
                    </a:cubicBezTo>
                    <a:cubicBezTo>
                      <a:pt x="342" y="167"/>
                      <a:pt x="340" y="163"/>
                      <a:pt x="339" y="159"/>
                    </a:cubicBezTo>
                    <a:cubicBezTo>
                      <a:pt x="338" y="156"/>
                      <a:pt x="338" y="151"/>
                      <a:pt x="339" y="147"/>
                    </a:cubicBezTo>
                    <a:cubicBezTo>
                      <a:pt x="340" y="144"/>
                      <a:pt x="341" y="140"/>
                      <a:pt x="342" y="139"/>
                    </a:cubicBezTo>
                    <a:cubicBezTo>
                      <a:pt x="342" y="138"/>
                      <a:pt x="343" y="135"/>
                      <a:pt x="342" y="133"/>
                    </a:cubicBezTo>
                    <a:cubicBezTo>
                      <a:pt x="342" y="130"/>
                      <a:pt x="344" y="127"/>
                      <a:pt x="347" y="126"/>
                    </a:cubicBezTo>
                    <a:cubicBezTo>
                      <a:pt x="349" y="125"/>
                      <a:pt x="351" y="122"/>
                      <a:pt x="351" y="119"/>
                    </a:cubicBezTo>
                    <a:cubicBezTo>
                      <a:pt x="350" y="117"/>
                      <a:pt x="351" y="114"/>
                      <a:pt x="351" y="113"/>
                    </a:cubicBezTo>
                    <a:cubicBezTo>
                      <a:pt x="352" y="111"/>
                      <a:pt x="353" y="108"/>
                      <a:pt x="353" y="106"/>
                    </a:cubicBezTo>
                    <a:cubicBezTo>
                      <a:pt x="353" y="104"/>
                      <a:pt x="353" y="102"/>
                      <a:pt x="353" y="102"/>
                    </a:cubicBezTo>
                    <a:cubicBezTo>
                      <a:pt x="353" y="102"/>
                      <a:pt x="351" y="102"/>
                      <a:pt x="349" y="102"/>
                    </a:cubicBezTo>
                    <a:close/>
                  </a:path>
                </a:pathLst>
              </a:custGeom>
              <a:grpFill/>
              <a:ln w="3175">
                <a:solidFill>
                  <a:schemeClr val="bg1"/>
                </a:solidFill>
                <a:headEnd/>
                <a:tailEnd/>
              </a:ln>
              <a:effectLst/>
            </p:spPr>
            <p:style>
              <a:lnRef idx="1">
                <a:schemeClr val="accent3"/>
              </a:lnRef>
              <a:fillRef idx="3">
                <a:schemeClr val="accent3"/>
              </a:fillRef>
              <a:effectRef idx="2">
                <a:schemeClr val="accent3"/>
              </a:effectRef>
              <a:fontRef idx="minor">
                <a:schemeClr val="lt1"/>
              </a:fontRef>
            </p:style>
            <p:txBody>
              <a:bodyPr/>
              <a:lstStyle/>
              <a:p>
                <a:pPr defTabSz="685663">
                  <a:defRPr/>
                </a:pPr>
                <a:endParaRPr lang="ro-RO" sz="1350">
                  <a:solidFill>
                    <a:prstClr val="white"/>
                  </a:solidFill>
                </a:endParaRPr>
              </a:p>
            </p:txBody>
          </p:sp>
        </p:grpSp>
        <p:sp>
          <p:nvSpPr>
            <p:cNvPr id="5" name="TextBox 4">
              <a:extLst>
                <a:ext uri="{FF2B5EF4-FFF2-40B4-BE49-F238E27FC236}">
                  <a16:creationId xmlns:a16="http://schemas.microsoft.com/office/drawing/2014/main" id="{411FEDBF-2358-A142-A931-9744A2C4021D}"/>
                </a:ext>
              </a:extLst>
            </p:cNvPr>
            <p:cNvSpPr txBox="1"/>
            <p:nvPr/>
          </p:nvSpPr>
          <p:spPr>
            <a:xfrm>
              <a:off x="7227000" y="2879744"/>
              <a:ext cx="729687" cy="200055"/>
            </a:xfrm>
            <a:prstGeom prst="rect">
              <a:avLst/>
            </a:prstGeom>
            <a:noFill/>
          </p:spPr>
          <p:txBody>
            <a:bodyPr wrap="none" rtlCol="0">
              <a:spAutoFit/>
            </a:bodyPr>
            <a:lstStyle/>
            <a:p>
              <a:r>
                <a:rPr lang="en-US" sz="700" b="1" dirty="0">
                  <a:solidFill>
                    <a:srgbClr val="BC955C"/>
                  </a:solidFill>
                  <a:latin typeface="Montserrat" pitchFamily="2" charset="77"/>
                </a:rPr>
                <a:t>Tamaulipas</a:t>
              </a:r>
            </a:p>
          </p:txBody>
        </p:sp>
        <p:sp>
          <p:nvSpPr>
            <p:cNvPr id="43" name="TextBox 42">
              <a:extLst>
                <a:ext uri="{FF2B5EF4-FFF2-40B4-BE49-F238E27FC236}">
                  <a16:creationId xmlns:a16="http://schemas.microsoft.com/office/drawing/2014/main" id="{1D879834-50DF-1247-B070-141DEEFC7AD7}"/>
                </a:ext>
              </a:extLst>
            </p:cNvPr>
            <p:cNvSpPr txBox="1"/>
            <p:nvPr/>
          </p:nvSpPr>
          <p:spPr>
            <a:xfrm>
              <a:off x="7186757" y="2456687"/>
              <a:ext cx="744114" cy="200055"/>
            </a:xfrm>
            <a:prstGeom prst="rect">
              <a:avLst/>
            </a:prstGeom>
            <a:noFill/>
          </p:spPr>
          <p:txBody>
            <a:bodyPr wrap="none" rtlCol="0">
              <a:spAutoFit/>
            </a:bodyPr>
            <a:lstStyle/>
            <a:p>
              <a:r>
                <a:rPr lang="en-US" sz="700" b="1" dirty="0">
                  <a:solidFill>
                    <a:srgbClr val="BC955C"/>
                  </a:solidFill>
                  <a:latin typeface="Montserrat" pitchFamily="2" charset="77"/>
                </a:rPr>
                <a:t>Nuevo León</a:t>
              </a:r>
            </a:p>
          </p:txBody>
        </p:sp>
        <p:sp>
          <p:nvSpPr>
            <p:cNvPr id="44" name="TextBox 43">
              <a:extLst>
                <a:ext uri="{FF2B5EF4-FFF2-40B4-BE49-F238E27FC236}">
                  <a16:creationId xmlns:a16="http://schemas.microsoft.com/office/drawing/2014/main" id="{68DD1A1A-F14A-6048-97B7-AF388C2D794B}"/>
                </a:ext>
              </a:extLst>
            </p:cNvPr>
            <p:cNvSpPr txBox="1"/>
            <p:nvPr/>
          </p:nvSpPr>
          <p:spPr>
            <a:xfrm>
              <a:off x="7899456" y="3238747"/>
              <a:ext cx="833883" cy="200055"/>
            </a:xfrm>
            <a:prstGeom prst="rect">
              <a:avLst/>
            </a:prstGeom>
            <a:noFill/>
          </p:spPr>
          <p:txBody>
            <a:bodyPr wrap="none" rtlCol="0">
              <a:spAutoFit/>
            </a:bodyPr>
            <a:lstStyle/>
            <a:p>
              <a:r>
                <a:rPr lang="en-US" sz="700" b="1" dirty="0">
                  <a:solidFill>
                    <a:srgbClr val="BC955C"/>
                  </a:solidFill>
                  <a:latin typeface="Montserrat" pitchFamily="2" charset="77"/>
                </a:rPr>
                <a:t>Quintana Roo</a:t>
              </a:r>
            </a:p>
          </p:txBody>
        </p:sp>
        <p:sp>
          <p:nvSpPr>
            <p:cNvPr id="45" name="TextBox 44">
              <a:extLst>
                <a:ext uri="{FF2B5EF4-FFF2-40B4-BE49-F238E27FC236}">
                  <a16:creationId xmlns:a16="http://schemas.microsoft.com/office/drawing/2014/main" id="{08AF4A31-8AFC-0B4A-B5A7-31E1D84848D3}"/>
                </a:ext>
              </a:extLst>
            </p:cNvPr>
            <p:cNvSpPr txBox="1"/>
            <p:nvPr/>
          </p:nvSpPr>
          <p:spPr>
            <a:xfrm>
              <a:off x="5175879" y="1881198"/>
              <a:ext cx="518091" cy="200055"/>
            </a:xfrm>
            <a:prstGeom prst="rect">
              <a:avLst/>
            </a:prstGeom>
            <a:noFill/>
          </p:spPr>
          <p:txBody>
            <a:bodyPr wrap="none" rtlCol="0">
              <a:spAutoFit/>
            </a:bodyPr>
            <a:lstStyle/>
            <a:p>
              <a:r>
                <a:rPr lang="en-US" sz="700" b="1" dirty="0">
                  <a:solidFill>
                    <a:srgbClr val="BC955C"/>
                  </a:solidFill>
                  <a:latin typeface="Montserrat" pitchFamily="2" charset="77"/>
                </a:rPr>
                <a:t>Sonora</a:t>
              </a:r>
            </a:p>
          </p:txBody>
        </p:sp>
        <p:sp>
          <p:nvSpPr>
            <p:cNvPr id="46" name="TextBox 45">
              <a:extLst>
                <a:ext uri="{FF2B5EF4-FFF2-40B4-BE49-F238E27FC236}">
                  <a16:creationId xmlns:a16="http://schemas.microsoft.com/office/drawing/2014/main" id="{C5253A5D-48BC-914F-A893-707AF508BA8A}"/>
                </a:ext>
              </a:extLst>
            </p:cNvPr>
            <p:cNvSpPr txBox="1"/>
            <p:nvPr/>
          </p:nvSpPr>
          <p:spPr>
            <a:xfrm>
              <a:off x="5788200" y="1881198"/>
              <a:ext cx="699230" cy="200055"/>
            </a:xfrm>
            <a:prstGeom prst="rect">
              <a:avLst/>
            </a:prstGeom>
            <a:noFill/>
          </p:spPr>
          <p:txBody>
            <a:bodyPr wrap="none" rtlCol="0">
              <a:spAutoFit/>
            </a:bodyPr>
            <a:lstStyle/>
            <a:p>
              <a:r>
                <a:rPr lang="en-US" sz="700" b="1" dirty="0">
                  <a:solidFill>
                    <a:srgbClr val="BC955C"/>
                  </a:solidFill>
                  <a:latin typeface="Montserrat" pitchFamily="2" charset="77"/>
                </a:rPr>
                <a:t>Chihuahua</a:t>
              </a:r>
            </a:p>
          </p:txBody>
        </p:sp>
        <p:sp>
          <p:nvSpPr>
            <p:cNvPr id="47" name="TextBox 46">
              <a:extLst>
                <a:ext uri="{FF2B5EF4-FFF2-40B4-BE49-F238E27FC236}">
                  <a16:creationId xmlns:a16="http://schemas.microsoft.com/office/drawing/2014/main" id="{A3D93A48-B6EC-1F4A-9B65-F6BF75584B5F}"/>
                </a:ext>
              </a:extLst>
            </p:cNvPr>
            <p:cNvSpPr txBox="1"/>
            <p:nvPr/>
          </p:nvSpPr>
          <p:spPr>
            <a:xfrm>
              <a:off x="4841143" y="3595698"/>
              <a:ext cx="873957" cy="200055"/>
            </a:xfrm>
            <a:prstGeom prst="rect">
              <a:avLst/>
            </a:prstGeom>
            <a:noFill/>
          </p:spPr>
          <p:txBody>
            <a:bodyPr wrap="none" rtlCol="0">
              <a:spAutoFit/>
            </a:bodyPr>
            <a:lstStyle/>
            <a:p>
              <a:r>
                <a:rPr lang="en-US" sz="700" b="1" dirty="0">
                  <a:solidFill>
                    <a:srgbClr val="BC955C"/>
                  </a:solidFill>
                  <a:latin typeface="Montserrat" pitchFamily="2" charset="77"/>
                </a:rPr>
                <a:t>Baja California</a:t>
              </a:r>
            </a:p>
          </p:txBody>
        </p:sp>
        <p:sp>
          <p:nvSpPr>
            <p:cNvPr id="48" name="TextBox 47">
              <a:extLst>
                <a:ext uri="{FF2B5EF4-FFF2-40B4-BE49-F238E27FC236}">
                  <a16:creationId xmlns:a16="http://schemas.microsoft.com/office/drawing/2014/main" id="{FC54ABA8-B190-C748-94A4-EBE4C75685FC}"/>
                </a:ext>
              </a:extLst>
            </p:cNvPr>
            <p:cNvSpPr txBox="1"/>
            <p:nvPr/>
          </p:nvSpPr>
          <p:spPr>
            <a:xfrm>
              <a:off x="4841143" y="4021054"/>
              <a:ext cx="503664" cy="200055"/>
            </a:xfrm>
            <a:prstGeom prst="rect">
              <a:avLst/>
            </a:prstGeom>
            <a:noFill/>
          </p:spPr>
          <p:txBody>
            <a:bodyPr wrap="none" rtlCol="0">
              <a:spAutoFit/>
            </a:bodyPr>
            <a:lstStyle/>
            <a:p>
              <a:r>
                <a:rPr lang="en-US" sz="700" b="1" dirty="0">
                  <a:solidFill>
                    <a:srgbClr val="BC955C"/>
                  </a:solidFill>
                  <a:latin typeface="Montserrat" pitchFamily="2" charset="77"/>
                </a:rPr>
                <a:t>Jalisco</a:t>
              </a:r>
            </a:p>
          </p:txBody>
        </p:sp>
        <p:sp>
          <p:nvSpPr>
            <p:cNvPr id="49" name="TextBox 48">
              <a:extLst>
                <a:ext uri="{FF2B5EF4-FFF2-40B4-BE49-F238E27FC236}">
                  <a16:creationId xmlns:a16="http://schemas.microsoft.com/office/drawing/2014/main" id="{2A18BB45-A159-F54E-B074-EE69E76B06A0}"/>
                </a:ext>
              </a:extLst>
            </p:cNvPr>
            <p:cNvSpPr txBox="1"/>
            <p:nvPr/>
          </p:nvSpPr>
          <p:spPr>
            <a:xfrm>
              <a:off x="4841143" y="4441292"/>
              <a:ext cx="731290" cy="200055"/>
            </a:xfrm>
            <a:prstGeom prst="rect">
              <a:avLst/>
            </a:prstGeom>
            <a:noFill/>
          </p:spPr>
          <p:txBody>
            <a:bodyPr wrap="none" rtlCol="0">
              <a:spAutoFit/>
            </a:bodyPr>
            <a:lstStyle/>
            <a:p>
              <a:r>
                <a:rPr lang="en-US" sz="700" b="1" dirty="0">
                  <a:solidFill>
                    <a:srgbClr val="BC955C"/>
                  </a:solidFill>
                  <a:latin typeface="Montserrat" pitchFamily="2" charset="77"/>
                </a:rPr>
                <a:t>Guanajuato</a:t>
              </a:r>
            </a:p>
          </p:txBody>
        </p:sp>
        <p:sp>
          <p:nvSpPr>
            <p:cNvPr id="50" name="TextBox 49">
              <a:extLst>
                <a:ext uri="{FF2B5EF4-FFF2-40B4-BE49-F238E27FC236}">
                  <a16:creationId xmlns:a16="http://schemas.microsoft.com/office/drawing/2014/main" id="{575CAC22-AE24-6A47-809C-EC7A3CBD8148}"/>
                </a:ext>
              </a:extLst>
            </p:cNvPr>
            <p:cNvSpPr txBox="1"/>
            <p:nvPr/>
          </p:nvSpPr>
          <p:spPr>
            <a:xfrm>
              <a:off x="7075252" y="3602710"/>
              <a:ext cx="728084" cy="200055"/>
            </a:xfrm>
            <a:prstGeom prst="rect">
              <a:avLst/>
            </a:prstGeom>
            <a:noFill/>
          </p:spPr>
          <p:txBody>
            <a:bodyPr wrap="none" rtlCol="0">
              <a:spAutoFit/>
            </a:bodyPr>
            <a:lstStyle/>
            <a:p>
              <a:r>
                <a:rPr lang="en-US" sz="700" b="1" dirty="0">
                  <a:solidFill>
                    <a:srgbClr val="BC955C"/>
                  </a:solidFill>
                  <a:latin typeface="Montserrat" pitchFamily="2" charset="77"/>
                </a:rPr>
                <a:t>Mexico City</a:t>
              </a:r>
            </a:p>
          </p:txBody>
        </p:sp>
        <p:cxnSp>
          <p:nvCxnSpPr>
            <p:cNvPr id="52" name="Elbow Connector 51">
              <a:extLst>
                <a:ext uri="{FF2B5EF4-FFF2-40B4-BE49-F238E27FC236}">
                  <a16:creationId xmlns:a16="http://schemas.microsoft.com/office/drawing/2014/main" id="{AC6AED94-4AFD-9843-88AD-392FAEA7ED33}"/>
                </a:ext>
              </a:extLst>
            </p:cNvPr>
            <p:cNvCxnSpPr>
              <a:stCxn id="45" idx="2"/>
            </p:cNvCxnSpPr>
            <p:nvPr/>
          </p:nvCxnSpPr>
          <p:spPr>
            <a:xfrm rot="5400000">
              <a:off x="5264178" y="2252000"/>
              <a:ext cx="341494" cy="1"/>
            </a:xfrm>
            <a:prstGeom prst="bentConnector3">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90A685CC-4BDA-A44F-84A8-0C2EEDED814E}"/>
                </a:ext>
              </a:extLst>
            </p:cNvPr>
            <p:cNvCxnSpPr>
              <a:cxnSpLocks/>
              <a:stCxn id="46" idx="2"/>
            </p:cNvCxnSpPr>
            <p:nvPr/>
          </p:nvCxnSpPr>
          <p:spPr>
            <a:xfrm rot="16200000" flipH="1">
              <a:off x="5739727" y="2479340"/>
              <a:ext cx="796177" cy="1"/>
            </a:xfrm>
            <a:prstGeom prst="bentConnector3">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56">
              <a:extLst>
                <a:ext uri="{FF2B5EF4-FFF2-40B4-BE49-F238E27FC236}">
                  <a16:creationId xmlns:a16="http://schemas.microsoft.com/office/drawing/2014/main" id="{AA9E37D0-DC6E-194B-A08C-993A94BAE5DE}"/>
                </a:ext>
              </a:extLst>
            </p:cNvPr>
            <p:cNvCxnSpPr>
              <a:cxnSpLocks/>
              <a:stCxn id="43" idx="1"/>
            </p:cNvCxnSpPr>
            <p:nvPr/>
          </p:nvCxnSpPr>
          <p:spPr>
            <a:xfrm rot="10800000" flipV="1">
              <a:off x="6812049" y="2556714"/>
              <a:ext cx="374709" cy="601037"/>
            </a:xfrm>
            <a:prstGeom prst="bentConnector2">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74B997DD-4539-1C4D-85FF-4A6CDBD5A1EE}"/>
                </a:ext>
              </a:extLst>
            </p:cNvPr>
            <p:cNvCxnSpPr>
              <a:cxnSpLocks/>
              <a:stCxn id="5" idx="1"/>
            </p:cNvCxnSpPr>
            <p:nvPr/>
          </p:nvCxnSpPr>
          <p:spPr>
            <a:xfrm rot="10800000" flipV="1">
              <a:off x="7007018" y="2979771"/>
              <a:ext cx="219983" cy="446435"/>
            </a:xfrm>
            <a:prstGeom prst="bentConnector2">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65" name="Elbow Connector 64">
              <a:extLst>
                <a:ext uri="{FF2B5EF4-FFF2-40B4-BE49-F238E27FC236}">
                  <a16:creationId xmlns:a16="http://schemas.microsoft.com/office/drawing/2014/main" id="{5E0F7718-9931-6346-88DE-D589C2C00833}"/>
                </a:ext>
              </a:extLst>
            </p:cNvPr>
            <p:cNvCxnSpPr>
              <a:cxnSpLocks/>
              <a:stCxn id="44" idx="2"/>
            </p:cNvCxnSpPr>
            <p:nvPr/>
          </p:nvCxnSpPr>
          <p:spPr>
            <a:xfrm rot="16200000" flipH="1">
              <a:off x="8058898" y="3696302"/>
              <a:ext cx="515002" cy="2"/>
            </a:xfrm>
            <a:prstGeom prst="bentConnector3">
              <a:avLst>
                <a:gd name="adj1" fmla="val 50000"/>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CAD0034B-792A-8742-ABBF-AD9A6C7A57F9}"/>
                </a:ext>
              </a:extLst>
            </p:cNvPr>
            <p:cNvCxnSpPr>
              <a:cxnSpLocks/>
              <a:stCxn id="50" idx="2"/>
            </p:cNvCxnSpPr>
            <p:nvPr/>
          </p:nvCxnSpPr>
          <p:spPr>
            <a:xfrm rot="5400000">
              <a:off x="7079392" y="3721599"/>
              <a:ext cx="278737" cy="441068"/>
            </a:xfrm>
            <a:prstGeom prst="bentConnector2">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81" name="Elbow Connector 80">
              <a:extLst>
                <a:ext uri="{FF2B5EF4-FFF2-40B4-BE49-F238E27FC236}">
                  <a16:creationId xmlns:a16="http://schemas.microsoft.com/office/drawing/2014/main" id="{F10BEA59-E562-6D43-A50B-48E8E01484D1}"/>
                </a:ext>
              </a:extLst>
            </p:cNvPr>
            <p:cNvCxnSpPr>
              <a:cxnSpLocks/>
              <a:stCxn id="47" idx="0"/>
            </p:cNvCxnSpPr>
            <p:nvPr/>
          </p:nvCxnSpPr>
          <p:spPr>
            <a:xfrm rot="16200000" flipV="1">
              <a:off x="4583791" y="2901367"/>
              <a:ext cx="1094962" cy="293700"/>
            </a:xfrm>
            <a:prstGeom prst="bentConnector3">
              <a:avLst>
                <a:gd name="adj1" fmla="val 50000"/>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85" name="Elbow Connector 84">
              <a:extLst>
                <a:ext uri="{FF2B5EF4-FFF2-40B4-BE49-F238E27FC236}">
                  <a16:creationId xmlns:a16="http://schemas.microsoft.com/office/drawing/2014/main" id="{85EC9C98-D066-4C4B-AB19-D81DB4AECC6C}"/>
                </a:ext>
              </a:extLst>
            </p:cNvPr>
            <p:cNvCxnSpPr>
              <a:cxnSpLocks/>
              <a:stCxn id="48" idx="3"/>
            </p:cNvCxnSpPr>
            <p:nvPr/>
          </p:nvCxnSpPr>
          <p:spPr>
            <a:xfrm flipV="1">
              <a:off x="5344807" y="3952698"/>
              <a:ext cx="957380" cy="168384"/>
            </a:xfrm>
            <a:prstGeom prst="bentConnector3">
              <a:avLst>
                <a:gd name="adj1" fmla="val 50000"/>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9977DEE9-D17D-CF4F-B08F-2D14D39961B2}"/>
                </a:ext>
              </a:extLst>
            </p:cNvPr>
            <p:cNvCxnSpPr>
              <a:cxnSpLocks/>
              <a:stCxn id="49" idx="3"/>
            </p:cNvCxnSpPr>
            <p:nvPr/>
          </p:nvCxnSpPr>
          <p:spPr>
            <a:xfrm flipV="1">
              <a:off x="5572433" y="3857420"/>
              <a:ext cx="1062305" cy="683900"/>
            </a:xfrm>
            <a:prstGeom prst="bentConnector3">
              <a:avLst>
                <a:gd name="adj1" fmla="val 99621"/>
              </a:avLst>
            </a:prstGeom>
            <a:ln w="6350">
              <a:solidFill>
                <a:srgbClr val="BC955C"/>
              </a:solidFill>
              <a:tailEnd type="oval"/>
            </a:ln>
          </p:spPr>
          <p:style>
            <a:lnRef idx="1">
              <a:schemeClr val="accent1"/>
            </a:lnRef>
            <a:fillRef idx="0">
              <a:schemeClr val="accent1"/>
            </a:fillRef>
            <a:effectRef idx="0">
              <a:schemeClr val="accent1"/>
            </a:effectRef>
            <a:fontRef idx="minor">
              <a:schemeClr val="tx1"/>
            </a:fontRef>
          </p:style>
        </p:cxnSp>
      </p:grpSp>
      <p:sp>
        <p:nvSpPr>
          <p:cNvPr id="60" name="CuadroTexto 2">
            <a:extLst>
              <a:ext uri="{FF2B5EF4-FFF2-40B4-BE49-F238E27FC236}">
                <a16:creationId xmlns:a16="http://schemas.microsoft.com/office/drawing/2014/main" id="{808C2C59-6018-43AC-8918-BF6024808EF8}"/>
              </a:ext>
            </a:extLst>
          </p:cNvPr>
          <p:cNvSpPr txBox="1"/>
          <p:nvPr/>
        </p:nvSpPr>
        <p:spPr>
          <a:xfrm>
            <a:off x="155472" y="4740602"/>
            <a:ext cx="3600000" cy="185435"/>
          </a:xfrm>
          <a:prstGeom prst="rect">
            <a:avLst/>
          </a:prstGeom>
          <a:noFill/>
        </p:spPr>
        <p:txBody>
          <a:bodyPr wrap="square">
            <a:spAutoFit/>
          </a:bodyPr>
          <a:lstStyle/>
          <a:p>
            <a:pPr algn="just">
              <a:lnSpc>
                <a:spcPct val="107000"/>
              </a:lnSpc>
              <a:spcAft>
                <a:spcPts val="800"/>
              </a:spcAft>
            </a:pPr>
            <a:r>
              <a:rPr lang="es-MX" sz="600" dirty="0">
                <a:latin typeface="Montserrat" pitchFamily="2" charset="77"/>
                <a:ea typeface="Calibri" panose="020F0502020204030204" pitchFamily="34" charset="0"/>
                <a:cs typeface="Times New Roman" panose="02020603050405020304" pitchFamily="18" charset="0"/>
              </a:rPr>
              <a:t>Fuente: Deloitte</a:t>
            </a:r>
          </a:p>
        </p:txBody>
      </p:sp>
    </p:spTree>
    <p:extLst>
      <p:ext uri="{BB962C8B-B14F-4D97-AF65-F5344CB8AC3E}">
        <p14:creationId xmlns:p14="http://schemas.microsoft.com/office/powerpoint/2010/main" val="2364318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4">
            <a:extLst>
              <a:ext uri="{FF2B5EF4-FFF2-40B4-BE49-F238E27FC236}">
                <a16:creationId xmlns:a16="http://schemas.microsoft.com/office/drawing/2014/main" id="{E21E9E61-9248-094F-9169-9FD8F72ECC79}"/>
              </a:ext>
            </a:extLst>
          </p:cNvPr>
          <p:cNvSpPr txBox="1"/>
          <p:nvPr/>
        </p:nvSpPr>
        <p:spPr>
          <a:xfrm>
            <a:off x="155471" y="1321369"/>
            <a:ext cx="7069921" cy="926729"/>
          </a:xfrm>
          <a:prstGeom prst="rect">
            <a:avLst/>
          </a:prstGeom>
          <a:noFill/>
        </p:spPr>
        <p:txBody>
          <a:bodyPr wrap="square" rtlCol="0">
            <a:spAutoFit/>
          </a:bodyPr>
          <a:lstStyle/>
          <a:p>
            <a:pPr lvl="0">
              <a:lnSpc>
                <a:spcPct val="115000"/>
              </a:lnSpc>
              <a:buClrTx/>
              <a:defRPr/>
            </a:pPr>
            <a:r>
              <a:rPr lang="en-US" sz="1200" b="1" kern="1200" dirty="0">
                <a:solidFill>
                  <a:srgbClr val="265E51"/>
                </a:solidFill>
                <a:latin typeface="Montserrat" panose="020B0604020202020204"/>
              </a:rPr>
              <a:t>Mexico has the potential to create and nourish innovation ecosystems in health. In clinical research it has a diverse demographic profile, a health system with multiple choices to carry out research, high-level hospital infrastructure, internationally recognized researchers, and regional leadership in pharmaceutical products exports.</a:t>
            </a:r>
          </a:p>
        </p:txBody>
      </p:sp>
      <p:pic>
        <p:nvPicPr>
          <p:cNvPr id="7" name="Imagen 6">
            <a:extLst>
              <a:ext uri="{FF2B5EF4-FFF2-40B4-BE49-F238E27FC236}">
                <a16:creationId xmlns:a16="http://schemas.microsoft.com/office/drawing/2014/main" id="{C14B497F-C4EB-904B-A661-00079A132695}"/>
              </a:ext>
            </a:extLst>
          </p:cNvPr>
          <p:cNvPicPr>
            <a:picLocks noChangeAspect="1"/>
          </p:cNvPicPr>
          <p:nvPr/>
        </p:nvPicPr>
        <p:blipFill rotWithShape="1">
          <a:blip r:embed="rId2"/>
          <a:srcRect t="52114" b="17420"/>
          <a:stretch/>
        </p:blipFill>
        <p:spPr>
          <a:xfrm>
            <a:off x="0" y="3405808"/>
            <a:ext cx="9144000" cy="1546117"/>
          </a:xfrm>
          <a:prstGeom prst="rect">
            <a:avLst/>
          </a:prstGeom>
        </p:spPr>
      </p:pic>
      <p:cxnSp>
        <p:nvCxnSpPr>
          <p:cNvPr id="8" name="Straight Connector 3">
            <a:extLst>
              <a:ext uri="{FF2B5EF4-FFF2-40B4-BE49-F238E27FC236}">
                <a16:creationId xmlns:a16="http://schemas.microsoft.com/office/drawing/2014/main" id="{29A0E53A-E732-4C42-9102-8CEAE11BC135}"/>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9" name="CuadroTexto 2">
            <a:extLst>
              <a:ext uri="{FF2B5EF4-FFF2-40B4-BE49-F238E27FC236}">
                <a16:creationId xmlns:a16="http://schemas.microsoft.com/office/drawing/2014/main" id="{AD0D1FC3-DD0F-144D-ACBC-42A269942E86}"/>
              </a:ext>
            </a:extLst>
          </p:cNvPr>
          <p:cNvSpPr txBox="1"/>
          <p:nvPr/>
        </p:nvSpPr>
        <p:spPr>
          <a:xfrm>
            <a:off x="155472" y="3205817"/>
            <a:ext cx="6096000" cy="185435"/>
          </a:xfrm>
          <a:prstGeom prst="rect">
            <a:avLst/>
          </a:prstGeom>
          <a:noFill/>
        </p:spPr>
        <p:txBody>
          <a:bodyPr wrap="square">
            <a:spAutoFit/>
          </a:bodyPr>
          <a:lstStyle/>
          <a:p>
            <a:pPr algn="just">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a:t>
            </a:r>
            <a:r>
              <a:rPr lang="es-MX" sz="600" dirty="0">
                <a:latin typeface="Montserrat" pitchFamily="2" charset="77"/>
                <a:ea typeface="Calibri" panose="020F0502020204030204" pitchFamily="34" charset="0"/>
                <a:cs typeface="Times New Roman" panose="02020603050405020304" pitchFamily="18" charset="0"/>
              </a:rPr>
              <a:t>AMIIF. Asociación Mexicana de Industrias de Investigación Farmacéutica, A.C.</a:t>
            </a:r>
            <a:endParaRPr lang="es-MX" sz="900" dirty="0">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413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11C96B2-DF74-BB48-9BA5-725D490AB10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12" name="CuadroTexto 4">
            <a:extLst>
              <a:ext uri="{FF2B5EF4-FFF2-40B4-BE49-F238E27FC236}">
                <a16:creationId xmlns:a16="http://schemas.microsoft.com/office/drawing/2014/main" id="{BCDF288D-307B-5843-B58A-324530F22BFE}"/>
              </a:ext>
            </a:extLst>
          </p:cNvPr>
          <p:cNvSpPr txBox="1"/>
          <p:nvPr/>
        </p:nvSpPr>
        <p:spPr>
          <a:xfrm>
            <a:off x="155472" y="1321369"/>
            <a:ext cx="4130778" cy="1416542"/>
          </a:xfrm>
          <a:prstGeom prst="rect">
            <a:avLst/>
          </a:prstGeom>
          <a:noFill/>
        </p:spPr>
        <p:txBody>
          <a:bodyPr wrap="square" rtlCol="0">
            <a:spAutoFit/>
          </a:bodyPr>
          <a:lstStyle/>
          <a:p>
            <a:pPr marL="172800" indent="-172800">
              <a:lnSpc>
                <a:spcPct val="120000"/>
              </a:lnSpc>
              <a:spcAft>
                <a:spcPts val="600"/>
              </a:spcAft>
              <a:buFont typeface="Arial" panose="020B0604020202020204" pitchFamily="34" charset="0"/>
              <a:buChar char="•"/>
            </a:pPr>
            <a:r>
              <a:rPr lang="en-US" sz="800" dirty="0">
                <a:latin typeface="Montserrat" pitchFamily="2" charset="77"/>
              </a:rPr>
              <a:t>The main supplies that the pharma industry demands come from the manufacture of basic chemical factories and from the pharma industry itself, both activities concentrate 62.7% of the total supplies. </a:t>
            </a:r>
          </a:p>
          <a:p>
            <a:pPr marL="172800" indent="-172800">
              <a:lnSpc>
                <a:spcPct val="120000"/>
              </a:lnSpc>
              <a:spcAft>
                <a:spcPts val="600"/>
              </a:spcAft>
              <a:buFont typeface="Arial" panose="020B0604020202020204" pitchFamily="34" charset="0"/>
              <a:buChar char="•"/>
            </a:pPr>
            <a:r>
              <a:rPr lang="en-US" sz="800" dirty="0">
                <a:latin typeface="Montserrat" pitchFamily="2" charset="77"/>
              </a:rPr>
              <a:t>The pharma industry, in addition to require raw materials,  also demands services such as business administration, payroll, accounting and audit, among others. </a:t>
            </a:r>
          </a:p>
          <a:p>
            <a:pPr marL="172800" indent="-172800">
              <a:lnSpc>
                <a:spcPct val="120000"/>
              </a:lnSpc>
              <a:spcAft>
                <a:spcPts val="600"/>
              </a:spcAft>
              <a:buFont typeface="Arial" panose="020B0604020202020204" pitchFamily="34" charset="0"/>
              <a:buChar char="•"/>
            </a:pPr>
            <a:r>
              <a:rPr lang="en-US" sz="800" dirty="0">
                <a:latin typeface="Montserrat" pitchFamily="2" charset="77"/>
              </a:rPr>
              <a:t>From the total needed supplies for the pharma industry, more than half are imported (55.2%),</a:t>
            </a:r>
          </a:p>
        </p:txBody>
      </p:sp>
      <p:sp>
        <p:nvSpPr>
          <p:cNvPr id="13" name="CuadroTexto 4">
            <a:extLst>
              <a:ext uri="{FF2B5EF4-FFF2-40B4-BE49-F238E27FC236}">
                <a16:creationId xmlns:a16="http://schemas.microsoft.com/office/drawing/2014/main" id="{0E1B408A-C5BF-044A-9490-CD340AD564B4}"/>
              </a:ext>
            </a:extLst>
          </p:cNvPr>
          <p:cNvSpPr txBox="1"/>
          <p:nvPr/>
        </p:nvSpPr>
        <p:spPr>
          <a:xfrm>
            <a:off x="4564186" y="1321369"/>
            <a:ext cx="4130778" cy="523990"/>
          </a:xfrm>
          <a:prstGeom prst="rect">
            <a:avLst/>
          </a:prstGeom>
          <a:noFill/>
        </p:spPr>
        <p:txBody>
          <a:bodyPr wrap="square" rtlCol="0">
            <a:spAutoFit/>
          </a:bodyPr>
          <a:lstStyle/>
          <a:p>
            <a:pPr marL="171450" indent="-171450">
              <a:lnSpc>
                <a:spcPct val="120000"/>
              </a:lnSpc>
              <a:spcAft>
                <a:spcPts val="600"/>
              </a:spcAft>
              <a:buFont typeface="Arial" panose="020B0604020202020204" pitchFamily="34" charset="0"/>
              <a:buChar char="•"/>
            </a:pPr>
            <a:r>
              <a:rPr lang="en-US" sz="800" dirty="0">
                <a:latin typeface="Montserrat" pitchFamily="2" charset="77"/>
              </a:rPr>
              <a:t>The production of the pharma industry is mainly destined to satisfy the final demand (75.2%) constituted by internal consumption and exports  and the rest (24.8%) covers intermediate demand. </a:t>
            </a:r>
          </a:p>
        </p:txBody>
      </p:sp>
      <p:sp>
        <p:nvSpPr>
          <p:cNvPr id="16" name="TextBox 7">
            <a:extLst>
              <a:ext uri="{FF2B5EF4-FFF2-40B4-BE49-F238E27FC236}">
                <a16:creationId xmlns:a16="http://schemas.microsoft.com/office/drawing/2014/main" id="{3DAF51FE-5D98-AA4D-8810-7E9EC0C40265}"/>
              </a:ext>
            </a:extLst>
          </p:cNvPr>
          <p:cNvSpPr txBox="1"/>
          <p:nvPr/>
        </p:nvSpPr>
        <p:spPr>
          <a:xfrm>
            <a:off x="513645" y="3024357"/>
            <a:ext cx="3436685" cy="461665"/>
          </a:xfrm>
          <a:prstGeom prst="rect">
            <a:avLst/>
          </a:prstGeom>
          <a:noFill/>
        </p:spPr>
        <p:txBody>
          <a:bodyPr wrap="square" rtlCol="0">
            <a:spAutoFit/>
          </a:bodyPr>
          <a:lstStyle/>
          <a:p>
            <a:pPr algn="ctr"/>
            <a:r>
              <a:rPr lang="en-US" sz="800" b="1" dirty="0">
                <a:solidFill>
                  <a:srgbClr val="265E51"/>
                </a:solidFill>
                <a:latin typeface="Montserrat" pitchFamily="2" charset="77"/>
              </a:rPr>
              <a:t>Pharma industry</a:t>
            </a:r>
          </a:p>
          <a:p>
            <a:pPr algn="ctr"/>
            <a:r>
              <a:rPr lang="en-US" sz="800" b="1" dirty="0">
                <a:solidFill>
                  <a:srgbClr val="265E51"/>
                </a:solidFill>
                <a:latin typeface="Montserrat" pitchFamily="2" charset="77"/>
              </a:rPr>
              <a:t>Production value components</a:t>
            </a:r>
          </a:p>
          <a:p>
            <a:pPr algn="ctr"/>
            <a:r>
              <a:rPr lang="en-US" sz="800" dirty="0">
                <a:solidFill>
                  <a:srgbClr val="265E51"/>
                </a:solidFill>
                <a:latin typeface="Montserrat" pitchFamily="2" charset="77"/>
              </a:rPr>
              <a:t>Percentage regarding production value</a:t>
            </a:r>
          </a:p>
        </p:txBody>
      </p:sp>
      <p:cxnSp>
        <p:nvCxnSpPr>
          <p:cNvPr id="17" name="Straight Connector 30">
            <a:extLst>
              <a:ext uri="{FF2B5EF4-FFF2-40B4-BE49-F238E27FC236}">
                <a16:creationId xmlns:a16="http://schemas.microsoft.com/office/drawing/2014/main" id="{77BC4E93-A5C0-4040-B7A7-12012454961D}"/>
              </a:ext>
            </a:extLst>
          </p:cNvPr>
          <p:cNvCxnSpPr>
            <a:cxnSpLocks/>
          </p:cNvCxnSpPr>
          <p:nvPr/>
        </p:nvCxnSpPr>
        <p:spPr>
          <a:xfrm>
            <a:off x="871268" y="4401540"/>
            <a:ext cx="25965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54">
            <a:extLst>
              <a:ext uri="{FF2B5EF4-FFF2-40B4-BE49-F238E27FC236}">
                <a16:creationId xmlns:a16="http://schemas.microsoft.com/office/drawing/2014/main" id="{7EC68155-6D05-7A48-9558-1B6B46AB3F32}"/>
              </a:ext>
            </a:extLst>
          </p:cNvPr>
          <p:cNvSpPr txBox="1"/>
          <p:nvPr/>
        </p:nvSpPr>
        <p:spPr>
          <a:xfrm>
            <a:off x="1212600" y="4466337"/>
            <a:ext cx="553034" cy="92333"/>
          </a:xfrm>
          <a:prstGeom prst="rect">
            <a:avLst/>
          </a:prstGeom>
          <a:noFill/>
        </p:spPr>
        <p:txBody>
          <a:bodyPr wrap="square" lIns="0" tIns="0" rIns="0" bIns="0" rtlCol="0">
            <a:spAutoFit/>
          </a:bodyPr>
          <a:lstStyle/>
          <a:p>
            <a:pPr algn="ctr"/>
            <a:r>
              <a:rPr lang="en-US" sz="600" b="1" dirty="0">
                <a:solidFill>
                  <a:srgbClr val="265E51"/>
                </a:solidFill>
                <a:latin typeface="Montserrat" pitchFamily="2" charset="77"/>
              </a:rPr>
              <a:t>Domestic</a:t>
            </a:r>
          </a:p>
        </p:txBody>
      </p:sp>
      <p:sp>
        <p:nvSpPr>
          <p:cNvPr id="21" name="TextBox 54">
            <a:extLst>
              <a:ext uri="{FF2B5EF4-FFF2-40B4-BE49-F238E27FC236}">
                <a16:creationId xmlns:a16="http://schemas.microsoft.com/office/drawing/2014/main" id="{441E245B-5B8A-DF44-9268-11F49B8BEEF4}"/>
              </a:ext>
            </a:extLst>
          </p:cNvPr>
          <p:cNvSpPr txBox="1"/>
          <p:nvPr/>
        </p:nvSpPr>
        <p:spPr>
          <a:xfrm>
            <a:off x="1297711" y="3900735"/>
            <a:ext cx="376259" cy="93600"/>
          </a:xfrm>
          <a:prstGeom prst="rect">
            <a:avLst/>
          </a:prstGeom>
          <a:noFill/>
        </p:spPr>
        <p:txBody>
          <a:bodyPr wrap="square" lIns="0" tIns="0" rIns="0" bIns="0" rtlCol="0">
            <a:spAutoFit/>
          </a:bodyPr>
          <a:lstStyle/>
          <a:p>
            <a:pPr algn="ctr"/>
            <a:r>
              <a:rPr lang="en-US" sz="600" dirty="0">
                <a:solidFill>
                  <a:schemeClr val="tx1">
                    <a:lumMod val="50000"/>
                    <a:lumOff val="50000"/>
                  </a:schemeClr>
                </a:solidFill>
                <a:latin typeface="Montserrat" pitchFamily="2" charset="77"/>
              </a:rPr>
              <a:t>23.3</a:t>
            </a:r>
          </a:p>
        </p:txBody>
      </p:sp>
      <p:sp>
        <p:nvSpPr>
          <p:cNvPr id="23" name="TextBox 54">
            <a:extLst>
              <a:ext uri="{FF2B5EF4-FFF2-40B4-BE49-F238E27FC236}">
                <a16:creationId xmlns:a16="http://schemas.microsoft.com/office/drawing/2014/main" id="{02024D76-3064-6440-BD58-7CA3578E393C}"/>
              </a:ext>
            </a:extLst>
          </p:cNvPr>
          <p:cNvSpPr txBox="1"/>
          <p:nvPr/>
        </p:nvSpPr>
        <p:spPr>
          <a:xfrm>
            <a:off x="2699007" y="3655525"/>
            <a:ext cx="376259" cy="93600"/>
          </a:xfrm>
          <a:prstGeom prst="rect">
            <a:avLst/>
          </a:prstGeom>
          <a:noFill/>
        </p:spPr>
        <p:txBody>
          <a:bodyPr wrap="square" lIns="0" tIns="0" rIns="0" bIns="0" rtlCol="0">
            <a:spAutoFit/>
          </a:bodyPr>
          <a:lstStyle/>
          <a:p>
            <a:pPr algn="ctr"/>
            <a:r>
              <a:rPr lang="en-US" sz="600" dirty="0">
                <a:solidFill>
                  <a:schemeClr val="tx1">
                    <a:lumMod val="50000"/>
                    <a:lumOff val="50000"/>
                  </a:schemeClr>
                </a:solidFill>
                <a:latin typeface="Montserrat" pitchFamily="2" charset="77"/>
              </a:rPr>
              <a:t>53.3</a:t>
            </a:r>
          </a:p>
        </p:txBody>
      </p:sp>
      <p:sp>
        <p:nvSpPr>
          <p:cNvPr id="24" name="Rectángulo 23">
            <a:extLst>
              <a:ext uri="{FF2B5EF4-FFF2-40B4-BE49-F238E27FC236}">
                <a16:creationId xmlns:a16="http://schemas.microsoft.com/office/drawing/2014/main" id="{4823DD6B-94A0-2B49-9F96-8E80C30858FF}"/>
              </a:ext>
            </a:extLst>
          </p:cNvPr>
          <p:cNvSpPr/>
          <p:nvPr/>
        </p:nvSpPr>
        <p:spPr>
          <a:xfrm rot="5400000">
            <a:off x="1308420" y="4117677"/>
            <a:ext cx="361393" cy="197100"/>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a:extLst>
              <a:ext uri="{FF2B5EF4-FFF2-40B4-BE49-F238E27FC236}">
                <a16:creationId xmlns:a16="http://schemas.microsoft.com/office/drawing/2014/main" id="{2145C276-47D1-4142-8456-5874910B9336}"/>
              </a:ext>
            </a:extLst>
          </p:cNvPr>
          <p:cNvSpPr/>
          <p:nvPr/>
        </p:nvSpPr>
        <p:spPr>
          <a:xfrm rot="5400000">
            <a:off x="2584910" y="3995070"/>
            <a:ext cx="606602" cy="197101"/>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uadroTexto 2">
            <a:extLst>
              <a:ext uri="{FF2B5EF4-FFF2-40B4-BE49-F238E27FC236}">
                <a16:creationId xmlns:a16="http://schemas.microsoft.com/office/drawing/2014/main" id="{07C622BD-E29D-DA46-A7F5-8554E2B0625C}"/>
              </a:ext>
            </a:extLst>
          </p:cNvPr>
          <p:cNvSpPr txBox="1"/>
          <p:nvPr/>
        </p:nvSpPr>
        <p:spPr>
          <a:xfrm>
            <a:off x="803487" y="4710528"/>
            <a:ext cx="3146843" cy="185435"/>
          </a:xfrm>
          <a:prstGeom prst="rect">
            <a:avLst/>
          </a:prstGeom>
          <a:noFill/>
        </p:spPr>
        <p:txBody>
          <a:bodyPr wrap="square">
            <a:spAutoFit/>
          </a:bodyPr>
          <a:lstStyle/>
          <a:p>
            <a:pPr algn="just">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a:t>
            </a:r>
            <a:r>
              <a:rPr lang="es-MX" sz="600" dirty="0">
                <a:latin typeface="Montserrat" pitchFamily="2" charset="77"/>
                <a:ea typeface="Calibri" panose="020F0502020204030204" pitchFamily="34" charset="0"/>
                <a:cs typeface="Times New Roman" panose="02020603050405020304" pitchFamily="18" charset="0"/>
              </a:rPr>
              <a:t>INEGI. Elaboración con base en la Matriz de Insumo-Producto, 2012</a:t>
            </a:r>
            <a:endParaRPr lang="es-MX" sz="900" dirty="0">
              <a:effectLst/>
              <a:latin typeface="Montserrat" pitchFamily="2" charset="77"/>
              <a:ea typeface="Calibri" panose="020F0502020204030204" pitchFamily="34" charset="0"/>
              <a:cs typeface="Times New Roman" panose="02020603050405020304" pitchFamily="18" charset="0"/>
            </a:endParaRPr>
          </a:p>
        </p:txBody>
      </p:sp>
      <p:sp>
        <p:nvSpPr>
          <p:cNvPr id="28" name="TextBox 54">
            <a:extLst>
              <a:ext uri="{FF2B5EF4-FFF2-40B4-BE49-F238E27FC236}">
                <a16:creationId xmlns:a16="http://schemas.microsoft.com/office/drawing/2014/main" id="{FE31473B-C7B0-FA46-9B19-7AA6509947E4}"/>
              </a:ext>
            </a:extLst>
          </p:cNvPr>
          <p:cNvSpPr txBox="1"/>
          <p:nvPr/>
        </p:nvSpPr>
        <p:spPr>
          <a:xfrm>
            <a:off x="1958750" y="4466337"/>
            <a:ext cx="553034" cy="92333"/>
          </a:xfrm>
          <a:prstGeom prst="rect">
            <a:avLst/>
          </a:prstGeom>
          <a:noFill/>
        </p:spPr>
        <p:txBody>
          <a:bodyPr wrap="square" lIns="0" tIns="0" rIns="0" bIns="0" rtlCol="0">
            <a:spAutoFit/>
          </a:bodyPr>
          <a:lstStyle/>
          <a:p>
            <a:pPr algn="ctr"/>
            <a:r>
              <a:rPr lang="en-US" sz="600" b="1" dirty="0">
                <a:solidFill>
                  <a:srgbClr val="265E51"/>
                </a:solidFill>
                <a:latin typeface="Montserrat" pitchFamily="2" charset="77"/>
              </a:rPr>
              <a:t>Imported</a:t>
            </a:r>
          </a:p>
        </p:txBody>
      </p:sp>
      <p:sp>
        <p:nvSpPr>
          <p:cNvPr id="29" name="TextBox 54">
            <a:extLst>
              <a:ext uri="{FF2B5EF4-FFF2-40B4-BE49-F238E27FC236}">
                <a16:creationId xmlns:a16="http://schemas.microsoft.com/office/drawing/2014/main" id="{44FB4BC7-1F67-D04D-81DF-5B56A64F410A}"/>
              </a:ext>
            </a:extLst>
          </p:cNvPr>
          <p:cNvSpPr txBox="1"/>
          <p:nvPr/>
        </p:nvSpPr>
        <p:spPr>
          <a:xfrm>
            <a:off x="2579818" y="4466337"/>
            <a:ext cx="645461" cy="184666"/>
          </a:xfrm>
          <a:prstGeom prst="rect">
            <a:avLst/>
          </a:prstGeom>
          <a:noFill/>
        </p:spPr>
        <p:txBody>
          <a:bodyPr wrap="square" lIns="0" tIns="0" rIns="0" bIns="0" rtlCol="0">
            <a:spAutoFit/>
          </a:bodyPr>
          <a:lstStyle/>
          <a:p>
            <a:pPr algn="ctr"/>
            <a:r>
              <a:rPr lang="en-US" sz="600" b="1" dirty="0">
                <a:solidFill>
                  <a:srgbClr val="265E51"/>
                </a:solidFill>
                <a:latin typeface="Montserrat" pitchFamily="2" charset="77"/>
              </a:rPr>
              <a:t>Gross value added</a:t>
            </a:r>
          </a:p>
        </p:txBody>
      </p:sp>
      <p:sp>
        <p:nvSpPr>
          <p:cNvPr id="30" name="TextBox 54">
            <a:extLst>
              <a:ext uri="{FF2B5EF4-FFF2-40B4-BE49-F238E27FC236}">
                <a16:creationId xmlns:a16="http://schemas.microsoft.com/office/drawing/2014/main" id="{A826C906-620E-EA4C-8480-4A96DFDBEF3F}"/>
              </a:ext>
            </a:extLst>
          </p:cNvPr>
          <p:cNvSpPr txBox="1"/>
          <p:nvPr/>
        </p:nvSpPr>
        <p:spPr>
          <a:xfrm>
            <a:off x="1992655" y="3900736"/>
            <a:ext cx="376259" cy="93600"/>
          </a:xfrm>
          <a:prstGeom prst="rect">
            <a:avLst/>
          </a:prstGeom>
          <a:noFill/>
        </p:spPr>
        <p:txBody>
          <a:bodyPr wrap="square" lIns="0" tIns="0" rIns="0" bIns="0" rtlCol="0">
            <a:spAutoFit/>
          </a:bodyPr>
          <a:lstStyle/>
          <a:p>
            <a:pPr algn="ctr"/>
            <a:r>
              <a:rPr lang="en-US" sz="600" dirty="0">
                <a:solidFill>
                  <a:schemeClr val="tx1">
                    <a:lumMod val="50000"/>
                    <a:lumOff val="50000"/>
                  </a:schemeClr>
                </a:solidFill>
                <a:latin typeface="Montserrat" pitchFamily="2" charset="77"/>
              </a:rPr>
              <a:t>23.3</a:t>
            </a:r>
          </a:p>
        </p:txBody>
      </p:sp>
      <p:sp>
        <p:nvSpPr>
          <p:cNvPr id="31" name="Rectángulo 30">
            <a:extLst>
              <a:ext uri="{FF2B5EF4-FFF2-40B4-BE49-F238E27FC236}">
                <a16:creationId xmlns:a16="http://schemas.microsoft.com/office/drawing/2014/main" id="{87423D4D-785D-7540-87D7-15AFCD3B1DCC}"/>
              </a:ext>
            </a:extLst>
          </p:cNvPr>
          <p:cNvSpPr/>
          <p:nvPr/>
        </p:nvSpPr>
        <p:spPr>
          <a:xfrm rot="5400000">
            <a:off x="2003364" y="4117678"/>
            <a:ext cx="361393" cy="197100"/>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uadroTexto 2">
            <a:extLst>
              <a:ext uri="{FF2B5EF4-FFF2-40B4-BE49-F238E27FC236}">
                <a16:creationId xmlns:a16="http://schemas.microsoft.com/office/drawing/2014/main" id="{66576474-8BAF-8343-8036-9596F3EA479A}"/>
              </a:ext>
            </a:extLst>
          </p:cNvPr>
          <p:cNvSpPr txBox="1"/>
          <p:nvPr/>
        </p:nvSpPr>
        <p:spPr>
          <a:xfrm>
            <a:off x="1260959" y="3605644"/>
            <a:ext cx="1184524" cy="185435"/>
          </a:xfrm>
          <a:prstGeom prst="rect">
            <a:avLst/>
          </a:prstGeom>
          <a:noFill/>
        </p:spPr>
        <p:txBody>
          <a:bodyPr wrap="square">
            <a:spAutoFit/>
          </a:bodyPr>
          <a:lstStyle/>
          <a:p>
            <a:pPr algn="just">
              <a:lnSpc>
                <a:spcPct val="107000"/>
              </a:lnSpc>
              <a:spcAft>
                <a:spcPts val="800"/>
              </a:spcAft>
            </a:pPr>
            <a:r>
              <a:rPr lang="en-US" sz="600" dirty="0">
                <a:effectLst/>
                <a:latin typeface="Montserrat" pitchFamily="2" charset="77"/>
                <a:ea typeface="Calibri" panose="020F0502020204030204" pitchFamily="34" charset="0"/>
                <a:cs typeface="Times New Roman" panose="02020603050405020304" pitchFamily="18" charset="0"/>
              </a:rPr>
              <a:t>Total </a:t>
            </a:r>
            <a:r>
              <a:rPr lang="en-US" sz="600" dirty="0">
                <a:latin typeface="Montserrat" pitchFamily="2" charset="77"/>
                <a:ea typeface="Calibri" panose="020F0502020204030204" pitchFamily="34" charset="0"/>
                <a:cs typeface="Times New Roman" panose="02020603050405020304" pitchFamily="18" charset="0"/>
              </a:rPr>
              <a:t>of supplies</a:t>
            </a:r>
            <a:r>
              <a:rPr lang="en-US" sz="600" dirty="0">
                <a:effectLst/>
                <a:latin typeface="Montserrat" pitchFamily="2" charset="77"/>
                <a:ea typeface="Calibri" panose="020F0502020204030204" pitchFamily="34" charset="0"/>
                <a:cs typeface="Times New Roman" panose="02020603050405020304" pitchFamily="18" charset="0"/>
              </a:rPr>
              <a:t> 46.7</a:t>
            </a:r>
            <a:endParaRPr lang="en-US" sz="900" dirty="0">
              <a:effectLst/>
              <a:latin typeface="Montserrat" pitchFamily="2" charset="77"/>
              <a:ea typeface="Calibri" panose="020F0502020204030204" pitchFamily="34" charset="0"/>
              <a:cs typeface="Times New Roman" panose="02020603050405020304" pitchFamily="18" charset="0"/>
            </a:endParaRPr>
          </a:p>
        </p:txBody>
      </p:sp>
      <p:sp>
        <p:nvSpPr>
          <p:cNvPr id="2" name="Abrir llave 1">
            <a:extLst>
              <a:ext uri="{FF2B5EF4-FFF2-40B4-BE49-F238E27FC236}">
                <a16:creationId xmlns:a16="http://schemas.microsoft.com/office/drawing/2014/main" id="{7994F469-0297-FA4A-ABF2-A7E8ADF0CEA7}"/>
              </a:ext>
            </a:extLst>
          </p:cNvPr>
          <p:cNvSpPr/>
          <p:nvPr/>
        </p:nvSpPr>
        <p:spPr>
          <a:xfrm rot="5400000">
            <a:off x="1776332" y="3387677"/>
            <a:ext cx="92855" cy="845294"/>
          </a:xfrm>
          <a:prstGeom prst="leftBrace">
            <a:avLst/>
          </a:prstGeom>
          <a:ln>
            <a:solidFill>
              <a:srgbClr val="265E5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33" name="TextBox 7">
            <a:extLst>
              <a:ext uri="{FF2B5EF4-FFF2-40B4-BE49-F238E27FC236}">
                <a16:creationId xmlns:a16="http://schemas.microsoft.com/office/drawing/2014/main" id="{FE6CEDAD-1ECF-4A4B-8500-8FE27EF4D357}"/>
              </a:ext>
            </a:extLst>
          </p:cNvPr>
          <p:cNvSpPr txBox="1"/>
          <p:nvPr/>
        </p:nvSpPr>
        <p:spPr>
          <a:xfrm>
            <a:off x="4984384" y="2423915"/>
            <a:ext cx="3436685" cy="338554"/>
          </a:xfrm>
          <a:prstGeom prst="rect">
            <a:avLst/>
          </a:prstGeom>
          <a:noFill/>
        </p:spPr>
        <p:txBody>
          <a:bodyPr wrap="square" rtlCol="0">
            <a:spAutoFit/>
          </a:bodyPr>
          <a:lstStyle/>
          <a:p>
            <a:pPr algn="ctr"/>
            <a:r>
              <a:rPr lang="en-US" sz="800" b="1" dirty="0">
                <a:solidFill>
                  <a:srgbClr val="265E51"/>
                </a:solidFill>
                <a:latin typeface="Montserrat" pitchFamily="2" charset="77"/>
              </a:rPr>
              <a:t>Pharma industry production destination</a:t>
            </a:r>
          </a:p>
          <a:p>
            <a:pPr algn="ctr"/>
            <a:r>
              <a:rPr lang="en-US" sz="800" dirty="0">
                <a:solidFill>
                  <a:srgbClr val="265E51"/>
                </a:solidFill>
                <a:latin typeface="Montserrat" pitchFamily="2" charset="77"/>
              </a:rPr>
              <a:t>Percentage regarding production value</a:t>
            </a:r>
          </a:p>
        </p:txBody>
      </p:sp>
      <p:graphicFrame>
        <p:nvGraphicFramePr>
          <p:cNvPr id="3" name="Gráfico 2">
            <a:extLst>
              <a:ext uri="{FF2B5EF4-FFF2-40B4-BE49-F238E27FC236}">
                <a16:creationId xmlns:a16="http://schemas.microsoft.com/office/drawing/2014/main" id="{E663C9CD-DB1A-D844-93BA-D6E9516941E3}"/>
              </a:ext>
            </a:extLst>
          </p:cNvPr>
          <p:cNvGraphicFramePr/>
          <p:nvPr>
            <p:extLst>
              <p:ext uri="{D42A27DB-BD31-4B8C-83A1-F6EECF244321}">
                <p14:modId xmlns:p14="http://schemas.microsoft.com/office/powerpoint/2010/main" val="2034500790"/>
              </p:ext>
            </p:extLst>
          </p:nvPr>
        </p:nvGraphicFramePr>
        <p:xfrm>
          <a:off x="5152323" y="2827635"/>
          <a:ext cx="3107695" cy="1731035"/>
        </p:xfrm>
        <a:graphic>
          <a:graphicData uri="http://schemas.openxmlformats.org/drawingml/2006/chart">
            <c:chart xmlns:c="http://schemas.openxmlformats.org/drawingml/2006/chart" xmlns:r="http://schemas.openxmlformats.org/officeDocument/2006/relationships" r:id="rId2"/>
          </a:graphicData>
        </a:graphic>
      </p:graphicFrame>
      <p:sp>
        <p:nvSpPr>
          <p:cNvPr id="34" name="CuadroTexto 2">
            <a:extLst>
              <a:ext uri="{FF2B5EF4-FFF2-40B4-BE49-F238E27FC236}">
                <a16:creationId xmlns:a16="http://schemas.microsoft.com/office/drawing/2014/main" id="{F761D3C3-66F4-6A4C-ABA4-106833B03F8A}"/>
              </a:ext>
            </a:extLst>
          </p:cNvPr>
          <p:cNvSpPr txBox="1"/>
          <p:nvPr/>
        </p:nvSpPr>
        <p:spPr>
          <a:xfrm>
            <a:off x="4854495" y="4710528"/>
            <a:ext cx="3688045" cy="185435"/>
          </a:xfrm>
          <a:prstGeom prst="rect">
            <a:avLst/>
          </a:prstGeom>
          <a:noFill/>
        </p:spPr>
        <p:txBody>
          <a:bodyPr wrap="square">
            <a:spAutoFit/>
          </a:bodyPr>
          <a:lstStyle/>
          <a:p>
            <a:pPr>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a:t>
            </a:r>
            <a:r>
              <a:rPr lang="es-MX" sz="600" dirty="0">
                <a:latin typeface="Montserrat" pitchFamily="2" charset="77"/>
                <a:ea typeface="Calibri" panose="020F0502020204030204" pitchFamily="34" charset="0"/>
                <a:cs typeface="Times New Roman" panose="02020603050405020304" pitchFamily="18" charset="0"/>
              </a:rPr>
              <a:t>INEGI. Sistema de cuentas nacionales de México, Matriz de Insumo-Producto, 2012</a:t>
            </a:r>
            <a:endParaRPr lang="es-MX" sz="900" dirty="0">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639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a 16">
            <a:extLst>
              <a:ext uri="{FF2B5EF4-FFF2-40B4-BE49-F238E27FC236}">
                <a16:creationId xmlns:a16="http://schemas.microsoft.com/office/drawing/2014/main" id="{9ED18CF1-1CD0-ED47-93FF-3F629E72E9FF}"/>
              </a:ext>
            </a:extLst>
          </p:cNvPr>
          <p:cNvGraphicFramePr>
            <a:graphicFrameLocks noGrp="1"/>
          </p:cNvGraphicFramePr>
          <p:nvPr>
            <p:extLst>
              <p:ext uri="{D42A27DB-BD31-4B8C-83A1-F6EECF244321}">
                <p14:modId xmlns:p14="http://schemas.microsoft.com/office/powerpoint/2010/main" val="1092234355"/>
              </p:ext>
            </p:extLst>
          </p:nvPr>
        </p:nvGraphicFramePr>
        <p:xfrm>
          <a:off x="5122514" y="2118640"/>
          <a:ext cx="3218735" cy="2639482"/>
        </p:xfrm>
        <a:graphic>
          <a:graphicData uri="http://schemas.openxmlformats.org/drawingml/2006/table">
            <a:tbl>
              <a:tblPr firstRow="1" bandRow="1">
                <a:tableStyleId>{5C22544A-7EE6-4342-B048-85BDC9FD1C3A}</a:tableStyleId>
              </a:tblPr>
              <a:tblGrid>
                <a:gridCol w="2012775">
                  <a:extLst>
                    <a:ext uri="{9D8B030D-6E8A-4147-A177-3AD203B41FA5}">
                      <a16:colId xmlns:a16="http://schemas.microsoft.com/office/drawing/2014/main" val="1827062213"/>
                    </a:ext>
                  </a:extLst>
                </a:gridCol>
                <a:gridCol w="624654">
                  <a:extLst>
                    <a:ext uri="{9D8B030D-6E8A-4147-A177-3AD203B41FA5}">
                      <a16:colId xmlns:a16="http://schemas.microsoft.com/office/drawing/2014/main" val="1291193604"/>
                    </a:ext>
                  </a:extLst>
                </a:gridCol>
                <a:gridCol w="581306">
                  <a:extLst>
                    <a:ext uri="{9D8B030D-6E8A-4147-A177-3AD203B41FA5}">
                      <a16:colId xmlns:a16="http://schemas.microsoft.com/office/drawing/2014/main" val="2795714831"/>
                    </a:ext>
                  </a:extLst>
                </a:gridCol>
              </a:tblGrid>
              <a:tr h="125502">
                <a:tc>
                  <a:txBody>
                    <a:bodyPr/>
                    <a:lstStyle/>
                    <a:p>
                      <a:pPr algn="ctr"/>
                      <a:r>
                        <a:rPr lang="es-MX" sz="500" dirty="0">
                          <a:latin typeface="Montserrat" pitchFamily="2" charset="77"/>
                        </a:rPr>
                        <a:t>&lt;&lt;&lt;</a:t>
                      </a:r>
                    </a:p>
                  </a:txBody>
                  <a:tcPr marL="45686" marR="45686" marT="22842" marB="22842" anchor="ctr">
                    <a:noFill/>
                  </a:tcPr>
                </a:tc>
                <a:tc gridSpan="2">
                  <a:txBody>
                    <a:bodyPr/>
                    <a:lstStyle/>
                    <a:p>
                      <a:pPr algn="ctr"/>
                      <a:endParaRPr lang="es-MX" sz="500" b="1" dirty="0">
                        <a:solidFill>
                          <a:schemeClr val="bg1"/>
                        </a:solidFill>
                        <a:latin typeface="Montserrat" pitchFamily="2" charset="77"/>
                      </a:endParaRPr>
                    </a:p>
                  </a:txBody>
                  <a:tcPr marL="51271" marR="51271" marT="25636" marB="25636" anchor="ctr">
                    <a:noFill/>
                  </a:tcPr>
                </a:tc>
                <a:tc hMerge="1">
                  <a:txBody>
                    <a:bodyPr/>
                    <a:lstStyle/>
                    <a:p>
                      <a:endParaRPr lang="es-MX" sz="600" dirty="0">
                        <a:latin typeface="Montserrat" pitchFamily="2" charset="77"/>
                      </a:endParaRPr>
                    </a:p>
                  </a:txBody>
                  <a:tcPr marL="52338" marR="52338" marT="26169" marB="26169"/>
                </a:tc>
                <a:extLst>
                  <a:ext uri="{0D108BD9-81ED-4DB2-BD59-A6C34878D82A}">
                    <a16:rowId xmlns:a16="http://schemas.microsoft.com/office/drawing/2014/main" val="3231596400"/>
                  </a:ext>
                </a:extLst>
              </a:tr>
              <a:tr h="125502">
                <a:tc rowSpan="2">
                  <a:txBody>
                    <a:bodyPr/>
                    <a:lstStyle/>
                    <a:p>
                      <a:r>
                        <a:rPr lang="en-US" sz="500" b="1" noProof="0">
                          <a:solidFill>
                            <a:schemeClr val="bg1"/>
                          </a:solidFill>
                          <a:latin typeface="Montserrat" pitchFamily="2" charset="77"/>
                        </a:rPr>
                        <a:t>Pharma products</a:t>
                      </a:r>
                    </a:p>
                  </a:txBody>
                  <a:tcPr marL="45686" marR="45686" marT="22842" marB="22842" anchor="ctr">
                    <a:solidFill>
                      <a:srgbClr val="265E51"/>
                    </a:solidFill>
                  </a:tcPr>
                </a:tc>
                <a:tc>
                  <a:txBody>
                    <a:bodyPr/>
                    <a:lstStyle/>
                    <a:p>
                      <a:pPr algn="ctr"/>
                      <a:r>
                        <a:rPr lang="en-US" sz="500" b="1" noProof="0">
                          <a:solidFill>
                            <a:schemeClr val="bg1"/>
                          </a:solidFill>
                          <a:latin typeface="Montserrat" pitchFamily="2" charset="77"/>
                        </a:rPr>
                        <a:t>Value</a:t>
                      </a:r>
                    </a:p>
                  </a:txBody>
                  <a:tcPr marL="45686" marR="45686" marT="22842" marB="22842" anchor="ctr">
                    <a:solidFill>
                      <a:srgbClr val="265E51"/>
                    </a:solidFill>
                  </a:tcPr>
                </a:tc>
                <a:tc>
                  <a:txBody>
                    <a:bodyPr/>
                    <a:lstStyle/>
                    <a:p>
                      <a:pPr algn="ctr"/>
                      <a:r>
                        <a:rPr lang="en-US" sz="500" b="1" noProof="0">
                          <a:solidFill>
                            <a:schemeClr val="bg1"/>
                          </a:solidFill>
                          <a:latin typeface="Montserrat" pitchFamily="2" charset="77"/>
                        </a:rPr>
                        <a:t>Volume</a:t>
                      </a:r>
                    </a:p>
                  </a:txBody>
                  <a:tcPr marL="45686" marR="45686" marT="22842" marB="22842" anchor="ctr">
                    <a:solidFill>
                      <a:srgbClr val="265E51"/>
                    </a:solidFill>
                  </a:tcPr>
                </a:tc>
                <a:extLst>
                  <a:ext uri="{0D108BD9-81ED-4DB2-BD59-A6C34878D82A}">
                    <a16:rowId xmlns:a16="http://schemas.microsoft.com/office/drawing/2014/main" val="3392181420"/>
                  </a:ext>
                </a:extLst>
              </a:tr>
              <a:tr h="125502">
                <a:tc vMerge="1">
                  <a:txBody>
                    <a:bodyPr/>
                    <a:lstStyle/>
                    <a:p>
                      <a:endParaRPr lang="es-MX" sz="500" b="1" dirty="0">
                        <a:solidFill>
                          <a:schemeClr val="bg1"/>
                        </a:solidFill>
                        <a:latin typeface="Montserrat" pitchFamily="2" charset="77"/>
                      </a:endParaRPr>
                    </a:p>
                  </a:txBody>
                  <a:tcPr marL="46636" marR="46636" marT="23317" marB="23317" anchor="ctr">
                    <a:solidFill>
                      <a:srgbClr val="265E51"/>
                    </a:solidFill>
                  </a:tcPr>
                </a:tc>
                <a:tc gridSpan="2">
                  <a:txBody>
                    <a:bodyPr/>
                    <a:lstStyle/>
                    <a:p>
                      <a:pPr algn="ctr"/>
                      <a:r>
                        <a:rPr lang="en-US" sz="500" b="1" noProof="0">
                          <a:solidFill>
                            <a:schemeClr val="bg1"/>
                          </a:solidFill>
                          <a:latin typeface="Montserrat" pitchFamily="2" charset="77"/>
                        </a:rPr>
                        <a:t>Percentages</a:t>
                      </a:r>
                    </a:p>
                  </a:txBody>
                  <a:tcPr marL="51271" marR="51271" marT="25636" marB="25636" anchor="ctr">
                    <a:solidFill>
                      <a:srgbClr val="265E51"/>
                    </a:solidFill>
                  </a:tcPr>
                </a:tc>
                <a:tc hMerge="1">
                  <a:txBody>
                    <a:bodyPr/>
                    <a:lstStyle/>
                    <a:p>
                      <a:pPr algn="ctr"/>
                      <a:r>
                        <a:rPr lang="es-MX" sz="600" b="1" dirty="0">
                          <a:solidFill>
                            <a:schemeClr val="bg1"/>
                          </a:solidFill>
                          <a:latin typeface="Montserrat" pitchFamily="2" charset="77"/>
                        </a:rPr>
                        <a:t>Porcentajes</a:t>
                      </a:r>
                    </a:p>
                  </a:txBody>
                  <a:tcPr marL="52338" marR="52338" marT="26169" marB="26169">
                    <a:solidFill>
                      <a:srgbClr val="265E51"/>
                    </a:solidFill>
                  </a:tcPr>
                </a:tc>
                <a:extLst>
                  <a:ext uri="{0D108BD9-81ED-4DB2-BD59-A6C34878D82A}">
                    <a16:rowId xmlns:a16="http://schemas.microsoft.com/office/drawing/2014/main" val="2478840557"/>
                  </a:ext>
                </a:extLst>
              </a:tr>
              <a:tr h="125502">
                <a:tc>
                  <a:txBody>
                    <a:bodyPr/>
                    <a:lstStyle/>
                    <a:p>
                      <a:r>
                        <a:rPr lang="en-US" sz="500" noProof="0">
                          <a:latin typeface="Montserrat" pitchFamily="2" charset="77"/>
                        </a:rPr>
                        <a:t>Total</a:t>
                      </a:r>
                    </a:p>
                  </a:txBody>
                  <a:tcPr marL="45686" marR="45686" marT="22842" marB="22842" anchor="ctr">
                    <a:lnR w="6350" cap="flat" cmpd="sng" algn="ctr">
                      <a:solidFill>
                        <a:srgbClr val="BC955C"/>
                      </a:solidFill>
                      <a:prstDash val="solid"/>
                      <a:round/>
                      <a:headEnd type="none" w="med" len="med"/>
                      <a:tailEnd type="none" w="med" len="med"/>
                    </a:lnR>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100.0</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100.0</a:t>
                      </a:r>
                    </a:p>
                  </a:txBody>
                  <a:tcPr marL="45686" marR="45686" marT="22842" marB="22842" anchor="ctr">
                    <a:lnL w="6350" cap="flat" cmpd="sng" algn="ctr">
                      <a:solidFill>
                        <a:srgbClr val="BC955C"/>
                      </a:solidFill>
                      <a:prstDash val="solid"/>
                      <a:round/>
                      <a:headEnd type="none" w="med" len="med"/>
                      <a:tailEnd type="none" w="med" len="med"/>
                    </a:lnL>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4154002977"/>
                  </a:ext>
                </a:extLst>
              </a:tr>
              <a:tr h="125502">
                <a:tc>
                  <a:txBody>
                    <a:bodyPr/>
                    <a:lstStyle/>
                    <a:p>
                      <a:r>
                        <a:rPr lang="en-US" sz="500" noProof="0">
                          <a:latin typeface="Montserrat" pitchFamily="2" charset="77"/>
                        </a:rPr>
                        <a:t>Antibiotics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14.8</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22.3</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2687858647"/>
                  </a:ext>
                </a:extLst>
              </a:tr>
              <a:tr h="125502">
                <a:tc>
                  <a:txBody>
                    <a:bodyPr/>
                    <a:lstStyle/>
                    <a:p>
                      <a:r>
                        <a:rPr lang="en-US" sz="500" noProof="0">
                          <a:latin typeface="Montserrat" pitchFamily="2" charset="77"/>
                        </a:rPr>
                        <a:t>Medicines for the digestive system and metabolism</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13.2</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24.9</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1665133628"/>
                  </a:ext>
                </a:extLst>
              </a:tr>
              <a:tr h="125502">
                <a:tc>
                  <a:txBody>
                    <a:bodyPr/>
                    <a:lstStyle/>
                    <a:p>
                      <a:r>
                        <a:rPr lang="en-US" sz="500" noProof="0">
                          <a:latin typeface="Montserrat" pitchFamily="2" charset="77"/>
                        </a:rPr>
                        <a:t>Medicines for the cardiovascular system</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8.9</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6.8</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3970055918"/>
                  </a:ext>
                </a:extLst>
              </a:tr>
              <a:tr h="125502">
                <a:tc>
                  <a:txBody>
                    <a:bodyPr/>
                    <a:lstStyle/>
                    <a:p>
                      <a:r>
                        <a:rPr lang="en-US" sz="500" noProof="0">
                          <a:latin typeface="Montserrat" pitchFamily="2" charset="77"/>
                        </a:rPr>
                        <a:t>Medicines for the nervious system</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8.8</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5.9</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1417315158"/>
                  </a:ext>
                </a:extLst>
              </a:tr>
              <a:tr h="125502">
                <a:tc>
                  <a:txBody>
                    <a:bodyPr/>
                    <a:lstStyle/>
                    <a:p>
                      <a:r>
                        <a:rPr lang="en-US" sz="500" noProof="0">
                          <a:latin typeface="Montserrat" pitchFamily="2" charset="77"/>
                        </a:rPr>
                        <a:t>Medicines for the respiratory system</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7.4</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6.3</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2501013478"/>
                  </a:ext>
                </a:extLst>
              </a:tr>
              <a:tr h="125502">
                <a:tc>
                  <a:txBody>
                    <a:bodyPr/>
                    <a:lstStyle/>
                    <a:p>
                      <a:r>
                        <a:rPr lang="en-US" sz="500" noProof="0">
                          <a:latin typeface="Montserrat" pitchFamily="2" charset="77"/>
                        </a:rPr>
                        <a:t>Vitamins and vitamin compounds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6.6</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5.8</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2756725038"/>
                  </a:ext>
                </a:extLst>
              </a:tr>
              <a:tr h="125502">
                <a:tc>
                  <a:txBody>
                    <a:bodyPr/>
                    <a:lstStyle/>
                    <a:p>
                      <a:r>
                        <a:rPr lang="en-US" sz="500" noProof="0">
                          <a:latin typeface="Montserrat" pitchFamily="2" charset="77"/>
                        </a:rPr>
                        <a:t>Medicines for veterinary use</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6.0</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3.5</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3643933095"/>
                  </a:ext>
                </a:extLst>
              </a:tr>
              <a:tr h="125502">
                <a:tc>
                  <a:txBody>
                    <a:bodyPr/>
                    <a:lstStyle/>
                    <a:p>
                      <a:r>
                        <a:rPr lang="en-US" sz="500" noProof="0">
                          <a:latin typeface="Montserrat" pitchFamily="2" charset="77"/>
                        </a:rPr>
                        <a:t>Analgesics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4.1</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9.0</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1613660113"/>
                  </a:ext>
                </a:extLst>
              </a:tr>
              <a:tr h="125502">
                <a:tc>
                  <a:txBody>
                    <a:bodyPr/>
                    <a:lstStyle/>
                    <a:p>
                      <a:r>
                        <a:rPr lang="en-US" sz="500" noProof="0">
                          <a:latin typeface="Montserrat" pitchFamily="2" charset="77"/>
                        </a:rPr>
                        <a:t>Medicines for the locomotor system</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3.6</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4.3</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2852799661"/>
                  </a:ext>
                </a:extLst>
              </a:tr>
              <a:tr h="125502">
                <a:tc>
                  <a:txBody>
                    <a:bodyPr/>
                    <a:lstStyle/>
                    <a:p>
                      <a:r>
                        <a:rPr lang="en-US" sz="500" noProof="0">
                          <a:latin typeface="Montserrat" pitchFamily="2" charset="77"/>
                        </a:rPr>
                        <a:t>Supplements and food supplements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3.5</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5.7</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4226601947"/>
                  </a:ext>
                </a:extLst>
              </a:tr>
              <a:tr h="125502">
                <a:tc>
                  <a:txBody>
                    <a:bodyPr/>
                    <a:lstStyle/>
                    <a:p>
                      <a:r>
                        <a:rPr lang="en-US" sz="500" noProof="0">
                          <a:latin typeface="Montserrat" pitchFamily="2" charset="77"/>
                        </a:rPr>
                        <a:t>Dermatological medicines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3.1</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3.6</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531833153"/>
                  </a:ext>
                </a:extLst>
              </a:tr>
              <a:tr h="1255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00" noProof="0">
                          <a:latin typeface="Montserrat" pitchFamily="2" charset="77"/>
                        </a:rPr>
                        <a:t>Medicines for the hematopoietic system</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2.5</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1.6</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2885311454"/>
                  </a:ext>
                </a:extLst>
              </a:tr>
              <a:tr h="125502">
                <a:tc>
                  <a:txBody>
                    <a:bodyPr/>
                    <a:lstStyle/>
                    <a:p>
                      <a:r>
                        <a:rPr lang="en-US" sz="500" noProof="0">
                          <a:latin typeface="Montserrat" pitchFamily="2" charset="77"/>
                        </a:rPr>
                        <a:t>Antiparisitics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1.4</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3.2</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3149559519"/>
                  </a:ext>
                </a:extLst>
              </a:tr>
              <a:tr h="125502">
                <a:tc>
                  <a:txBody>
                    <a:bodyPr/>
                    <a:lstStyle/>
                    <a:p>
                      <a:r>
                        <a:rPr lang="en-US" sz="500" noProof="0">
                          <a:latin typeface="Montserrat" pitchFamily="2" charset="77"/>
                        </a:rPr>
                        <a:t>Vaccines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0.9</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0.2</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1296200723"/>
                  </a:ext>
                </a:extLst>
              </a:tr>
              <a:tr h="125502">
                <a:tc>
                  <a:txBody>
                    <a:bodyPr/>
                    <a:lstStyle/>
                    <a:p>
                      <a:r>
                        <a:rPr lang="en-US" sz="500" noProof="0">
                          <a:latin typeface="Montserrat" pitchFamily="2" charset="77"/>
                        </a:rPr>
                        <a:t>Antivirals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0.9</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0.7</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348502426"/>
                  </a:ext>
                </a:extLst>
              </a:tr>
              <a:tr h="125502">
                <a:tc>
                  <a:txBody>
                    <a:bodyPr/>
                    <a:lstStyle/>
                    <a:p>
                      <a:r>
                        <a:rPr lang="en-US" sz="500" noProof="0">
                          <a:latin typeface="Montserrat" pitchFamily="2" charset="77"/>
                        </a:rPr>
                        <a:t>Oncologicals</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0.7</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tc>
                  <a:txBody>
                    <a:bodyPr/>
                    <a:lstStyle/>
                    <a:p>
                      <a:pPr algn="ctr"/>
                      <a:r>
                        <a:rPr lang="en-US" sz="500" noProof="0">
                          <a:latin typeface="Montserrat" pitchFamily="2" charset="77"/>
                        </a:rPr>
                        <a:t>0.7</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lnB w="6350" cap="flat" cmpd="sng" algn="ctr">
                      <a:solidFill>
                        <a:srgbClr val="BC955C"/>
                      </a:solidFill>
                      <a:prstDash val="solid"/>
                      <a:round/>
                      <a:headEnd type="none" w="med" len="med"/>
                      <a:tailEnd type="none" w="med" len="med"/>
                    </a:lnB>
                    <a:noFill/>
                  </a:tcPr>
                </a:tc>
                <a:extLst>
                  <a:ext uri="{0D108BD9-81ED-4DB2-BD59-A6C34878D82A}">
                    <a16:rowId xmlns:a16="http://schemas.microsoft.com/office/drawing/2014/main" val="1552941461"/>
                  </a:ext>
                </a:extLst>
              </a:tr>
              <a:tr h="12550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500" noProof="0">
                          <a:latin typeface="Montserrat" pitchFamily="2" charset="77"/>
                        </a:rPr>
                        <a:t>O</a:t>
                      </a:r>
                    </a:p>
                  </a:txBody>
                  <a:tcPr marL="45686" marR="45686" marT="22842" marB="22842" anchor="ctr">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noFill/>
                  </a:tcPr>
                </a:tc>
                <a:tc>
                  <a:txBody>
                    <a:bodyPr/>
                    <a:lstStyle/>
                    <a:p>
                      <a:pPr algn="ctr"/>
                      <a:r>
                        <a:rPr lang="en-US" sz="500" noProof="0">
                          <a:latin typeface="Montserrat" pitchFamily="2" charset="77"/>
                        </a:rPr>
                        <a:t>13.6</a:t>
                      </a:r>
                    </a:p>
                  </a:txBody>
                  <a:tcPr marL="45686" marR="45686" marT="22842" marB="22842" anchor="ctr">
                    <a:lnL w="6350" cap="flat" cmpd="sng" algn="ctr">
                      <a:solidFill>
                        <a:srgbClr val="BC955C"/>
                      </a:solidFill>
                      <a:prstDash val="solid"/>
                      <a:round/>
                      <a:headEnd type="none" w="med" len="med"/>
                      <a:tailEnd type="none" w="med" len="med"/>
                    </a:lnL>
                    <a:lnR w="6350" cap="flat" cmpd="sng" algn="ctr">
                      <a:solidFill>
                        <a:srgbClr val="BC955C"/>
                      </a:solidFill>
                      <a:prstDash val="solid"/>
                      <a:round/>
                      <a:headEnd type="none" w="med" len="med"/>
                      <a:tailEnd type="none" w="med" len="med"/>
                    </a:lnR>
                    <a:lnT w="6350" cap="flat" cmpd="sng" algn="ctr">
                      <a:solidFill>
                        <a:srgbClr val="BC955C"/>
                      </a:solidFill>
                      <a:prstDash val="solid"/>
                      <a:round/>
                      <a:headEnd type="none" w="med" len="med"/>
                      <a:tailEnd type="none" w="med" len="med"/>
                    </a:lnT>
                    <a:noFill/>
                  </a:tcPr>
                </a:tc>
                <a:tc>
                  <a:txBody>
                    <a:bodyPr/>
                    <a:lstStyle/>
                    <a:p>
                      <a:pPr algn="ctr"/>
                      <a:r>
                        <a:rPr lang="en-US" sz="500" noProof="0" dirty="0">
                          <a:latin typeface="Montserrat" pitchFamily="2" charset="77"/>
                        </a:rPr>
                        <a:t>5.5</a:t>
                      </a:r>
                    </a:p>
                  </a:txBody>
                  <a:tcPr marL="45686" marR="45686" marT="22842" marB="22842" anchor="ctr">
                    <a:lnL w="6350" cap="flat" cmpd="sng" algn="ctr">
                      <a:solidFill>
                        <a:srgbClr val="BC955C"/>
                      </a:solidFill>
                      <a:prstDash val="solid"/>
                      <a:round/>
                      <a:headEnd type="none" w="med" len="med"/>
                      <a:tailEnd type="none" w="med" len="med"/>
                    </a:lnL>
                    <a:lnT w="6350" cap="flat" cmpd="sng" algn="ctr">
                      <a:solidFill>
                        <a:srgbClr val="BC955C"/>
                      </a:solidFill>
                      <a:prstDash val="solid"/>
                      <a:round/>
                      <a:headEnd type="none" w="med" len="med"/>
                      <a:tailEnd type="none" w="med" len="med"/>
                    </a:lnT>
                    <a:noFill/>
                  </a:tcPr>
                </a:tc>
                <a:extLst>
                  <a:ext uri="{0D108BD9-81ED-4DB2-BD59-A6C34878D82A}">
                    <a16:rowId xmlns:a16="http://schemas.microsoft.com/office/drawing/2014/main" val="107869146"/>
                  </a:ext>
                </a:extLst>
              </a:tr>
            </a:tbl>
          </a:graphicData>
        </a:graphic>
      </p:graphicFrame>
      <p:cxnSp>
        <p:nvCxnSpPr>
          <p:cNvPr id="10" name="Straight Connector 3">
            <a:extLst>
              <a:ext uri="{FF2B5EF4-FFF2-40B4-BE49-F238E27FC236}">
                <a16:creationId xmlns:a16="http://schemas.microsoft.com/office/drawing/2014/main" id="{CA3CEAE3-8978-0445-8D07-AF6B93E008BC}"/>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11" name="CuadroTexto 4">
            <a:extLst>
              <a:ext uri="{FF2B5EF4-FFF2-40B4-BE49-F238E27FC236}">
                <a16:creationId xmlns:a16="http://schemas.microsoft.com/office/drawing/2014/main" id="{8E2C12A7-D610-EC40-BE39-EC235B59BEBC}"/>
              </a:ext>
            </a:extLst>
          </p:cNvPr>
          <p:cNvSpPr txBox="1"/>
          <p:nvPr/>
        </p:nvSpPr>
        <p:spPr>
          <a:xfrm>
            <a:off x="155472" y="1321369"/>
            <a:ext cx="4130778" cy="748666"/>
          </a:xfrm>
          <a:prstGeom prst="rect">
            <a:avLst/>
          </a:prstGeom>
          <a:noFill/>
        </p:spPr>
        <p:txBody>
          <a:bodyPr wrap="square" rtlCol="0">
            <a:spAutoFit/>
          </a:bodyPr>
          <a:lstStyle/>
          <a:p>
            <a:pPr marL="172800" indent="-165600">
              <a:lnSpc>
                <a:spcPct val="120000"/>
              </a:lnSpc>
              <a:spcAft>
                <a:spcPts val="600"/>
              </a:spcAft>
              <a:buFont typeface="Arial" panose="020B0604020202020204" pitchFamily="34" charset="0"/>
              <a:buChar char="•"/>
            </a:pPr>
            <a:r>
              <a:rPr lang="en-US" sz="800" dirty="0">
                <a:latin typeface="Montserrat" pitchFamily="2" charset="77"/>
              </a:rPr>
              <a:t>The production of the pharma industry is concentrated in Mexico City, the State of Mexico and Jalisco, jointly represent 84.1% of the total production and 80.5% of the occupied personnel.</a:t>
            </a:r>
          </a:p>
          <a:p>
            <a:pPr marL="172800" indent="-165600">
              <a:lnSpc>
                <a:spcPct val="120000"/>
              </a:lnSpc>
              <a:spcAft>
                <a:spcPts val="600"/>
              </a:spcAft>
              <a:buFont typeface="Arial" panose="020B0604020202020204" pitchFamily="34" charset="0"/>
              <a:buChar char="•"/>
            </a:pPr>
            <a:r>
              <a:rPr lang="en-US" sz="800" dirty="0">
                <a:latin typeface="Montserrat" pitchFamily="2" charset="77"/>
              </a:rPr>
              <a:t>From a total of 718 pharma industry companies, 222 are in Mexico City.</a:t>
            </a:r>
          </a:p>
        </p:txBody>
      </p:sp>
      <p:sp>
        <p:nvSpPr>
          <p:cNvPr id="12" name="CuadroTexto 4">
            <a:extLst>
              <a:ext uri="{FF2B5EF4-FFF2-40B4-BE49-F238E27FC236}">
                <a16:creationId xmlns:a16="http://schemas.microsoft.com/office/drawing/2014/main" id="{09740179-68FF-B647-8258-95A31BBCA299}"/>
              </a:ext>
            </a:extLst>
          </p:cNvPr>
          <p:cNvSpPr txBox="1"/>
          <p:nvPr/>
        </p:nvSpPr>
        <p:spPr>
          <a:xfrm>
            <a:off x="4564186" y="1321369"/>
            <a:ext cx="4130778" cy="523990"/>
          </a:xfrm>
          <a:prstGeom prst="rect">
            <a:avLst/>
          </a:prstGeom>
          <a:noFill/>
        </p:spPr>
        <p:txBody>
          <a:bodyPr wrap="square" rtlCol="0">
            <a:spAutoFit/>
          </a:bodyPr>
          <a:lstStyle/>
          <a:p>
            <a:pPr marL="171450" indent="-171450">
              <a:lnSpc>
                <a:spcPct val="120000"/>
              </a:lnSpc>
              <a:spcAft>
                <a:spcPts val="600"/>
              </a:spcAft>
              <a:buFont typeface="Arial" panose="020B0604020202020204" pitchFamily="34" charset="0"/>
              <a:buChar char="•"/>
            </a:pPr>
            <a:r>
              <a:rPr lang="en-US" sz="800" dirty="0">
                <a:latin typeface="Montserrat" pitchFamily="2" charset="77"/>
              </a:rPr>
              <a:t>Antibiotics are the most important products of the pharma industry (14.8% of the total production value and 22.3% of the total volume) in 2014. They are followed by medicines for the digestive system and metabolism</a:t>
            </a:r>
            <a:r>
              <a:rPr lang="es-MX" sz="800" dirty="0">
                <a:latin typeface="Montserrat" pitchFamily="2" charset="77"/>
              </a:rPr>
              <a:t>. </a:t>
            </a:r>
          </a:p>
        </p:txBody>
      </p:sp>
      <p:sp>
        <p:nvSpPr>
          <p:cNvPr id="13" name="TextBox 7">
            <a:extLst>
              <a:ext uri="{FF2B5EF4-FFF2-40B4-BE49-F238E27FC236}">
                <a16:creationId xmlns:a16="http://schemas.microsoft.com/office/drawing/2014/main" id="{1E8E9B9D-4861-9A43-997D-C2ECED625B8D}"/>
              </a:ext>
            </a:extLst>
          </p:cNvPr>
          <p:cNvSpPr txBox="1"/>
          <p:nvPr/>
        </p:nvSpPr>
        <p:spPr>
          <a:xfrm>
            <a:off x="449467" y="2571750"/>
            <a:ext cx="3542788" cy="338554"/>
          </a:xfrm>
          <a:prstGeom prst="rect">
            <a:avLst/>
          </a:prstGeom>
          <a:noFill/>
        </p:spPr>
        <p:txBody>
          <a:bodyPr wrap="square" rtlCol="0">
            <a:spAutoFit/>
          </a:bodyPr>
          <a:lstStyle/>
          <a:p>
            <a:pPr algn="ctr"/>
            <a:r>
              <a:rPr lang="en-US" sz="800" b="1" dirty="0">
                <a:solidFill>
                  <a:srgbClr val="265E51"/>
                </a:solidFill>
                <a:latin typeface="Montserrat" pitchFamily="2" charset="77"/>
              </a:rPr>
              <a:t>Pharma industry production by state</a:t>
            </a:r>
          </a:p>
          <a:p>
            <a:pPr algn="ctr"/>
            <a:r>
              <a:rPr lang="en-US" sz="800" dirty="0">
                <a:solidFill>
                  <a:srgbClr val="265E51"/>
                </a:solidFill>
                <a:latin typeface="Montserrat" pitchFamily="2" charset="77"/>
              </a:rPr>
              <a:t>Percentages</a:t>
            </a:r>
          </a:p>
        </p:txBody>
      </p:sp>
      <p:graphicFrame>
        <p:nvGraphicFramePr>
          <p:cNvPr id="2" name="Gráfico 1">
            <a:extLst>
              <a:ext uri="{FF2B5EF4-FFF2-40B4-BE49-F238E27FC236}">
                <a16:creationId xmlns:a16="http://schemas.microsoft.com/office/drawing/2014/main" id="{9179F375-7F70-394F-B6F8-AEE77A9E3F4A}"/>
              </a:ext>
            </a:extLst>
          </p:cNvPr>
          <p:cNvGraphicFramePr/>
          <p:nvPr>
            <p:extLst>
              <p:ext uri="{D42A27DB-BD31-4B8C-83A1-F6EECF244321}">
                <p14:modId xmlns:p14="http://schemas.microsoft.com/office/powerpoint/2010/main" val="506374867"/>
              </p:ext>
            </p:extLst>
          </p:nvPr>
        </p:nvGraphicFramePr>
        <p:xfrm>
          <a:off x="273101" y="3031211"/>
          <a:ext cx="3874617" cy="1693446"/>
        </p:xfrm>
        <a:graphic>
          <a:graphicData uri="http://schemas.openxmlformats.org/drawingml/2006/chart">
            <c:chart xmlns:c="http://schemas.openxmlformats.org/drawingml/2006/chart" xmlns:r="http://schemas.openxmlformats.org/officeDocument/2006/relationships" r:id="rId2"/>
          </a:graphicData>
        </a:graphic>
      </p:graphicFrame>
      <p:sp>
        <p:nvSpPr>
          <p:cNvPr id="14" name="CuadroTexto 2">
            <a:extLst>
              <a:ext uri="{FF2B5EF4-FFF2-40B4-BE49-F238E27FC236}">
                <a16:creationId xmlns:a16="http://schemas.microsoft.com/office/drawing/2014/main" id="{D4987B87-3D04-EA4B-8770-C7232B40A15B}"/>
              </a:ext>
            </a:extLst>
          </p:cNvPr>
          <p:cNvSpPr txBox="1"/>
          <p:nvPr/>
        </p:nvSpPr>
        <p:spPr>
          <a:xfrm>
            <a:off x="449467" y="4710528"/>
            <a:ext cx="3146843" cy="185435"/>
          </a:xfrm>
          <a:prstGeom prst="rect">
            <a:avLst/>
          </a:prstGeom>
          <a:noFill/>
        </p:spPr>
        <p:txBody>
          <a:bodyPr wrap="square">
            <a:spAutoFit/>
          </a:bodyPr>
          <a:lstStyle/>
          <a:p>
            <a:pPr algn="just">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a:t>
            </a:r>
            <a:r>
              <a:rPr lang="es-MX" sz="600" dirty="0">
                <a:latin typeface="Montserrat" pitchFamily="2" charset="77"/>
                <a:ea typeface="Calibri" panose="020F0502020204030204" pitchFamily="34" charset="0"/>
                <a:cs typeface="Times New Roman" panose="02020603050405020304" pitchFamily="18" charset="0"/>
              </a:rPr>
              <a:t>INEGI. Censos económicos, 2014</a:t>
            </a:r>
            <a:endParaRPr lang="es-MX" sz="900" dirty="0">
              <a:effectLst/>
              <a:latin typeface="Montserrat" pitchFamily="2" charset="77"/>
              <a:ea typeface="Calibri" panose="020F0502020204030204" pitchFamily="34" charset="0"/>
              <a:cs typeface="Times New Roman" panose="02020603050405020304" pitchFamily="18" charset="0"/>
            </a:endParaRPr>
          </a:p>
        </p:txBody>
      </p:sp>
      <p:sp>
        <p:nvSpPr>
          <p:cNvPr id="15" name="TextBox 7">
            <a:extLst>
              <a:ext uri="{FF2B5EF4-FFF2-40B4-BE49-F238E27FC236}">
                <a16:creationId xmlns:a16="http://schemas.microsoft.com/office/drawing/2014/main" id="{79105DA0-82FA-0040-8E33-7B67B80590DD}"/>
              </a:ext>
            </a:extLst>
          </p:cNvPr>
          <p:cNvSpPr txBox="1"/>
          <p:nvPr/>
        </p:nvSpPr>
        <p:spPr>
          <a:xfrm>
            <a:off x="4922075" y="2010918"/>
            <a:ext cx="3542788" cy="215444"/>
          </a:xfrm>
          <a:prstGeom prst="rect">
            <a:avLst/>
          </a:prstGeom>
          <a:noFill/>
        </p:spPr>
        <p:txBody>
          <a:bodyPr wrap="square" rtlCol="0">
            <a:spAutoFit/>
          </a:bodyPr>
          <a:lstStyle/>
          <a:p>
            <a:pPr algn="ctr"/>
            <a:r>
              <a:rPr lang="en-US" sz="800" b="1" dirty="0">
                <a:solidFill>
                  <a:srgbClr val="265E51"/>
                </a:solidFill>
                <a:latin typeface="Montserrat" pitchFamily="2" charset="77"/>
              </a:rPr>
              <a:t>Volume and value of pharma products, 2014</a:t>
            </a:r>
            <a:endParaRPr lang="en-US" sz="800" dirty="0">
              <a:solidFill>
                <a:srgbClr val="265E51"/>
              </a:solidFill>
              <a:latin typeface="Montserrat" pitchFamily="2" charset="77"/>
            </a:endParaRPr>
          </a:p>
        </p:txBody>
      </p:sp>
      <p:sp>
        <p:nvSpPr>
          <p:cNvPr id="19" name="CuadroTexto 2">
            <a:extLst>
              <a:ext uri="{FF2B5EF4-FFF2-40B4-BE49-F238E27FC236}">
                <a16:creationId xmlns:a16="http://schemas.microsoft.com/office/drawing/2014/main" id="{3B9BA370-BB7F-0C4D-9F35-9467325C0518}"/>
              </a:ext>
            </a:extLst>
          </p:cNvPr>
          <p:cNvSpPr txBox="1"/>
          <p:nvPr/>
        </p:nvSpPr>
        <p:spPr>
          <a:xfrm>
            <a:off x="5087728" y="4945070"/>
            <a:ext cx="3146843" cy="185435"/>
          </a:xfrm>
          <a:prstGeom prst="rect">
            <a:avLst/>
          </a:prstGeom>
          <a:noFill/>
        </p:spPr>
        <p:txBody>
          <a:bodyPr wrap="square">
            <a:spAutoFit/>
          </a:bodyPr>
          <a:lstStyle/>
          <a:p>
            <a:pPr algn="just">
              <a:lnSpc>
                <a:spcPct val="107000"/>
              </a:lnSpc>
              <a:spcAft>
                <a:spcPts val="800"/>
              </a:spcAft>
            </a:pPr>
            <a:r>
              <a:rPr lang="es-MX" sz="600" dirty="0">
                <a:solidFill>
                  <a:schemeClr val="bg1"/>
                </a:solidFill>
                <a:effectLst/>
                <a:latin typeface="Montserrat" pitchFamily="2" charset="77"/>
                <a:ea typeface="Calibri" panose="020F0502020204030204" pitchFamily="34" charset="0"/>
                <a:cs typeface="Times New Roman" panose="02020603050405020304" pitchFamily="18" charset="0"/>
              </a:rPr>
              <a:t>Fuente: </a:t>
            </a:r>
            <a:r>
              <a:rPr lang="es-MX" sz="600" dirty="0">
                <a:solidFill>
                  <a:schemeClr val="bg1"/>
                </a:solidFill>
                <a:latin typeface="Montserrat" pitchFamily="2" charset="77"/>
                <a:ea typeface="Calibri" panose="020F0502020204030204" pitchFamily="34" charset="0"/>
                <a:cs typeface="Times New Roman" panose="02020603050405020304" pitchFamily="18" charset="0"/>
              </a:rPr>
              <a:t>INEGI. Encuesta mensual de la industria manufacturera (EMIM)</a:t>
            </a:r>
            <a:endParaRPr lang="es-MX" sz="900" dirty="0">
              <a:solidFill>
                <a:schemeClr val="bg1"/>
              </a:solidFill>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07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3">
            <a:extLst>
              <a:ext uri="{FF2B5EF4-FFF2-40B4-BE49-F238E27FC236}">
                <a16:creationId xmlns:a16="http://schemas.microsoft.com/office/drawing/2014/main" id="{F0E91653-B9E7-FE43-8301-37FA42B2C792}"/>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5" name="CuadroTexto 4">
            <a:extLst>
              <a:ext uri="{FF2B5EF4-FFF2-40B4-BE49-F238E27FC236}">
                <a16:creationId xmlns:a16="http://schemas.microsoft.com/office/drawing/2014/main" id="{F56A8728-EBA5-D849-9A95-748DA7EF7181}"/>
              </a:ext>
            </a:extLst>
          </p:cNvPr>
          <p:cNvSpPr txBox="1"/>
          <p:nvPr/>
        </p:nvSpPr>
        <p:spPr>
          <a:xfrm>
            <a:off x="491646" y="1376915"/>
            <a:ext cx="7860418" cy="1282082"/>
          </a:xfrm>
          <a:prstGeom prst="rect">
            <a:avLst/>
          </a:prstGeom>
          <a:noFill/>
        </p:spPr>
        <p:txBody>
          <a:bodyPr wrap="square" rtlCol="0">
            <a:spAutoFit/>
          </a:bodyPr>
          <a:lstStyle/>
          <a:p>
            <a:pPr>
              <a:lnSpc>
                <a:spcPct val="150000"/>
              </a:lnSpc>
              <a:spcAft>
                <a:spcPts val="600"/>
              </a:spcAft>
            </a:pPr>
            <a:r>
              <a:rPr lang="en-US" sz="850" dirty="0">
                <a:latin typeface="Montserrat" pitchFamily="2" charset="77"/>
              </a:rPr>
              <a:t>Between 2009 and 2018, Mexico had a growing trade balance surplus in pharma goods, which indicates that this industry is key to Mexico.</a:t>
            </a:r>
          </a:p>
          <a:p>
            <a:pPr>
              <a:lnSpc>
                <a:spcPct val="150000"/>
              </a:lnSpc>
              <a:spcAft>
                <a:spcPts val="600"/>
              </a:spcAft>
            </a:pPr>
            <a:r>
              <a:rPr lang="en-US" sz="850" dirty="0">
                <a:latin typeface="Montserrat" pitchFamily="2" charset="77"/>
              </a:rPr>
              <a:t>Between 2008 and 2018, the inflows of FDI were of USD $30,740.9 million in average, less than the outflows of FDI (an average of USD $9,752.5 million in the same period.) </a:t>
            </a:r>
          </a:p>
          <a:p>
            <a:pPr>
              <a:lnSpc>
                <a:spcPct val="150000"/>
              </a:lnSpc>
              <a:spcAft>
                <a:spcPts val="600"/>
              </a:spcAft>
            </a:pPr>
            <a:r>
              <a:rPr lang="en-US" sz="850" dirty="0">
                <a:latin typeface="Montserrat" pitchFamily="2" charset="77"/>
              </a:rPr>
              <a:t>Every dollar invested in Mexico, generates an economic spillover of 1.64 dollars.</a:t>
            </a:r>
          </a:p>
          <a:p>
            <a:pPr>
              <a:lnSpc>
                <a:spcPct val="150000"/>
              </a:lnSpc>
              <a:spcAft>
                <a:spcPts val="600"/>
              </a:spcAft>
            </a:pPr>
            <a:r>
              <a:rPr lang="en-US" sz="850" dirty="0">
                <a:latin typeface="Montserrat" pitchFamily="2" charset="77"/>
              </a:rPr>
              <a:t>Mexico ranks #21 in clinical research. Every job in clinical research,  generates 4.4 indirect jobs.</a:t>
            </a:r>
          </a:p>
        </p:txBody>
      </p:sp>
      <p:grpSp>
        <p:nvGrpSpPr>
          <p:cNvPr id="26" name="Group 23">
            <a:extLst>
              <a:ext uri="{FF2B5EF4-FFF2-40B4-BE49-F238E27FC236}">
                <a16:creationId xmlns:a16="http://schemas.microsoft.com/office/drawing/2014/main" id="{5420D291-2F8B-1446-AABA-3DB789FD6EFF}"/>
              </a:ext>
            </a:extLst>
          </p:cNvPr>
          <p:cNvGrpSpPr/>
          <p:nvPr/>
        </p:nvGrpSpPr>
        <p:grpSpPr>
          <a:xfrm>
            <a:off x="-2" y="1425419"/>
            <a:ext cx="375557" cy="188171"/>
            <a:chOff x="0" y="2622332"/>
            <a:chExt cx="780736" cy="391184"/>
          </a:xfrm>
        </p:grpSpPr>
        <p:sp>
          <p:nvSpPr>
            <p:cNvPr id="27" name="Oval 23">
              <a:extLst>
                <a:ext uri="{FF2B5EF4-FFF2-40B4-BE49-F238E27FC236}">
                  <a16:creationId xmlns:a16="http://schemas.microsoft.com/office/drawing/2014/main" id="{313BCB26-6BA3-714E-9C5F-3CAE5846141B}"/>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8" name="Oval 21">
              <a:extLst>
                <a:ext uri="{FF2B5EF4-FFF2-40B4-BE49-F238E27FC236}">
                  <a16:creationId xmlns:a16="http://schemas.microsoft.com/office/drawing/2014/main" id="{2AEF7D37-D323-5142-8A54-DA204CE51ADF}"/>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29" name="Conector recto 27">
              <a:extLst>
                <a:ext uri="{FF2B5EF4-FFF2-40B4-BE49-F238E27FC236}">
                  <a16:creationId xmlns:a16="http://schemas.microsoft.com/office/drawing/2014/main" id="{4DEC9F33-FC69-A541-9CFE-C2CE6D057894}"/>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30" name="Group 23">
            <a:extLst>
              <a:ext uri="{FF2B5EF4-FFF2-40B4-BE49-F238E27FC236}">
                <a16:creationId xmlns:a16="http://schemas.microsoft.com/office/drawing/2014/main" id="{E85C4112-DBAF-A140-8A6A-53DAB5F34B83}"/>
              </a:ext>
            </a:extLst>
          </p:cNvPr>
          <p:cNvGrpSpPr/>
          <p:nvPr/>
        </p:nvGrpSpPr>
        <p:grpSpPr>
          <a:xfrm>
            <a:off x="0" y="1702504"/>
            <a:ext cx="375557" cy="188171"/>
            <a:chOff x="0" y="2622332"/>
            <a:chExt cx="780736" cy="391184"/>
          </a:xfrm>
        </p:grpSpPr>
        <p:sp>
          <p:nvSpPr>
            <p:cNvPr id="31" name="Oval 23">
              <a:extLst>
                <a:ext uri="{FF2B5EF4-FFF2-40B4-BE49-F238E27FC236}">
                  <a16:creationId xmlns:a16="http://schemas.microsoft.com/office/drawing/2014/main" id="{15A3A69E-67E3-B245-8DE4-D541C4F1B8C7}"/>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32" name="Oval 21">
              <a:extLst>
                <a:ext uri="{FF2B5EF4-FFF2-40B4-BE49-F238E27FC236}">
                  <a16:creationId xmlns:a16="http://schemas.microsoft.com/office/drawing/2014/main" id="{63647FBB-E0E8-4D40-9408-9CCC08584280}"/>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33" name="Conector recto 27">
              <a:extLst>
                <a:ext uri="{FF2B5EF4-FFF2-40B4-BE49-F238E27FC236}">
                  <a16:creationId xmlns:a16="http://schemas.microsoft.com/office/drawing/2014/main" id="{E3C1C676-3481-5246-8387-C110A011B499}"/>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34" name="Group 23">
            <a:extLst>
              <a:ext uri="{FF2B5EF4-FFF2-40B4-BE49-F238E27FC236}">
                <a16:creationId xmlns:a16="http://schemas.microsoft.com/office/drawing/2014/main" id="{CE03644F-6949-8946-98C7-519295544318}"/>
              </a:ext>
            </a:extLst>
          </p:cNvPr>
          <p:cNvGrpSpPr/>
          <p:nvPr/>
        </p:nvGrpSpPr>
        <p:grpSpPr>
          <a:xfrm>
            <a:off x="-1" y="2193375"/>
            <a:ext cx="375557" cy="188171"/>
            <a:chOff x="0" y="2622332"/>
            <a:chExt cx="780736" cy="391184"/>
          </a:xfrm>
        </p:grpSpPr>
        <p:sp>
          <p:nvSpPr>
            <p:cNvPr id="35" name="Oval 23">
              <a:extLst>
                <a:ext uri="{FF2B5EF4-FFF2-40B4-BE49-F238E27FC236}">
                  <a16:creationId xmlns:a16="http://schemas.microsoft.com/office/drawing/2014/main" id="{39449372-A98E-FD4B-893A-3E93E9983FEF}"/>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36" name="Oval 21">
              <a:extLst>
                <a:ext uri="{FF2B5EF4-FFF2-40B4-BE49-F238E27FC236}">
                  <a16:creationId xmlns:a16="http://schemas.microsoft.com/office/drawing/2014/main" id="{5FF72300-7123-6A48-B31C-898FBF32081C}"/>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37" name="Conector recto 27">
              <a:extLst>
                <a:ext uri="{FF2B5EF4-FFF2-40B4-BE49-F238E27FC236}">
                  <a16:creationId xmlns:a16="http://schemas.microsoft.com/office/drawing/2014/main" id="{5D5C3325-5EE0-BF4A-A9ED-1E26D0096C95}"/>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38" name="Group 23">
            <a:extLst>
              <a:ext uri="{FF2B5EF4-FFF2-40B4-BE49-F238E27FC236}">
                <a16:creationId xmlns:a16="http://schemas.microsoft.com/office/drawing/2014/main" id="{00B4C3DC-FCB5-B04B-9FEB-FFEEC3D4BBA8}"/>
              </a:ext>
            </a:extLst>
          </p:cNvPr>
          <p:cNvGrpSpPr/>
          <p:nvPr/>
        </p:nvGrpSpPr>
        <p:grpSpPr>
          <a:xfrm>
            <a:off x="-3612" y="2421694"/>
            <a:ext cx="375557" cy="188171"/>
            <a:chOff x="0" y="2622332"/>
            <a:chExt cx="780736" cy="391184"/>
          </a:xfrm>
        </p:grpSpPr>
        <p:sp>
          <p:nvSpPr>
            <p:cNvPr id="39" name="Oval 23">
              <a:extLst>
                <a:ext uri="{FF2B5EF4-FFF2-40B4-BE49-F238E27FC236}">
                  <a16:creationId xmlns:a16="http://schemas.microsoft.com/office/drawing/2014/main" id="{3DAD51CF-54E7-9942-B7C5-F0F690209BE0}"/>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40" name="Oval 21">
              <a:extLst>
                <a:ext uri="{FF2B5EF4-FFF2-40B4-BE49-F238E27FC236}">
                  <a16:creationId xmlns:a16="http://schemas.microsoft.com/office/drawing/2014/main" id="{DE5DEB7C-8E60-484D-9A30-06C37AEFD901}"/>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41" name="Conector recto 27">
              <a:extLst>
                <a:ext uri="{FF2B5EF4-FFF2-40B4-BE49-F238E27FC236}">
                  <a16:creationId xmlns:a16="http://schemas.microsoft.com/office/drawing/2014/main" id="{B63ED06E-7CFB-6144-98B2-EB5F1F4AFF84}"/>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42" name="TextBox 7">
            <a:extLst>
              <a:ext uri="{FF2B5EF4-FFF2-40B4-BE49-F238E27FC236}">
                <a16:creationId xmlns:a16="http://schemas.microsoft.com/office/drawing/2014/main" id="{B2560084-A00D-374C-A190-8326FD98BA5A}"/>
              </a:ext>
            </a:extLst>
          </p:cNvPr>
          <p:cNvSpPr txBox="1"/>
          <p:nvPr/>
        </p:nvSpPr>
        <p:spPr>
          <a:xfrm>
            <a:off x="2650461" y="2991587"/>
            <a:ext cx="3542788" cy="215444"/>
          </a:xfrm>
          <a:prstGeom prst="rect">
            <a:avLst/>
          </a:prstGeom>
          <a:noFill/>
        </p:spPr>
        <p:txBody>
          <a:bodyPr wrap="square" rtlCol="0">
            <a:spAutoFit/>
          </a:bodyPr>
          <a:lstStyle/>
          <a:p>
            <a:pPr algn="ctr"/>
            <a:r>
              <a:rPr lang="en-US" sz="800" b="1" dirty="0">
                <a:solidFill>
                  <a:srgbClr val="265E51"/>
                </a:solidFill>
                <a:latin typeface="Montserrat" pitchFamily="2" charset="77"/>
              </a:rPr>
              <a:t>Total FDI inflow/outflow in Mexico (2008 – 2018, m USD)</a:t>
            </a:r>
          </a:p>
        </p:txBody>
      </p:sp>
      <p:graphicFrame>
        <p:nvGraphicFramePr>
          <p:cNvPr id="2" name="Gráfico 1">
            <a:extLst>
              <a:ext uri="{FF2B5EF4-FFF2-40B4-BE49-F238E27FC236}">
                <a16:creationId xmlns:a16="http://schemas.microsoft.com/office/drawing/2014/main" id="{D2C14849-DD28-E74A-9A0A-81DDA7F4F7E6}"/>
              </a:ext>
            </a:extLst>
          </p:cNvPr>
          <p:cNvGraphicFramePr/>
          <p:nvPr>
            <p:extLst>
              <p:ext uri="{D42A27DB-BD31-4B8C-83A1-F6EECF244321}">
                <p14:modId xmlns:p14="http://schemas.microsoft.com/office/powerpoint/2010/main" val="2939515750"/>
              </p:ext>
            </p:extLst>
          </p:nvPr>
        </p:nvGraphicFramePr>
        <p:xfrm>
          <a:off x="1533485" y="3205333"/>
          <a:ext cx="5356346" cy="1667699"/>
        </p:xfrm>
        <a:graphic>
          <a:graphicData uri="http://schemas.openxmlformats.org/drawingml/2006/chart">
            <c:chart xmlns:c="http://schemas.openxmlformats.org/drawingml/2006/chart" xmlns:r="http://schemas.openxmlformats.org/officeDocument/2006/relationships" r:id="rId2"/>
          </a:graphicData>
        </a:graphic>
      </p:graphicFrame>
      <p:sp>
        <p:nvSpPr>
          <p:cNvPr id="44" name="CuadroTexto 2">
            <a:extLst>
              <a:ext uri="{FF2B5EF4-FFF2-40B4-BE49-F238E27FC236}">
                <a16:creationId xmlns:a16="http://schemas.microsoft.com/office/drawing/2014/main" id="{3009F2A7-52E9-F64F-A9B5-0513F42362D7}"/>
              </a:ext>
            </a:extLst>
          </p:cNvPr>
          <p:cNvSpPr txBox="1"/>
          <p:nvPr/>
        </p:nvSpPr>
        <p:spPr>
          <a:xfrm>
            <a:off x="449467" y="4710528"/>
            <a:ext cx="3146843" cy="185435"/>
          </a:xfrm>
          <a:prstGeom prst="rect">
            <a:avLst/>
          </a:prstGeom>
          <a:noFill/>
        </p:spPr>
        <p:txBody>
          <a:bodyPr wrap="square">
            <a:spAutoFit/>
          </a:bodyPr>
          <a:lstStyle/>
          <a:p>
            <a:pPr algn="just">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a:t>
            </a:r>
            <a:r>
              <a:rPr lang="es-MX" sz="600" dirty="0">
                <a:latin typeface="Montserrat" pitchFamily="2" charset="77"/>
                <a:ea typeface="Calibri" panose="020F0502020204030204" pitchFamily="34" charset="0"/>
                <a:cs typeface="Times New Roman" panose="02020603050405020304" pitchFamily="18" charset="0"/>
              </a:rPr>
              <a:t>World Bank. 2008–2018</a:t>
            </a:r>
            <a:endParaRPr lang="es-MX" sz="900" dirty="0">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606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3">
            <a:extLst>
              <a:ext uri="{FF2B5EF4-FFF2-40B4-BE49-F238E27FC236}">
                <a16:creationId xmlns:a16="http://schemas.microsoft.com/office/drawing/2014/main" id="{2594CBA0-4EC7-8F41-9326-F02DBEDE00FF}"/>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19" name="CuadroTexto 4">
            <a:extLst>
              <a:ext uri="{FF2B5EF4-FFF2-40B4-BE49-F238E27FC236}">
                <a16:creationId xmlns:a16="http://schemas.microsoft.com/office/drawing/2014/main" id="{5ABF7AB7-A649-0947-B775-C9A5F306351A}"/>
              </a:ext>
            </a:extLst>
          </p:cNvPr>
          <p:cNvSpPr txBox="1"/>
          <p:nvPr/>
        </p:nvSpPr>
        <p:spPr>
          <a:xfrm>
            <a:off x="155472" y="1321369"/>
            <a:ext cx="4130778" cy="523990"/>
          </a:xfrm>
          <a:prstGeom prst="rect">
            <a:avLst/>
          </a:prstGeom>
          <a:noFill/>
        </p:spPr>
        <p:txBody>
          <a:bodyPr wrap="square" rtlCol="0">
            <a:spAutoFit/>
          </a:bodyPr>
          <a:lstStyle/>
          <a:p>
            <a:pPr marL="172800" indent="-172800">
              <a:lnSpc>
                <a:spcPct val="120000"/>
              </a:lnSpc>
              <a:spcAft>
                <a:spcPts val="600"/>
              </a:spcAft>
              <a:buFont typeface="Arial" panose="020B0604020202020204" pitchFamily="34" charset="0"/>
              <a:buChar char="•"/>
            </a:pPr>
            <a:r>
              <a:rPr lang="en-US" sz="800" dirty="0">
                <a:latin typeface="Montserrat" pitchFamily="2" charset="77"/>
              </a:rPr>
              <a:t>The pharmaceutical products exports and active principles (supplies for the pharma industry) were USD $2,429 millions in 2014, from which USD $582 millions correspond to active principles.</a:t>
            </a:r>
          </a:p>
        </p:txBody>
      </p:sp>
      <p:sp>
        <p:nvSpPr>
          <p:cNvPr id="21" name="CuadroTexto 4">
            <a:extLst>
              <a:ext uri="{FF2B5EF4-FFF2-40B4-BE49-F238E27FC236}">
                <a16:creationId xmlns:a16="http://schemas.microsoft.com/office/drawing/2014/main" id="{5E4C0F72-A579-4745-90DE-8C55D23F590A}"/>
              </a:ext>
            </a:extLst>
          </p:cNvPr>
          <p:cNvSpPr txBox="1"/>
          <p:nvPr/>
        </p:nvSpPr>
        <p:spPr>
          <a:xfrm>
            <a:off x="4564186" y="1321369"/>
            <a:ext cx="4130778" cy="376257"/>
          </a:xfrm>
          <a:prstGeom prst="rect">
            <a:avLst/>
          </a:prstGeom>
          <a:noFill/>
        </p:spPr>
        <p:txBody>
          <a:bodyPr wrap="square" rtlCol="0">
            <a:spAutoFit/>
          </a:bodyPr>
          <a:lstStyle/>
          <a:p>
            <a:pPr marL="172800" indent="-172800">
              <a:lnSpc>
                <a:spcPct val="120000"/>
              </a:lnSpc>
              <a:spcAft>
                <a:spcPts val="600"/>
              </a:spcAft>
              <a:buFont typeface="Arial" panose="020B0604020202020204" pitchFamily="34" charset="0"/>
              <a:buChar char="•"/>
            </a:pPr>
            <a:r>
              <a:rPr lang="en-US" sz="800" dirty="0">
                <a:latin typeface="Montserrat" pitchFamily="2" charset="77"/>
              </a:rPr>
              <a:t>82.7% of the Mexican pharmaceutical products exports were destined to 12 countries in 2014.</a:t>
            </a:r>
          </a:p>
        </p:txBody>
      </p:sp>
      <p:sp>
        <p:nvSpPr>
          <p:cNvPr id="23" name="CuadroTexto 1">
            <a:extLst>
              <a:ext uri="{FF2B5EF4-FFF2-40B4-BE49-F238E27FC236}">
                <a16:creationId xmlns:a16="http://schemas.microsoft.com/office/drawing/2014/main" id="{054F556E-BFD6-8645-8737-732C4ECD713D}"/>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Pharmaceutical products</a:t>
            </a:r>
          </a:p>
        </p:txBody>
      </p:sp>
      <p:sp>
        <p:nvSpPr>
          <p:cNvPr id="25" name="TextBox 7">
            <a:extLst>
              <a:ext uri="{FF2B5EF4-FFF2-40B4-BE49-F238E27FC236}">
                <a16:creationId xmlns:a16="http://schemas.microsoft.com/office/drawing/2014/main" id="{BE05784E-5496-3045-A6ED-A7589226FF69}"/>
              </a:ext>
            </a:extLst>
          </p:cNvPr>
          <p:cNvSpPr txBox="1"/>
          <p:nvPr/>
        </p:nvSpPr>
        <p:spPr>
          <a:xfrm>
            <a:off x="4808336" y="1830921"/>
            <a:ext cx="3542788" cy="461665"/>
          </a:xfrm>
          <a:prstGeom prst="rect">
            <a:avLst/>
          </a:prstGeom>
          <a:noFill/>
        </p:spPr>
        <p:txBody>
          <a:bodyPr wrap="square" rtlCol="0">
            <a:spAutoFit/>
          </a:bodyPr>
          <a:lstStyle/>
          <a:p>
            <a:pPr algn="ctr"/>
            <a:r>
              <a:rPr lang="en-US" sz="800" b="1" dirty="0">
                <a:solidFill>
                  <a:srgbClr val="265E51"/>
                </a:solidFill>
                <a:latin typeface="Montserrat" pitchFamily="2" charset="77"/>
              </a:rPr>
              <a:t>Pharmaceutical products</a:t>
            </a:r>
          </a:p>
          <a:p>
            <a:pPr algn="ctr"/>
            <a:r>
              <a:rPr lang="en-US" sz="800" b="1" dirty="0">
                <a:solidFill>
                  <a:srgbClr val="265E51"/>
                </a:solidFill>
                <a:latin typeface="Montserrat" pitchFamily="2" charset="77"/>
              </a:rPr>
              <a:t>Main export destination countries, 2014</a:t>
            </a:r>
          </a:p>
          <a:p>
            <a:pPr algn="ctr"/>
            <a:r>
              <a:rPr lang="en-US" sz="800" dirty="0">
                <a:solidFill>
                  <a:srgbClr val="265E51"/>
                </a:solidFill>
                <a:latin typeface="Montserrat" pitchFamily="2" charset="77"/>
              </a:rPr>
              <a:t>Percentages</a:t>
            </a:r>
          </a:p>
        </p:txBody>
      </p:sp>
      <p:graphicFrame>
        <p:nvGraphicFramePr>
          <p:cNvPr id="26" name="Gráfico 25">
            <a:extLst>
              <a:ext uri="{FF2B5EF4-FFF2-40B4-BE49-F238E27FC236}">
                <a16:creationId xmlns:a16="http://schemas.microsoft.com/office/drawing/2014/main" id="{6E737C96-19B3-9A4C-B68C-D8F36D133256}"/>
              </a:ext>
            </a:extLst>
          </p:cNvPr>
          <p:cNvGraphicFramePr/>
          <p:nvPr>
            <p:extLst>
              <p:ext uri="{D42A27DB-BD31-4B8C-83A1-F6EECF244321}">
                <p14:modId xmlns:p14="http://schemas.microsoft.com/office/powerpoint/2010/main" val="474699982"/>
              </p:ext>
            </p:extLst>
          </p:nvPr>
        </p:nvGraphicFramePr>
        <p:xfrm>
          <a:off x="4631970" y="2370444"/>
          <a:ext cx="3874617" cy="2150989"/>
        </p:xfrm>
        <a:graphic>
          <a:graphicData uri="http://schemas.openxmlformats.org/drawingml/2006/chart">
            <c:chart xmlns:c="http://schemas.openxmlformats.org/drawingml/2006/chart" xmlns:r="http://schemas.openxmlformats.org/officeDocument/2006/relationships" r:id="rId2"/>
          </a:graphicData>
        </a:graphic>
      </p:graphicFrame>
      <p:sp>
        <p:nvSpPr>
          <p:cNvPr id="27" name="CuadroTexto 2">
            <a:extLst>
              <a:ext uri="{FF2B5EF4-FFF2-40B4-BE49-F238E27FC236}">
                <a16:creationId xmlns:a16="http://schemas.microsoft.com/office/drawing/2014/main" id="{1C56D1EB-BFEE-D045-AF1A-E9F555F33C28}"/>
              </a:ext>
            </a:extLst>
          </p:cNvPr>
          <p:cNvSpPr txBox="1"/>
          <p:nvPr/>
        </p:nvSpPr>
        <p:spPr>
          <a:xfrm>
            <a:off x="4808336" y="4599291"/>
            <a:ext cx="3698251" cy="284245"/>
          </a:xfrm>
          <a:prstGeom prst="rect">
            <a:avLst/>
          </a:prstGeom>
          <a:noFill/>
        </p:spPr>
        <p:txBody>
          <a:bodyPr wrap="square">
            <a:spAutoFit/>
          </a:bodyPr>
          <a:lstStyle/>
          <a:p>
            <a:pPr>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SAT, SE, BANXICO, INEGI. Balanza Comercial de Mercancias de México. SNIEG. Información de Interés Nacional</a:t>
            </a:r>
            <a:endParaRPr lang="es-MX" sz="900" dirty="0">
              <a:effectLst/>
              <a:latin typeface="Montserrat" pitchFamily="2" charset="77"/>
              <a:ea typeface="Calibri" panose="020F0502020204030204" pitchFamily="34" charset="0"/>
              <a:cs typeface="Times New Roman" panose="02020603050405020304" pitchFamily="18" charset="0"/>
            </a:endParaRPr>
          </a:p>
        </p:txBody>
      </p:sp>
      <p:sp>
        <p:nvSpPr>
          <p:cNvPr id="28" name="TextBox 7">
            <a:extLst>
              <a:ext uri="{FF2B5EF4-FFF2-40B4-BE49-F238E27FC236}">
                <a16:creationId xmlns:a16="http://schemas.microsoft.com/office/drawing/2014/main" id="{E817001D-8D2C-0C4D-B439-701D3F571B16}"/>
              </a:ext>
            </a:extLst>
          </p:cNvPr>
          <p:cNvSpPr txBox="1"/>
          <p:nvPr/>
        </p:nvSpPr>
        <p:spPr>
          <a:xfrm>
            <a:off x="360088" y="2117586"/>
            <a:ext cx="3613769" cy="338554"/>
          </a:xfrm>
          <a:prstGeom prst="rect">
            <a:avLst/>
          </a:prstGeom>
          <a:noFill/>
        </p:spPr>
        <p:txBody>
          <a:bodyPr wrap="square" rtlCol="0">
            <a:spAutoFit/>
          </a:bodyPr>
          <a:lstStyle/>
          <a:p>
            <a:pPr algn="ctr"/>
            <a:r>
              <a:rPr lang="en-US" sz="800" b="1" dirty="0">
                <a:solidFill>
                  <a:srgbClr val="265E51"/>
                </a:solidFill>
                <a:latin typeface="Montserrat" pitchFamily="2" charset="77"/>
              </a:rPr>
              <a:t>Exports of pharmaceutical products and active principles</a:t>
            </a:r>
          </a:p>
          <a:p>
            <a:pPr algn="ctr"/>
            <a:r>
              <a:rPr lang="en-US" sz="800" dirty="0">
                <a:solidFill>
                  <a:srgbClr val="265E51"/>
                </a:solidFill>
                <a:latin typeface="Montserrat" pitchFamily="2" charset="77"/>
              </a:rPr>
              <a:t>(Million USD)</a:t>
            </a:r>
          </a:p>
        </p:txBody>
      </p:sp>
      <p:sp>
        <p:nvSpPr>
          <p:cNvPr id="29" name="CuadroTexto 2">
            <a:extLst>
              <a:ext uri="{FF2B5EF4-FFF2-40B4-BE49-F238E27FC236}">
                <a16:creationId xmlns:a16="http://schemas.microsoft.com/office/drawing/2014/main" id="{38A04A33-BBBA-2B44-B173-82C2DE382AA5}"/>
              </a:ext>
            </a:extLst>
          </p:cNvPr>
          <p:cNvSpPr txBox="1"/>
          <p:nvPr/>
        </p:nvSpPr>
        <p:spPr>
          <a:xfrm>
            <a:off x="456342" y="4599291"/>
            <a:ext cx="3698251" cy="284245"/>
          </a:xfrm>
          <a:prstGeom prst="rect">
            <a:avLst/>
          </a:prstGeom>
          <a:noFill/>
        </p:spPr>
        <p:txBody>
          <a:bodyPr wrap="square">
            <a:spAutoFit/>
          </a:bodyPr>
          <a:lstStyle/>
          <a:p>
            <a:pPr>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SAT, SE, BANXICO, INEGI. Balanza Comercial de Mercancias de México. SNIEG. Información de Interés Nacional</a:t>
            </a:r>
            <a:endParaRPr lang="es-MX" sz="900" dirty="0">
              <a:effectLst/>
              <a:latin typeface="Montserrat" pitchFamily="2" charset="77"/>
              <a:ea typeface="Calibri" panose="020F0502020204030204" pitchFamily="34" charset="0"/>
              <a:cs typeface="Times New Roman" panose="02020603050405020304" pitchFamily="18" charset="0"/>
            </a:endParaRPr>
          </a:p>
        </p:txBody>
      </p:sp>
      <p:grpSp>
        <p:nvGrpSpPr>
          <p:cNvPr id="8" name="Grupo 7">
            <a:extLst>
              <a:ext uri="{FF2B5EF4-FFF2-40B4-BE49-F238E27FC236}">
                <a16:creationId xmlns:a16="http://schemas.microsoft.com/office/drawing/2014/main" id="{834661EC-1F7F-5843-94BC-483A7F4221FB}"/>
              </a:ext>
            </a:extLst>
          </p:cNvPr>
          <p:cNvGrpSpPr/>
          <p:nvPr/>
        </p:nvGrpSpPr>
        <p:grpSpPr>
          <a:xfrm>
            <a:off x="240078" y="2626342"/>
            <a:ext cx="4046172" cy="1443769"/>
            <a:chOff x="240078" y="2626342"/>
            <a:chExt cx="4046172" cy="1972949"/>
          </a:xfrm>
        </p:grpSpPr>
        <p:graphicFrame>
          <p:nvGraphicFramePr>
            <p:cNvPr id="30" name="Gráfico 29">
              <a:extLst>
                <a:ext uri="{FF2B5EF4-FFF2-40B4-BE49-F238E27FC236}">
                  <a16:creationId xmlns:a16="http://schemas.microsoft.com/office/drawing/2014/main" id="{8F94C6E2-2BC6-704E-9B89-E738AB21505E}"/>
                </a:ext>
              </a:extLst>
            </p:cNvPr>
            <p:cNvGraphicFramePr/>
            <p:nvPr>
              <p:extLst>
                <p:ext uri="{D42A27DB-BD31-4B8C-83A1-F6EECF244321}">
                  <p14:modId xmlns:p14="http://schemas.microsoft.com/office/powerpoint/2010/main" val="2573832463"/>
                </p:ext>
              </p:extLst>
            </p:nvPr>
          </p:nvGraphicFramePr>
          <p:xfrm>
            <a:off x="240078" y="2626342"/>
            <a:ext cx="4046172" cy="1972949"/>
          </p:xfrm>
          <a:graphic>
            <a:graphicData uri="http://schemas.openxmlformats.org/drawingml/2006/chart">
              <c:chart xmlns:c="http://schemas.openxmlformats.org/drawingml/2006/chart" xmlns:r="http://schemas.openxmlformats.org/officeDocument/2006/relationships" r:id="rId3"/>
            </a:graphicData>
          </a:graphic>
        </p:graphicFrame>
        <p:sp>
          <p:nvSpPr>
            <p:cNvPr id="31" name="Forma libre 30">
              <a:extLst>
                <a:ext uri="{FF2B5EF4-FFF2-40B4-BE49-F238E27FC236}">
                  <a16:creationId xmlns:a16="http://schemas.microsoft.com/office/drawing/2014/main" id="{A27F60B8-B105-BB4C-9833-72481EB13229}"/>
                </a:ext>
              </a:extLst>
            </p:cNvPr>
            <p:cNvSpPr/>
            <p:nvPr/>
          </p:nvSpPr>
          <p:spPr>
            <a:xfrm>
              <a:off x="504108" y="2639436"/>
              <a:ext cx="3698252" cy="1428205"/>
            </a:xfrm>
            <a:custGeom>
              <a:avLst/>
              <a:gdLst>
                <a:gd name="connsiteX0" fmla="*/ 0 w 4162697"/>
                <a:gd name="connsiteY0" fmla="*/ 1428205 h 1428205"/>
                <a:gd name="connsiteX1" fmla="*/ 226423 w 4162697"/>
                <a:gd name="connsiteY1" fmla="*/ 1375954 h 1428205"/>
                <a:gd name="connsiteX2" fmla="*/ 557349 w 4162697"/>
                <a:gd name="connsiteY2" fmla="*/ 1219200 h 1428205"/>
                <a:gd name="connsiteX3" fmla="*/ 966652 w 4162697"/>
                <a:gd name="connsiteY3" fmla="*/ 1114697 h 1428205"/>
                <a:gd name="connsiteX4" fmla="*/ 1245326 w 4162697"/>
                <a:gd name="connsiteY4" fmla="*/ 992777 h 1428205"/>
                <a:gd name="connsiteX5" fmla="*/ 1349829 w 4162697"/>
                <a:gd name="connsiteY5" fmla="*/ 984068 h 1428205"/>
                <a:gd name="connsiteX6" fmla="*/ 1576252 w 4162697"/>
                <a:gd name="connsiteY6" fmla="*/ 818605 h 1428205"/>
                <a:gd name="connsiteX7" fmla="*/ 1985554 w 4162697"/>
                <a:gd name="connsiteY7" fmla="*/ 687977 h 1428205"/>
                <a:gd name="connsiteX8" fmla="*/ 2159726 w 4162697"/>
                <a:gd name="connsiteY8" fmla="*/ 566057 h 1428205"/>
                <a:gd name="connsiteX9" fmla="*/ 2394857 w 4162697"/>
                <a:gd name="connsiteY9" fmla="*/ 557348 h 1428205"/>
                <a:gd name="connsiteX10" fmla="*/ 2586446 w 4162697"/>
                <a:gd name="connsiteY10" fmla="*/ 600891 h 1428205"/>
                <a:gd name="connsiteX11" fmla="*/ 2760617 w 4162697"/>
                <a:gd name="connsiteY11" fmla="*/ 505097 h 1428205"/>
                <a:gd name="connsiteX12" fmla="*/ 3178629 w 4162697"/>
                <a:gd name="connsiteY12" fmla="*/ 557348 h 1428205"/>
                <a:gd name="connsiteX13" fmla="*/ 3378926 w 4162697"/>
                <a:gd name="connsiteY13" fmla="*/ 374468 h 1428205"/>
                <a:gd name="connsiteX14" fmla="*/ 3561806 w 4162697"/>
                <a:gd name="connsiteY14" fmla="*/ 113211 h 1428205"/>
                <a:gd name="connsiteX15" fmla="*/ 3779520 w 4162697"/>
                <a:gd name="connsiteY15" fmla="*/ 0 h 1428205"/>
                <a:gd name="connsiteX16" fmla="*/ 3979817 w 4162697"/>
                <a:gd name="connsiteY16" fmla="*/ 69668 h 1428205"/>
                <a:gd name="connsiteX17" fmla="*/ 4162697 w 4162697"/>
                <a:gd name="connsiteY17" fmla="*/ 69668 h 1428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2697" h="1428205">
                  <a:moveTo>
                    <a:pt x="0" y="1428205"/>
                  </a:moveTo>
                  <a:lnTo>
                    <a:pt x="226423" y="1375954"/>
                  </a:lnTo>
                  <a:lnTo>
                    <a:pt x="557349" y="1219200"/>
                  </a:lnTo>
                  <a:lnTo>
                    <a:pt x="966652" y="1114697"/>
                  </a:lnTo>
                  <a:lnTo>
                    <a:pt x="1245326" y="992777"/>
                  </a:lnTo>
                  <a:lnTo>
                    <a:pt x="1349829" y="984068"/>
                  </a:lnTo>
                  <a:lnTo>
                    <a:pt x="1576252" y="818605"/>
                  </a:lnTo>
                  <a:lnTo>
                    <a:pt x="1985554" y="687977"/>
                  </a:lnTo>
                  <a:lnTo>
                    <a:pt x="2159726" y="566057"/>
                  </a:lnTo>
                  <a:lnTo>
                    <a:pt x="2394857" y="557348"/>
                  </a:lnTo>
                  <a:lnTo>
                    <a:pt x="2586446" y="600891"/>
                  </a:lnTo>
                  <a:lnTo>
                    <a:pt x="2760617" y="505097"/>
                  </a:lnTo>
                  <a:lnTo>
                    <a:pt x="3178629" y="557348"/>
                  </a:lnTo>
                  <a:lnTo>
                    <a:pt x="3378926" y="374468"/>
                  </a:lnTo>
                  <a:lnTo>
                    <a:pt x="3561806" y="113211"/>
                  </a:lnTo>
                  <a:lnTo>
                    <a:pt x="3779520" y="0"/>
                  </a:lnTo>
                  <a:lnTo>
                    <a:pt x="3979817" y="69668"/>
                  </a:lnTo>
                  <a:lnTo>
                    <a:pt x="4162697" y="69668"/>
                  </a:lnTo>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Forma libre 31">
              <a:extLst>
                <a:ext uri="{FF2B5EF4-FFF2-40B4-BE49-F238E27FC236}">
                  <a16:creationId xmlns:a16="http://schemas.microsoft.com/office/drawing/2014/main" id="{F5A06E5A-56FB-0F43-A807-5336A3529FD1}"/>
                </a:ext>
              </a:extLst>
            </p:cNvPr>
            <p:cNvSpPr/>
            <p:nvPr/>
          </p:nvSpPr>
          <p:spPr>
            <a:xfrm>
              <a:off x="511845" y="3029947"/>
              <a:ext cx="3659567" cy="1097280"/>
            </a:xfrm>
            <a:custGeom>
              <a:avLst/>
              <a:gdLst>
                <a:gd name="connsiteX0" fmla="*/ 0 w 4119154"/>
                <a:gd name="connsiteY0" fmla="*/ 1097280 h 1097280"/>
                <a:gd name="connsiteX1" fmla="*/ 365760 w 4119154"/>
                <a:gd name="connsiteY1" fmla="*/ 1036320 h 1097280"/>
                <a:gd name="connsiteX2" fmla="*/ 574765 w 4119154"/>
                <a:gd name="connsiteY2" fmla="*/ 931817 h 1097280"/>
                <a:gd name="connsiteX3" fmla="*/ 1358537 w 4119154"/>
                <a:gd name="connsiteY3" fmla="*/ 783772 h 1097280"/>
                <a:gd name="connsiteX4" fmla="*/ 1558834 w 4119154"/>
                <a:gd name="connsiteY4" fmla="*/ 618309 h 1097280"/>
                <a:gd name="connsiteX5" fmla="*/ 1959428 w 4119154"/>
                <a:gd name="connsiteY5" fmla="*/ 539932 h 1097280"/>
                <a:gd name="connsiteX6" fmla="*/ 2142308 w 4119154"/>
                <a:gd name="connsiteY6" fmla="*/ 383177 h 1097280"/>
                <a:gd name="connsiteX7" fmla="*/ 2412274 w 4119154"/>
                <a:gd name="connsiteY7" fmla="*/ 391886 h 1097280"/>
                <a:gd name="connsiteX8" fmla="*/ 2560320 w 4119154"/>
                <a:gd name="connsiteY8" fmla="*/ 418012 h 1097280"/>
                <a:gd name="connsiteX9" fmla="*/ 2734491 w 4119154"/>
                <a:gd name="connsiteY9" fmla="*/ 357052 h 1097280"/>
                <a:gd name="connsiteX10" fmla="*/ 2987040 w 4119154"/>
                <a:gd name="connsiteY10" fmla="*/ 357052 h 1097280"/>
                <a:gd name="connsiteX11" fmla="*/ 3135085 w 4119154"/>
                <a:gd name="connsiteY11" fmla="*/ 400594 h 1097280"/>
                <a:gd name="connsiteX12" fmla="*/ 3387634 w 4119154"/>
                <a:gd name="connsiteY12" fmla="*/ 243840 h 1097280"/>
                <a:gd name="connsiteX13" fmla="*/ 3535680 w 4119154"/>
                <a:gd name="connsiteY13" fmla="*/ 69669 h 1097280"/>
                <a:gd name="connsiteX14" fmla="*/ 3744685 w 4119154"/>
                <a:gd name="connsiteY14" fmla="*/ 0 h 1097280"/>
                <a:gd name="connsiteX15" fmla="*/ 3953691 w 4119154"/>
                <a:gd name="connsiteY15" fmla="*/ 104503 h 1097280"/>
                <a:gd name="connsiteX16" fmla="*/ 4119154 w 4119154"/>
                <a:gd name="connsiteY16" fmla="*/ 26126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9154" h="1097280">
                  <a:moveTo>
                    <a:pt x="0" y="1097280"/>
                  </a:moveTo>
                  <a:lnTo>
                    <a:pt x="365760" y="1036320"/>
                  </a:lnTo>
                  <a:lnTo>
                    <a:pt x="574765" y="931817"/>
                  </a:lnTo>
                  <a:lnTo>
                    <a:pt x="1358537" y="783772"/>
                  </a:lnTo>
                  <a:lnTo>
                    <a:pt x="1558834" y="618309"/>
                  </a:lnTo>
                  <a:lnTo>
                    <a:pt x="1959428" y="539932"/>
                  </a:lnTo>
                  <a:lnTo>
                    <a:pt x="2142308" y="383177"/>
                  </a:lnTo>
                  <a:lnTo>
                    <a:pt x="2412274" y="391886"/>
                  </a:lnTo>
                  <a:lnTo>
                    <a:pt x="2560320" y="418012"/>
                  </a:lnTo>
                  <a:lnTo>
                    <a:pt x="2734491" y="357052"/>
                  </a:lnTo>
                  <a:lnTo>
                    <a:pt x="2987040" y="357052"/>
                  </a:lnTo>
                  <a:lnTo>
                    <a:pt x="3135085" y="400594"/>
                  </a:lnTo>
                  <a:lnTo>
                    <a:pt x="3387634" y="243840"/>
                  </a:lnTo>
                  <a:lnTo>
                    <a:pt x="3535680" y="69669"/>
                  </a:lnTo>
                  <a:lnTo>
                    <a:pt x="3744685" y="0"/>
                  </a:lnTo>
                  <a:lnTo>
                    <a:pt x="3953691" y="104503"/>
                  </a:lnTo>
                  <a:lnTo>
                    <a:pt x="4119154" y="26126"/>
                  </a:lnTo>
                </a:path>
              </a:pathLst>
            </a:cu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Forma libre 32">
              <a:extLst>
                <a:ext uri="{FF2B5EF4-FFF2-40B4-BE49-F238E27FC236}">
                  <a16:creationId xmlns:a16="http://schemas.microsoft.com/office/drawing/2014/main" id="{0C948569-58C9-614C-9074-C0D8D7F89CE5}"/>
                </a:ext>
              </a:extLst>
            </p:cNvPr>
            <p:cNvSpPr/>
            <p:nvPr/>
          </p:nvSpPr>
          <p:spPr>
            <a:xfrm>
              <a:off x="511845" y="3744050"/>
              <a:ext cx="3659567" cy="418011"/>
            </a:xfrm>
            <a:custGeom>
              <a:avLst/>
              <a:gdLst>
                <a:gd name="connsiteX0" fmla="*/ 0 w 4119154"/>
                <a:gd name="connsiteY0" fmla="*/ 383177 h 418011"/>
                <a:gd name="connsiteX1" fmla="*/ 156754 w 4119154"/>
                <a:gd name="connsiteY1" fmla="*/ 418011 h 418011"/>
                <a:gd name="connsiteX2" fmla="*/ 365760 w 4119154"/>
                <a:gd name="connsiteY2" fmla="*/ 357051 h 418011"/>
                <a:gd name="connsiteX3" fmla="*/ 574765 w 4119154"/>
                <a:gd name="connsiteY3" fmla="*/ 357051 h 418011"/>
                <a:gd name="connsiteX4" fmla="*/ 966651 w 4119154"/>
                <a:gd name="connsiteY4" fmla="*/ 313509 h 418011"/>
                <a:gd name="connsiteX5" fmla="*/ 1149531 w 4119154"/>
                <a:gd name="connsiteY5" fmla="*/ 269966 h 418011"/>
                <a:gd name="connsiteX6" fmla="*/ 1602377 w 4119154"/>
                <a:gd name="connsiteY6" fmla="*/ 269966 h 418011"/>
                <a:gd name="connsiteX7" fmla="*/ 1785257 w 4119154"/>
                <a:gd name="connsiteY7" fmla="*/ 235131 h 418011"/>
                <a:gd name="connsiteX8" fmla="*/ 2569028 w 4119154"/>
                <a:gd name="connsiteY8" fmla="*/ 235131 h 418011"/>
                <a:gd name="connsiteX9" fmla="*/ 2769325 w 4119154"/>
                <a:gd name="connsiteY9" fmla="*/ 182880 h 418011"/>
                <a:gd name="connsiteX10" fmla="*/ 2917371 w 4119154"/>
                <a:gd name="connsiteY10" fmla="*/ 252549 h 418011"/>
                <a:gd name="connsiteX11" fmla="*/ 3178628 w 4119154"/>
                <a:gd name="connsiteY11" fmla="*/ 243840 h 418011"/>
                <a:gd name="connsiteX12" fmla="*/ 3422468 w 4119154"/>
                <a:gd name="connsiteY12" fmla="*/ 156754 h 418011"/>
                <a:gd name="connsiteX13" fmla="*/ 3535680 w 4119154"/>
                <a:gd name="connsiteY13" fmla="*/ 87086 h 418011"/>
                <a:gd name="connsiteX14" fmla="*/ 3770811 w 4119154"/>
                <a:gd name="connsiteY14" fmla="*/ 78377 h 418011"/>
                <a:gd name="connsiteX15" fmla="*/ 3944983 w 4119154"/>
                <a:gd name="connsiteY15" fmla="*/ 0 h 418011"/>
                <a:gd name="connsiteX16" fmla="*/ 4119154 w 4119154"/>
                <a:gd name="connsiteY16" fmla="*/ 104503 h 41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19154" h="418011">
                  <a:moveTo>
                    <a:pt x="0" y="383177"/>
                  </a:moveTo>
                  <a:lnTo>
                    <a:pt x="156754" y="418011"/>
                  </a:lnTo>
                  <a:lnTo>
                    <a:pt x="365760" y="357051"/>
                  </a:lnTo>
                  <a:lnTo>
                    <a:pt x="574765" y="357051"/>
                  </a:lnTo>
                  <a:lnTo>
                    <a:pt x="966651" y="313509"/>
                  </a:lnTo>
                  <a:lnTo>
                    <a:pt x="1149531" y="269966"/>
                  </a:lnTo>
                  <a:lnTo>
                    <a:pt x="1602377" y="269966"/>
                  </a:lnTo>
                  <a:lnTo>
                    <a:pt x="1785257" y="235131"/>
                  </a:lnTo>
                  <a:lnTo>
                    <a:pt x="2569028" y="235131"/>
                  </a:lnTo>
                  <a:lnTo>
                    <a:pt x="2769325" y="182880"/>
                  </a:lnTo>
                  <a:lnTo>
                    <a:pt x="2917371" y="252549"/>
                  </a:lnTo>
                  <a:lnTo>
                    <a:pt x="3178628" y="243840"/>
                  </a:lnTo>
                  <a:lnTo>
                    <a:pt x="3422468" y="156754"/>
                  </a:lnTo>
                  <a:lnTo>
                    <a:pt x="3535680" y="87086"/>
                  </a:lnTo>
                  <a:lnTo>
                    <a:pt x="3770811" y="78377"/>
                  </a:lnTo>
                  <a:lnTo>
                    <a:pt x="3944983" y="0"/>
                  </a:lnTo>
                  <a:lnTo>
                    <a:pt x="4119154" y="104503"/>
                  </a:lnTo>
                </a:path>
              </a:pathLst>
            </a:custGeom>
            <a:noFill/>
            <a:ln w="9525">
              <a:solidFill>
                <a:srgbClr val="265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34" name="CuadroTexto 2">
            <a:extLst>
              <a:ext uri="{FF2B5EF4-FFF2-40B4-BE49-F238E27FC236}">
                <a16:creationId xmlns:a16="http://schemas.microsoft.com/office/drawing/2014/main" id="{AA8B7514-2931-7149-BF81-A3090408E264}"/>
              </a:ext>
            </a:extLst>
          </p:cNvPr>
          <p:cNvSpPr txBox="1"/>
          <p:nvPr/>
        </p:nvSpPr>
        <p:spPr>
          <a:xfrm>
            <a:off x="456342" y="4091815"/>
            <a:ext cx="2052942" cy="185435"/>
          </a:xfrm>
          <a:prstGeom prst="rect">
            <a:avLst/>
          </a:prstGeom>
          <a:noFill/>
        </p:spPr>
        <p:txBody>
          <a:bodyPr wrap="square">
            <a:spAutoFit/>
          </a:bodyPr>
          <a:lstStyle/>
          <a:p>
            <a:pPr>
              <a:lnSpc>
                <a:spcPct val="107000"/>
              </a:lnSpc>
              <a:spcAft>
                <a:spcPts val="800"/>
              </a:spcAft>
            </a:pPr>
            <a:r>
              <a:rPr lang="en-US" sz="600" dirty="0">
                <a:latin typeface="Montserrat" pitchFamily="2" charset="77"/>
                <a:ea typeface="Calibri" panose="020F0502020204030204" pitchFamily="34" charset="0"/>
                <a:cs typeface="Times New Roman" panose="02020603050405020304" pitchFamily="18" charset="0"/>
              </a:rPr>
              <a:t>Pharmaceutical products and Active Principles</a:t>
            </a:r>
            <a:endParaRPr lang="en-US" sz="900" dirty="0">
              <a:effectLst/>
              <a:latin typeface="Montserrat" pitchFamily="2" charset="77"/>
              <a:ea typeface="Calibri" panose="020F0502020204030204" pitchFamily="34" charset="0"/>
              <a:cs typeface="Times New Roman" panose="02020603050405020304" pitchFamily="18" charset="0"/>
            </a:endParaRPr>
          </a:p>
        </p:txBody>
      </p:sp>
      <p:sp>
        <p:nvSpPr>
          <p:cNvPr id="35" name="CuadroTexto 2">
            <a:extLst>
              <a:ext uri="{FF2B5EF4-FFF2-40B4-BE49-F238E27FC236}">
                <a16:creationId xmlns:a16="http://schemas.microsoft.com/office/drawing/2014/main" id="{2674CC4D-AA97-9F4E-8731-37333452AACD}"/>
              </a:ext>
            </a:extLst>
          </p:cNvPr>
          <p:cNvSpPr txBox="1"/>
          <p:nvPr/>
        </p:nvSpPr>
        <p:spPr>
          <a:xfrm>
            <a:off x="456342" y="4211796"/>
            <a:ext cx="1152452" cy="185435"/>
          </a:xfrm>
          <a:prstGeom prst="rect">
            <a:avLst/>
          </a:prstGeom>
          <a:noFill/>
        </p:spPr>
        <p:txBody>
          <a:bodyPr wrap="square">
            <a:spAutoFit/>
          </a:bodyPr>
          <a:lstStyle/>
          <a:p>
            <a:pPr>
              <a:lnSpc>
                <a:spcPct val="107000"/>
              </a:lnSpc>
              <a:spcAft>
                <a:spcPts val="800"/>
              </a:spcAft>
            </a:pPr>
            <a:r>
              <a:rPr lang="en-US" sz="600" dirty="0">
                <a:latin typeface="Montserrat" pitchFamily="2" charset="77"/>
                <a:ea typeface="Calibri" panose="020F0502020204030204" pitchFamily="34" charset="0"/>
                <a:cs typeface="Times New Roman" panose="02020603050405020304" pitchFamily="18" charset="0"/>
              </a:rPr>
              <a:t>Pharmaceutical products</a:t>
            </a:r>
            <a:endParaRPr lang="en-US" sz="900" dirty="0">
              <a:effectLst/>
              <a:latin typeface="Montserrat" pitchFamily="2" charset="77"/>
              <a:ea typeface="Calibri" panose="020F0502020204030204" pitchFamily="34" charset="0"/>
              <a:cs typeface="Times New Roman" panose="02020603050405020304" pitchFamily="18" charset="0"/>
            </a:endParaRPr>
          </a:p>
        </p:txBody>
      </p:sp>
      <p:sp>
        <p:nvSpPr>
          <p:cNvPr id="36" name="CuadroTexto 2">
            <a:extLst>
              <a:ext uri="{FF2B5EF4-FFF2-40B4-BE49-F238E27FC236}">
                <a16:creationId xmlns:a16="http://schemas.microsoft.com/office/drawing/2014/main" id="{1C2969AF-3FCD-F246-A555-B3481E8B7537}"/>
              </a:ext>
            </a:extLst>
          </p:cNvPr>
          <p:cNvSpPr txBox="1"/>
          <p:nvPr/>
        </p:nvSpPr>
        <p:spPr>
          <a:xfrm>
            <a:off x="456342" y="4334692"/>
            <a:ext cx="1901847" cy="185435"/>
          </a:xfrm>
          <a:prstGeom prst="rect">
            <a:avLst/>
          </a:prstGeom>
          <a:noFill/>
        </p:spPr>
        <p:txBody>
          <a:bodyPr wrap="square">
            <a:spAutoFit/>
          </a:bodyPr>
          <a:lstStyle/>
          <a:p>
            <a:pPr>
              <a:lnSpc>
                <a:spcPct val="107000"/>
              </a:lnSpc>
              <a:spcAft>
                <a:spcPts val="800"/>
              </a:spcAft>
            </a:pPr>
            <a:r>
              <a:rPr lang="en-US" sz="600" dirty="0">
                <a:latin typeface="Montserrat" pitchFamily="2" charset="77"/>
                <a:ea typeface="Calibri" panose="020F0502020204030204" pitchFamily="34" charset="0"/>
                <a:cs typeface="Times New Roman" panose="02020603050405020304" pitchFamily="18" charset="0"/>
              </a:rPr>
              <a:t>Active principles</a:t>
            </a:r>
            <a:endParaRPr lang="en-US" sz="900" dirty="0">
              <a:effectLst/>
              <a:latin typeface="Montserrat" pitchFamily="2" charset="77"/>
              <a:ea typeface="Calibri" panose="020F0502020204030204" pitchFamily="34" charset="0"/>
              <a:cs typeface="Times New Roman" panose="02020603050405020304" pitchFamily="18" charset="0"/>
            </a:endParaRPr>
          </a:p>
        </p:txBody>
      </p:sp>
      <p:sp>
        <p:nvSpPr>
          <p:cNvPr id="10" name="Rectángulo 9">
            <a:extLst>
              <a:ext uri="{FF2B5EF4-FFF2-40B4-BE49-F238E27FC236}">
                <a16:creationId xmlns:a16="http://schemas.microsoft.com/office/drawing/2014/main" id="{DC4BA20E-5D4D-DD44-961F-D638E8C690BB}"/>
              </a:ext>
            </a:extLst>
          </p:cNvPr>
          <p:cNvSpPr/>
          <p:nvPr/>
        </p:nvSpPr>
        <p:spPr>
          <a:xfrm>
            <a:off x="432459" y="4156600"/>
            <a:ext cx="47766" cy="47766"/>
          </a:xfrm>
          <a:prstGeom prst="rect">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Rectángulo 36">
            <a:extLst>
              <a:ext uri="{FF2B5EF4-FFF2-40B4-BE49-F238E27FC236}">
                <a16:creationId xmlns:a16="http://schemas.microsoft.com/office/drawing/2014/main" id="{9808C34E-C477-E146-94BA-2C19C977CDD4}"/>
              </a:ext>
            </a:extLst>
          </p:cNvPr>
          <p:cNvSpPr/>
          <p:nvPr/>
        </p:nvSpPr>
        <p:spPr>
          <a:xfrm>
            <a:off x="432459" y="4277250"/>
            <a:ext cx="47766" cy="477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Rectángulo 37">
            <a:extLst>
              <a:ext uri="{FF2B5EF4-FFF2-40B4-BE49-F238E27FC236}">
                <a16:creationId xmlns:a16="http://schemas.microsoft.com/office/drawing/2014/main" id="{213DD793-4358-1D4F-9BB8-C43D4A5B8B03}"/>
              </a:ext>
            </a:extLst>
          </p:cNvPr>
          <p:cNvSpPr/>
          <p:nvPr/>
        </p:nvSpPr>
        <p:spPr>
          <a:xfrm>
            <a:off x="432459" y="4397900"/>
            <a:ext cx="47766" cy="47766"/>
          </a:xfrm>
          <a:prstGeom prst="rect">
            <a:avLst/>
          </a:prstGeom>
          <a:solidFill>
            <a:srgbClr val="265E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57790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3">
            <a:extLst>
              <a:ext uri="{FF2B5EF4-FFF2-40B4-BE49-F238E27FC236}">
                <a16:creationId xmlns:a16="http://schemas.microsoft.com/office/drawing/2014/main" id="{04FB48FB-B3BB-E944-A947-F0C5DEEFAF31}"/>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3" name="CuadroTexto 4">
            <a:extLst>
              <a:ext uri="{FF2B5EF4-FFF2-40B4-BE49-F238E27FC236}">
                <a16:creationId xmlns:a16="http://schemas.microsoft.com/office/drawing/2014/main" id="{1293AD22-2C4A-3A4E-9587-0BA520CF46C3}"/>
              </a:ext>
            </a:extLst>
          </p:cNvPr>
          <p:cNvSpPr txBox="1"/>
          <p:nvPr/>
        </p:nvSpPr>
        <p:spPr>
          <a:xfrm>
            <a:off x="491646" y="1321369"/>
            <a:ext cx="3949725" cy="2232278"/>
          </a:xfrm>
          <a:prstGeom prst="rect">
            <a:avLst/>
          </a:prstGeom>
          <a:noFill/>
        </p:spPr>
        <p:txBody>
          <a:bodyPr wrap="square" rtlCol="0">
            <a:spAutoFit/>
          </a:bodyPr>
          <a:lstStyle/>
          <a:p>
            <a:pPr marL="57150">
              <a:lnSpc>
                <a:spcPct val="120000"/>
              </a:lnSpc>
              <a:spcAft>
                <a:spcPts val="600"/>
              </a:spcAft>
            </a:pPr>
            <a:r>
              <a:rPr lang="en-US" sz="1000" dirty="0">
                <a:latin typeface="Montserrat" pitchFamily="2" charset="77"/>
              </a:rPr>
              <a:t>Mexican exports represented 0.4% of the world pharmaceutical products exports, ranking #24.</a:t>
            </a:r>
          </a:p>
          <a:p>
            <a:pPr marL="57150">
              <a:lnSpc>
                <a:spcPct val="120000"/>
              </a:lnSpc>
              <a:spcAft>
                <a:spcPts val="600"/>
              </a:spcAft>
            </a:pPr>
            <a:endParaRPr lang="en-US" sz="1000" dirty="0">
              <a:latin typeface="Montserrat" pitchFamily="2" charset="77"/>
            </a:endParaRPr>
          </a:p>
          <a:p>
            <a:pPr marL="57150">
              <a:lnSpc>
                <a:spcPct val="120000"/>
              </a:lnSpc>
              <a:spcAft>
                <a:spcPts val="600"/>
              </a:spcAft>
            </a:pPr>
            <a:r>
              <a:rPr lang="en-US" sz="1000" dirty="0">
                <a:latin typeface="Montserrat" pitchFamily="2" charset="77"/>
              </a:rPr>
              <a:t>The top pharma products exporting countries are Germany, Switzerland, Belgium, United States and France.</a:t>
            </a:r>
          </a:p>
          <a:p>
            <a:pPr marL="57150">
              <a:lnSpc>
                <a:spcPct val="120000"/>
              </a:lnSpc>
              <a:spcAft>
                <a:spcPts val="600"/>
              </a:spcAft>
            </a:pPr>
            <a:endParaRPr lang="en-US" sz="1000" dirty="0">
              <a:latin typeface="Montserrat" pitchFamily="2" charset="77"/>
            </a:endParaRPr>
          </a:p>
          <a:p>
            <a:pPr marL="57150">
              <a:lnSpc>
                <a:spcPct val="120000"/>
              </a:lnSpc>
              <a:spcAft>
                <a:spcPts val="600"/>
              </a:spcAft>
            </a:pPr>
            <a:r>
              <a:rPr lang="en-US" sz="1000" dirty="0">
                <a:latin typeface="Montserrat" pitchFamily="2" charset="77"/>
              </a:rPr>
              <a:t>Germany, in addition of being the world top exporting country, is situated as the second country (after the United States) from which Mexico imported more pharma products.</a:t>
            </a:r>
          </a:p>
        </p:txBody>
      </p:sp>
      <p:grpSp>
        <p:nvGrpSpPr>
          <p:cNvPr id="24" name="Group 23">
            <a:extLst>
              <a:ext uri="{FF2B5EF4-FFF2-40B4-BE49-F238E27FC236}">
                <a16:creationId xmlns:a16="http://schemas.microsoft.com/office/drawing/2014/main" id="{680659EA-78A7-4541-ABE8-EE8FFF824147}"/>
              </a:ext>
            </a:extLst>
          </p:cNvPr>
          <p:cNvGrpSpPr/>
          <p:nvPr/>
        </p:nvGrpSpPr>
        <p:grpSpPr>
          <a:xfrm>
            <a:off x="0" y="1345861"/>
            <a:ext cx="375557" cy="188171"/>
            <a:chOff x="0" y="2622332"/>
            <a:chExt cx="780736" cy="391184"/>
          </a:xfrm>
        </p:grpSpPr>
        <p:sp>
          <p:nvSpPr>
            <p:cNvPr id="25" name="Oval 23">
              <a:extLst>
                <a:ext uri="{FF2B5EF4-FFF2-40B4-BE49-F238E27FC236}">
                  <a16:creationId xmlns:a16="http://schemas.microsoft.com/office/drawing/2014/main" id="{687FFF27-2ED4-0B40-83FF-2B0258A1A29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26" name="Oval 21">
              <a:extLst>
                <a:ext uri="{FF2B5EF4-FFF2-40B4-BE49-F238E27FC236}">
                  <a16:creationId xmlns:a16="http://schemas.microsoft.com/office/drawing/2014/main" id="{0C997E90-A1FC-E043-8767-043D22D43231}"/>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27" name="Conector recto 27">
              <a:extLst>
                <a:ext uri="{FF2B5EF4-FFF2-40B4-BE49-F238E27FC236}">
                  <a16:creationId xmlns:a16="http://schemas.microsoft.com/office/drawing/2014/main" id="{7814768B-43E8-0C45-8759-61B68CE3EC87}"/>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28" name="Group 23">
            <a:extLst>
              <a:ext uri="{FF2B5EF4-FFF2-40B4-BE49-F238E27FC236}">
                <a16:creationId xmlns:a16="http://schemas.microsoft.com/office/drawing/2014/main" id="{3AEB5A46-B143-D04F-841F-879E8FE81C19}"/>
              </a:ext>
            </a:extLst>
          </p:cNvPr>
          <p:cNvGrpSpPr/>
          <p:nvPr/>
        </p:nvGrpSpPr>
        <p:grpSpPr>
          <a:xfrm>
            <a:off x="0" y="2240445"/>
            <a:ext cx="375557" cy="188171"/>
            <a:chOff x="0" y="2622332"/>
            <a:chExt cx="780736" cy="391184"/>
          </a:xfrm>
        </p:grpSpPr>
        <p:sp>
          <p:nvSpPr>
            <p:cNvPr id="29" name="Oval 23">
              <a:extLst>
                <a:ext uri="{FF2B5EF4-FFF2-40B4-BE49-F238E27FC236}">
                  <a16:creationId xmlns:a16="http://schemas.microsoft.com/office/drawing/2014/main" id="{FDAC2D22-A7F0-2941-A1E6-10659A15E344}"/>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30" name="Oval 21">
              <a:extLst>
                <a:ext uri="{FF2B5EF4-FFF2-40B4-BE49-F238E27FC236}">
                  <a16:creationId xmlns:a16="http://schemas.microsoft.com/office/drawing/2014/main" id="{ABDB26FA-95DA-FF44-A155-7BCF498D3CB6}"/>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31" name="Conector recto 27">
              <a:extLst>
                <a:ext uri="{FF2B5EF4-FFF2-40B4-BE49-F238E27FC236}">
                  <a16:creationId xmlns:a16="http://schemas.microsoft.com/office/drawing/2014/main" id="{C2331469-F86A-BA45-8885-932195273EF0}"/>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23">
            <a:extLst>
              <a:ext uri="{FF2B5EF4-FFF2-40B4-BE49-F238E27FC236}">
                <a16:creationId xmlns:a16="http://schemas.microsoft.com/office/drawing/2014/main" id="{F9693403-9906-4541-A4A7-401F2679BE0E}"/>
              </a:ext>
            </a:extLst>
          </p:cNvPr>
          <p:cNvGrpSpPr/>
          <p:nvPr/>
        </p:nvGrpSpPr>
        <p:grpSpPr>
          <a:xfrm>
            <a:off x="0" y="2934705"/>
            <a:ext cx="375557" cy="188172"/>
            <a:chOff x="0" y="2622332"/>
            <a:chExt cx="780736" cy="391184"/>
          </a:xfrm>
        </p:grpSpPr>
        <p:sp>
          <p:nvSpPr>
            <p:cNvPr id="37" name="Oval 23">
              <a:extLst>
                <a:ext uri="{FF2B5EF4-FFF2-40B4-BE49-F238E27FC236}">
                  <a16:creationId xmlns:a16="http://schemas.microsoft.com/office/drawing/2014/main" id="{AC5958C6-4974-A845-B243-ACB09BAB2C12}"/>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38" name="Oval 21">
              <a:extLst>
                <a:ext uri="{FF2B5EF4-FFF2-40B4-BE49-F238E27FC236}">
                  <a16:creationId xmlns:a16="http://schemas.microsoft.com/office/drawing/2014/main" id="{8742B946-FE78-054A-9609-559BDDE6D424}"/>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39" name="Conector recto 27">
              <a:extLst>
                <a:ext uri="{FF2B5EF4-FFF2-40B4-BE49-F238E27FC236}">
                  <a16:creationId xmlns:a16="http://schemas.microsoft.com/office/drawing/2014/main" id="{4D9F5293-46AD-934B-BA84-E7A161F1E93D}"/>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sp>
        <p:nvSpPr>
          <p:cNvPr id="40" name="CuadroTexto 1">
            <a:extLst>
              <a:ext uri="{FF2B5EF4-FFF2-40B4-BE49-F238E27FC236}">
                <a16:creationId xmlns:a16="http://schemas.microsoft.com/office/drawing/2014/main" id="{AB3DC901-E672-394E-A079-DE222034A5EC}"/>
              </a:ext>
            </a:extLst>
          </p:cNvPr>
          <p:cNvSpPr txBox="1"/>
          <p:nvPr/>
        </p:nvSpPr>
        <p:spPr>
          <a:xfrm>
            <a:off x="155474" y="866107"/>
            <a:ext cx="4416525" cy="307777"/>
          </a:xfrm>
          <a:prstGeom prst="rect">
            <a:avLst/>
          </a:prstGeom>
          <a:noFill/>
        </p:spPr>
        <p:txBody>
          <a:bodyPr wrap="square" rtlCol="0">
            <a:spAutoFit/>
          </a:bodyPr>
          <a:lstStyle/>
          <a:p>
            <a:r>
              <a:rPr lang="en-US" b="1" dirty="0">
                <a:solidFill>
                  <a:srgbClr val="265E51"/>
                </a:solidFill>
                <a:latin typeface="Montserrat"/>
              </a:rPr>
              <a:t>Pharmaceutical products</a:t>
            </a:r>
          </a:p>
        </p:txBody>
      </p:sp>
      <p:sp>
        <p:nvSpPr>
          <p:cNvPr id="41" name="TextBox 7">
            <a:extLst>
              <a:ext uri="{FF2B5EF4-FFF2-40B4-BE49-F238E27FC236}">
                <a16:creationId xmlns:a16="http://schemas.microsoft.com/office/drawing/2014/main" id="{407653EB-570E-D540-A9B1-19380BAD4856}"/>
              </a:ext>
            </a:extLst>
          </p:cNvPr>
          <p:cNvSpPr txBox="1"/>
          <p:nvPr/>
        </p:nvSpPr>
        <p:spPr>
          <a:xfrm>
            <a:off x="4808336" y="1360550"/>
            <a:ext cx="3542788" cy="461665"/>
          </a:xfrm>
          <a:prstGeom prst="rect">
            <a:avLst/>
          </a:prstGeom>
          <a:noFill/>
        </p:spPr>
        <p:txBody>
          <a:bodyPr wrap="square" rtlCol="0">
            <a:spAutoFit/>
          </a:bodyPr>
          <a:lstStyle/>
          <a:p>
            <a:pPr algn="ctr"/>
            <a:r>
              <a:rPr lang="en-US" sz="800" b="1" dirty="0">
                <a:solidFill>
                  <a:srgbClr val="265E51"/>
                </a:solidFill>
                <a:latin typeface="Montserrat" pitchFamily="2" charset="77"/>
              </a:rPr>
              <a:t>Pharmaceutical products</a:t>
            </a:r>
          </a:p>
          <a:p>
            <a:pPr algn="ctr"/>
            <a:r>
              <a:rPr lang="en-US" sz="800" b="1" dirty="0">
                <a:solidFill>
                  <a:srgbClr val="265E51"/>
                </a:solidFill>
                <a:latin typeface="Montserrat" pitchFamily="2" charset="77"/>
              </a:rPr>
              <a:t>World main exporting countries, 2014</a:t>
            </a:r>
          </a:p>
          <a:p>
            <a:pPr algn="ctr"/>
            <a:r>
              <a:rPr lang="en-US" sz="800" dirty="0">
                <a:solidFill>
                  <a:srgbClr val="265E51"/>
                </a:solidFill>
                <a:latin typeface="Montserrat" pitchFamily="2" charset="77"/>
              </a:rPr>
              <a:t>(%)</a:t>
            </a:r>
          </a:p>
        </p:txBody>
      </p:sp>
      <p:graphicFrame>
        <p:nvGraphicFramePr>
          <p:cNvPr id="42" name="Gráfico 41">
            <a:extLst>
              <a:ext uri="{FF2B5EF4-FFF2-40B4-BE49-F238E27FC236}">
                <a16:creationId xmlns:a16="http://schemas.microsoft.com/office/drawing/2014/main" id="{7FDB7F08-EE4F-1D4B-AA02-AD732D08A59A}"/>
              </a:ext>
            </a:extLst>
          </p:cNvPr>
          <p:cNvGraphicFramePr/>
          <p:nvPr>
            <p:extLst>
              <p:ext uri="{D42A27DB-BD31-4B8C-83A1-F6EECF244321}">
                <p14:modId xmlns:p14="http://schemas.microsoft.com/office/powerpoint/2010/main" val="3391924129"/>
              </p:ext>
            </p:extLst>
          </p:nvPr>
        </p:nvGraphicFramePr>
        <p:xfrm>
          <a:off x="4631970" y="1863036"/>
          <a:ext cx="3874617" cy="2806936"/>
        </p:xfrm>
        <a:graphic>
          <a:graphicData uri="http://schemas.openxmlformats.org/drawingml/2006/chart">
            <c:chart xmlns:c="http://schemas.openxmlformats.org/drawingml/2006/chart" xmlns:r="http://schemas.openxmlformats.org/officeDocument/2006/relationships" r:id="rId2"/>
          </a:graphicData>
        </a:graphic>
      </p:graphicFrame>
      <p:sp>
        <p:nvSpPr>
          <p:cNvPr id="43" name="CuadroTexto 2">
            <a:extLst>
              <a:ext uri="{FF2B5EF4-FFF2-40B4-BE49-F238E27FC236}">
                <a16:creationId xmlns:a16="http://schemas.microsoft.com/office/drawing/2014/main" id="{A9B97D1D-0649-7642-8C0A-3E71CA9E585C}"/>
              </a:ext>
            </a:extLst>
          </p:cNvPr>
          <p:cNvSpPr txBox="1"/>
          <p:nvPr/>
        </p:nvSpPr>
        <p:spPr>
          <a:xfrm>
            <a:off x="4808336" y="4599291"/>
            <a:ext cx="3698251" cy="185435"/>
          </a:xfrm>
          <a:prstGeom prst="rect">
            <a:avLst/>
          </a:prstGeom>
          <a:noFill/>
        </p:spPr>
        <p:txBody>
          <a:bodyPr wrap="square">
            <a:spAutoFit/>
          </a:bodyPr>
          <a:lstStyle/>
          <a:p>
            <a:pPr>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International Trade Center</a:t>
            </a:r>
            <a:endParaRPr lang="es-MX" sz="900" dirty="0">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6830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3">
            <a:extLst>
              <a:ext uri="{FF2B5EF4-FFF2-40B4-BE49-F238E27FC236}">
                <a16:creationId xmlns:a16="http://schemas.microsoft.com/office/drawing/2014/main" id="{518F6E82-9BC7-2940-B478-5EE812A9F9FA}"/>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9" name="CuadroTexto 4">
            <a:extLst>
              <a:ext uri="{FF2B5EF4-FFF2-40B4-BE49-F238E27FC236}">
                <a16:creationId xmlns:a16="http://schemas.microsoft.com/office/drawing/2014/main" id="{9A7DFC5C-C294-6841-BD0E-3F8DD8442133}"/>
              </a:ext>
            </a:extLst>
          </p:cNvPr>
          <p:cNvSpPr txBox="1"/>
          <p:nvPr/>
        </p:nvSpPr>
        <p:spPr>
          <a:xfrm>
            <a:off x="155472" y="1321369"/>
            <a:ext cx="4130778" cy="523990"/>
          </a:xfrm>
          <a:prstGeom prst="rect">
            <a:avLst/>
          </a:prstGeom>
          <a:noFill/>
        </p:spPr>
        <p:txBody>
          <a:bodyPr wrap="square" rtlCol="0">
            <a:spAutoFit/>
          </a:bodyPr>
          <a:lstStyle/>
          <a:p>
            <a:pPr marL="172800" indent="-172800">
              <a:lnSpc>
                <a:spcPct val="120000"/>
              </a:lnSpc>
              <a:spcAft>
                <a:spcPts val="600"/>
              </a:spcAft>
              <a:buFont typeface="Arial" panose="020B0604020202020204" pitchFamily="34" charset="0"/>
              <a:buChar char="•"/>
            </a:pPr>
            <a:r>
              <a:rPr lang="en-US" sz="800" dirty="0">
                <a:latin typeface="Montserrat" pitchFamily="2" charset="77"/>
              </a:rPr>
              <a:t>78.2% of the pharma products were imported from 9 countries in 2014, the more important being United States, including Puerto Rico, Germany, France and Switzerland</a:t>
            </a:r>
          </a:p>
        </p:txBody>
      </p:sp>
      <p:sp>
        <p:nvSpPr>
          <p:cNvPr id="10" name="CuadroTexto 4">
            <a:extLst>
              <a:ext uri="{FF2B5EF4-FFF2-40B4-BE49-F238E27FC236}">
                <a16:creationId xmlns:a16="http://schemas.microsoft.com/office/drawing/2014/main" id="{D0E91B59-0A7C-184C-8295-226B56A30EBE}"/>
              </a:ext>
            </a:extLst>
          </p:cNvPr>
          <p:cNvSpPr txBox="1"/>
          <p:nvPr/>
        </p:nvSpPr>
        <p:spPr>
          <a:xfrm>
            <a:off x="4564186" y="1321369"/>
            <a:ext cx="4130778" cy="376257"/>
          </a:xfrm>
          <a:prstGeom prst="rect">
            <a:avLst/>
          </a:prstGeom>
          <a:noFill/>
        </p:spPr>
        <p:txBody>
          <a:bodyPr wrap="square" rtlCol="0">
            <a:spAutoFit/>
          </a:bodyPr>
          <a:lstStyle/>
          <a:p>
            <a:pPr marL="172800" indent="-172800">
              <a:lnSpc>
                <a:spcPct val="120000"/>
              </a:lnSpc>
              <a:spcAft>
                <a:spcPts val="600"/>
              </a:spcAft>
              <a:buFont typeface="Arial" panose="020B0604020202020204" pitchFamily="34" charset="0"/>
              <a:buChar char="•"/>
            </a:pPr>
            <a:r>
              <a:rPr lang="en-US" sz="800" dirty="0">
                <a:latin typeface="Montserrat" pitchFamily="2" charset="77"/>
              </a:rPr>
              <a:t>Pharma products imports from China are increasing by a 28.4% annual rate.</a:t>
            </a:r>
          </a:p>
        </p:txBody>
      </p:sp>
      <p:sp>
        <p:nvSpPr>
          <p:cNvPr id="11" name="TextBox 7">
            <a:extLst>
              <a:ext uri="{FF2B5EF4-FFF2-40B4-BE49-F238E27FC236}">
                <a16:creationId xmlns:a16="http://schemas.microsoft.com/office/drawing/2014/main" id="{67D0E896-F2B7-2B4E-9221-CB8DE63DADA9}"/>
              </a:ext>
            </a:extLst>
          </p:cNvPr>
          <p:cNvSpPr txBox="1"/>
          <p:nvPr/>
        </p:nvSpPr>
        <p:spPr>
          <a:xfrm>
            <a:off x="449467" y="1960720"/>
            <a:ext cx="3542788" cy="461665"/>
          </a:xfrm>
          <a:prstGeom prst="rect">
            <a:avLst/>
          </a:prstGeom>
          <a:noFill/>
        </p:spPr>
        <p:txBody>
          <a:bodyPr wrap="square" rtlCol="0">
            <a:spAutoFit/>
          </a:bodyPr>
          <a:lstStyle/>
          <a:p>
            <a:pPr algn="ctr"/>
            <a:r>
              <a:rPr lang="en-US" sz="800" b="1" dirty="0">
                <a:solidFill>
                  <a:srgbClr val="265E51"/>
                </a:solidFill>
                <a:latin typeface="Montserrat" pitchFamily="2" charset="77"/>
              </a:rPr>
              <a:t>Pharmaceutical products</a:t>
            </a:r>
          </a:p>
          <a:p>
            <a:pPr algn="ctr"/>
            <a:r>
              <a:rPr lang="en-US" sz="800" b="1" dirty="0">
                <a:solidFill>
                  <a:srgbClr val="265E51"/>
                </a:solidFill>
                <a:latin typeface="Montserrat" pitchFamily="2" charset="77"/>
              </a:rPr>
              <a:t>Main imports origin, 2014</a:t>
            </a:r>
          </a:p>
          <a:p>
            <a:pPr algn="ctr"/>
            <a:r>
              <a:rPr lang="en-US" sz="800" dirty="0">
                <a:solidFill>
                  <a:srgbClr val="265E51"/>
                </a:solidFill>
                <a:latin typeface="Montserrat" pitchFamily="2" charset="77"/>
              </a:rPr>
              <a:t>(%)</a:t>
            </a:r>
          </a:p>
        </p:txBody>
      </p:sp>
      <p:graphicFrame>
        <p:nvGraphicFramePr>
          <p:cNvPr id="12" name="Gráfico 11">
            <a:extLst>
              <a:ext uri="{FF2B5EF4-FFF2-40B4-BE49-F238E27FC236}">
                <a16:creationId xmlns:a16="http://schemas.microsoft.com/office/drawing/2014/main" id="{E24A8869-6C50-2143-9858-FB28F9BEF2E8}"/>
              </a:ext>
            </a:extLst>
          </p:cNvPr>
          <p:cNvGraphicFramePr/>
          <p:nvPr>
            <p:extLst>
              <p:ext uri="{D42A27DB-BD31-4B8C-83A1-F6EECF244321}">
                <p14:modId xmlns:p14="http://schemas.microsoft.com/office/powerpoint/2010/main" val="3075684241"/>
              </p:ext>
            </p:extLst>
          </p:nvPr>
        </p:nvGraphicFramePr>
        <p:xfrm>
          <a:off x="273101" y="2422385"/>
          <a:ext cx="3874617" cy="2114493"/>
        </p:xfrm>
        <a:graphic>
          <a:graphicData uri="http://schemas.openxmlformats.org/drawingml/2006/chart">
            <c:chart xmlns:c="http://schemas.openxmlformats.org/drawingml/2006/chart" xmlns:r="http://schemas.openxmlformats.org/officeDocument/2006/relationships" r:id="rId2"/>
          </a:graphicData>
        </a:graphic>
      </p:graphicFrame>
      <p:sp>
        <p:nvSpPr>
          <p:cNvPr id="14" name="CuadroTexto 2">
            <a:extLst>
              <a:ext uri="{FF2B5EF4-FFF2-40B4-BE49-F238E27FC236}">
                <a16:creationId xmlns:a16="http://schemas.microsoft.com/office/drawing/2014/main" id="{8854D058-37AB-7549-8AC3-A314F39276ED}"/>
              </a:ext>
            </a:extLst>
          </p:cNvPr>
          <p:cNvSpPr txBox="1"/>
          <p:nvPr/>
        </p:nvSpPr>
        <p:spPr>
          <a:xfrm>
            <a:off x="456342" y="4599291"/>
            <a:ext cx="3698251" cy="284245"/>
          </a:xfrm>
          <a:prstGeom prst="rect">
            <a:avLst/>
          </a:prstGeom>
          <a:noFill/>
        </p:spPr>
        <p:txBody>
          <a:bodyPr wrap="square">
            <a:spAutoFit/>
          </a:bodyPr>
          <a:lstStyle/>
          <a:p>
            <a:pPr>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SAT, SE, BANXICO, INEGI. Balanza Comercial de Mercancias de México. SNIEG. Información de Interés Nacional</a:t>
            </a:r>
            <a:endParaRPr lang="es-MX" sz="900" dirty="0">
              <a:effectLst/>
              <a:latin typeface="Montserrat" pitchFamily="2" charset="77"/>
              <a:ea typeface="Calibri" panose="020F0502020204030204" pitchFamily="34" charset="0"/>
              <a:cs typeface="Times New Roman" panose="02020603050405020304" pitchFamily="18" charset="0"/>
            </a:endParaRPr>
          </a:p>
        </p:txBody>
      </p:sp>
      <p:graphicFrame>
        <p:nvGraphicFramePr>
          <p:cNvPr id="15" name="Gráfico 14">
            <a:extLst>
              <a:ext uri="{FF2B5EF4-FFF2-40B4-BE49-F238E27FC236}">
                <a16:creationId xmlns:a16="http://schemas.microsoft.com/office/drawing/2014/main" id="{AEFD20CE-68C7-B948-9657-8C7E6C82B8CE}"/>
              </a:ext>
            </a:extLst>
          </p:cNvPr>
          <p:cNvGraphicFramePr/>
          <p:nvPr>
            <p:extLst>
              <p:ext uri="{D42A27DB-BD31-4B8C-83A1-F6EECF244321}">
                <p14:modId xmlns:p14="http://schemas.microsoft.com/office/powerpoint/2010/main" val="159623310"/>
              </p:ext>
            </p:extLst>
          </p:nvPr>
        </p:nvGraphicFramePr>
        <p:xfrm>
          <a:off x="4617359" y="2661557"/>
          <a:ext cx="4130778" cy="1930859"/>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7">
            <a:extLst>
              <a:ext uri="{FF2B5EF4-FFF2-40B4-BE49-F238E27FC236}">
                <a16:creationId xmlns:a16="http://schemas.microsoft.com/office/drawing/2014/main" id="{1D523510-EA8F-0D4A-AE25-145EB06DA11C}"/>
              </a:ext>
            </a:extLst>
          </p:cNvPr>
          <p:cNvSpPr txBox="1"/>
          <p:nvPr/>
        </p:nvSpPr>
        <p:spPr>
          <a:xfrm>
            <a:off x="4931660" y="2124432"/>
            <a:ext cx="3542788" cy="461665"/>
          </a:xfrm>
          <a:prstGeom prst="rect">
            <a:avLst/>
          </a:prstGeom>
          <a:noFill/>
        </p:spPr>
        <p:txBody>
          <a:bodyPr wrap="square" rtlCol="0">
            <a:spAutoFit/>
          </a:bodyPr>
          <a:lstStyle/>
          <a:p>
            <a:pPr algn="ctr"/>
            <a:r>
              <a:rPr lang="en-US" sz="800" b="1" dirty="0">
                <a:solidFill>
                  <a:srgbClr val="265E51"/>
                </a:solidFill>
                <a:latin typeface="Montserrat" pitchFamily="2" charset="77"/>
              </a:rPr>
              <a:t>Pharmaceutical products</a:t>
            </a:r>
          </a:p>
          <a:p>
            <a:pPr algn="ctr"/>
            <a:r>
              <a:rPr lang="en-US" sz="800" b="1" dirty="0">
                <a:solidFill>
                  <a:srgbClr val="265E51"/>
                </a:solidFill>
                <a:latin typeface="Montserrat" pitchFamily="2" charset="77"/>
              </a:rPr>
              <a:t>Mexican imports from China, several years</a:t>
            </a:r>
          </a:p>
          <a:p>
            <a:pPr algn="ctr"/>
            <a:r>
              <a:rPr lang="en-US" sz="800" dirty="0">
                <a:solidFill>
                  <a:srgbClr val="265E51"/>
                </a:solidFill>
                <a:latin typeface="Montserrat" pitchFamily="2" charset="77"/>
              </a:rPr>
              <a:t>Million USD</a:t>
            </a:r>
          </a:p>
        </p:txBody>
      </p:sp>
      <p:sp>
        <p:nvSpPr>
          <p:cNvPr id="18" name="CuadroTexto 2">
            <a:extLst>
              <a:ext uri="{FF2B5EF4-FFF2-40B4-BE49-F238E27FC236}">
                <a16:creationId xmlns:a16="http://schemas.microsoft.com/office/drawing/2014/main" id="{EE76AF3A-57F1-214C-BEF1-C65B40BBA816}"/>
              </a:ext>
            </a:extLst>
          </p:cNvPr>
          <p:cNvSpPr txBox="1"/>
          <p:nvPr/>
        </p:nvSpPr>
        <p:spPr>
          <a:xfrm>
            <a:off x="4693606" y="4599291"/>
            <a:ext cx="3698251" cy="284245"/>
          </a:xfrm>
          <a:prstGeom prst="rect">
            <a:avLst/>
          </a:prstGeom>
          <a:noFill/>
        </p:spPr>
        <p:txBody>
          <a:bodyPr wrap="square">
            <a:spAutoFit/>
          </a:bodyPr>
          <a:lstStyle/>
          <a:p>
            <a:pPr>
              <a:lnSpc>
                <a:spcPct val="107000"/>
              </a:lnSpc>
              <a:spcAft>
                <a:spcPts val="800"/>
              </a:spcAft>
            </a:pPr>
            <a:r>
              <a:rPr lang="es-MX" sz="600" dirty="0">
                <a:effectLst/>
                <a:latin typeface="Montserrat" pitchFamily="2" charset="77"/>
                <a:ea typeface="Calibri" panose="020F0502020204030204" pitchFamily="34" charset="0"/>
                <a:cs typeface="Times New Roman" panose="02020603050405020304" pitchFamily="18" charset="0"/>
              </a:rPr>
              <a:t>Fuente: SAT, SE, BANXICO, INEGI. Balanza Comercial de Mercancias de México. SNIEG. Información de Interés Nacional</a:t>
            </a:r>
            <a:endParaRPr lang="es-MX" sz="900" dirty="0">
              <a:effectLst/>
              <a:latin typeface="Montserrat" pitchFamily="2" charset="77"/>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909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3">
            <a:extLst>
              <a:ext uri="{FF2B5EF4-FFF2-40B4-BE49-F238E27FC236}">
                <a16:creationId xmlns:a16="http://schemas.microsoft.com/office/drawing/2014/main" id="{4EE7CC3F-1EF0-C24D-9016-2A1BEE40C57A}"/>
              </a:ext>
            </a:extLst>
          </p:cNvPr>
          <p:cNvCxnSpPr/>
          <p:nvPr/>
        </p:nvCxnSpPr>
        <p:spPr>
          <a:xfrm>
            <a:off x="155474" y="1188439"/>
            <a:ext cx="6480000" cy="0"/>
          </a:xfrm>
          <a:prstGeom prst="line">
            <a:avLst/>
          </a:prstGeom>
          <a:ln>
            <a:solidFill>
              <a:srgbClr val="BC955C"/>
            </a:solidFill>
          </a:ln>
        </p:spPr>
        <p:style>
          <a:lnRef idx="1">
            <a:schemeClr val="accent1"/>
          </a:lnRef>
          <a:fillRef idx="0">
            <a:schemeClr val="accent1"/>
          </a:fillRef>
          <a:effectRef idx="0">
            <a:schemeClr val="accent1"/>
          </a:effectRef>
          <a:fontRef idx="minor">
            <a:schemeClr val="tx1"/>
          </a:fontRef>
        </p:style>
      </p:cxnSp>
      <p:sp>
        <p:nvSpPr>
          <p:cNvPr id="29" name="CuadroTexto 4">
            <a:extLst>
              <a:ext uri="{FF2B5EF4-FFF2-40B4-BE49-F238E27FC236}">
                <a16:creationId xmlns:a16="http://schemas.microsoft.com/office/drawing/2014/main" id="{CE729801-AD68-D547-A0BA-605699968AC0}"/>
              </a:ext>
            </a:extLst>
          </p:cNvPr>
          <p:cNvSpPr txBox="1"/>
          <p:nvPr/>
        </p:nvSpPr>
        <p:spPr>
          <a:xfrm>
            <a:off x="420349" y="1321368"/>
            <a:ext cx="5792672" cy="3139321"/>
          </a:xfrm>
          <a:prstGeom prst="rect">
            <a:avLst/>
          </a:prstGeom>
          <a:noFill/>
        </p:spPr>
        <p:txBody>
          <a:bodyPr wrap="square" rtlCol="0">
            <a:spAutoFit/>
          </a:bodyPr>
          <a:lstStyle/>
          <a:p>
            <a:pPr marL="57150">
              <a:spcAft>
                <a:spcPts val="600"/>
              </a:spcAft>
            </a:pPr>
            <a:r>
              <a:rPr lang="en-US" sz="800" dirty="0">
                <a:solidFill>
                  <a:schemeClr val="tx1">
                    <a:lumMod val="85000"/>
                    <a:lumOff val="15000"/>
                  </a:schemeClr>
                </a:solidFill>
                <a:latin typeface="Montserrat" pitchFamily="2" charset="77"/>
              </a:rPr>
              <a:t>Mexico is the second largest market in Latin America in the pharmaceutical industry, and it is an important producer of high-tech medicines, including antibiotics, anti-inflammatories, treatments against cancer, among others. Likewise, 14 out of the 15 main international enterprises are situated in Mexico, for which the country has positioned itself as one of the main manufacturing centers worldwide.</a:t>
            </a:r>
          </a:p>
          <a:p>
            <a:pPr marL="57150">
              <a:spcAft>
                <a:spcPts val="600"/>
              </a:spcAft>
            </a:pPr>
            <a:endParaRPr lang="en-US" sz="800" dirty="0">
              <a:solidFill>
                <a:schemeClr val="tx1">
                  <a:lumMod val="85000"/>
                  <a:lumOff val="15000"/>
                </a:schemeClr>
              </a:solidFill>
              <a:latin typeface="Montserrat" pitchFamily="2" charset="77"/>
            </a:endParaRPr>
          </a:p>
          <a:p>
            <a:pPr marL="57150">
              <a:spcAft>
                <a:spcPts val="600"/>
              </a:spcAft>
            </a:pPr>
            <a:r>
              <a:rPr lang="en-US" sz="800" dirty="0">
                <a:solidFill>
                  <a:schemeClr val="tx1">
                    <a:lumMod val="85000"/>
                    <a:lumOff val="15000"/>
                  </a:schemeClr>
                </a:solidFill>
                <a:latin typeface="Montserrat" pitchFamily="2" charset="77"/>
              </a:rPr>
              <a:t>In Mexico, health expenditure represents 5.4% of the GDP (in Canada is 10.4%, in Brazil 8.9%, in Chile 8.1%).</a:t>
            </a:r>
          </a:p>
          <a:p>
            <a:pPr marL="57150">
              <a:spcAft>
                <a:spcPts val="600"/>
              </a:spcAft>
            </a:pPr>
            <a:br>
              <a:rPr lang="en-US" sz="800" dirty="0">
                <a:solidFill>
                  <a:schemeClr val="tx1">
                    <a:lumMod val="85000"/>
                    <a:lumOff val="15000"/>
                  </a:schemeClr>
                </a:solidFill>
                <a:latin typeface="Montserrat" pitchFamily="2" charset="77"/>
              </a:rPr>
            </a:br>
            <a:r>
              <a:rPr lang="en-US" sz="800" dirty="0">
                <a:solidFill>
                  <a:schemeClr val="tx1">
                    <a:lumMod val="85000"/>
                    <a:lumOff val="15000"/>
                  </a:schemeClr>
                </a:solidFill>
                <a:latin typeface="Montserrat" pitchFamily="2" charset="77"/>
              </a:rPr>
              <a:t>According to the National Institute of Statistics and Geography (INEGI), the pharmaceutical industry showed a growing tendency in terms of establishments dedicated to this activity, having a current record of 770 economic units.</a:t>
            </a:r>
          </a:p>
          <a:p>
            <a:pPr marL="57150">
              <a:spcAft>
                <a:spcPts val="600"/>
              </a:spcAft>
            </a:pPr>
            <a:br>
              <a:rPr lang="en-US" sz="800" dirty="0">
                <a:solidFill>
                  <a:schemeClr val="tx1">
                    <a:lumMod val="85000"/>
                    <a:lumOff val="15000"/>
                  </a:schemeClr>
                </a:solidFill>
                <a:latin typeface="Montserrat" pitchFamily="2" charset="77"/>
              </a:rPr>
            </a:br>
            <a:r>
              <a:rPr lang="en-US" sz="800" dirty="0">
                <a:solidFill>
                  <a:schemeClr val="tx1">
                    <a:lumMod val="85000"/>
                    <a:lumOff val="15000"/>
                  </a:schemeClr>
                </a:solidFill>
                <a:latin typeface="Montserrat" pitchFamily="2" charset="77"/>
              </a:rPr>
              <a:t>It is predicted that in 2020 the Mexican consumption of pharmaceutical products will be of USD $26,276 millions, which represents an increase of a 100% compared to 2011.</a:t>
            </a:r>
          </a:p>
          <a:p>
            <a:pPr marL="57150">
              <a:spcAft>
                <a:spcPts val="600"/>
              </a:spcAft>
            </a:pPr>
            <a:br>
              <a:rPr lang="en-US" sz="800" dirty="0">
                <a:solidFill>
                  <a:schemeClr val="tx1">
                    <a:lumMod val="85000"/>
                    <a:lumOff val="15000"/>
                  </a:schemeClr>
                </a:solidFill>
                <a:latin typeface="Montserrat" pitchFamily="2" charset="77"/>
              </a:rPr>
            </a:br>
            <a:r>
              <a:rPr lang="en-US" sz="800" dirty="0">
                <a:solidFill>
                  <a:schemeClr val="tx1">
                    <a:lumMod val="85000"/>
                    <a:lumOff val="15000"/>
                  </a:schemeClr>
                </a:solidFill>
                <a:latin typeface="Montserrat" pitchFamily="2" charset="77"/>
              </a:rPr>
              <a:t>Currently, the pharma sector generates approximately 65,204 jobs. Some of the main international enterprises from the industry are Merck, Boehringer Ingelheim, Schering Plough and Byer, among others. And nationals such as </a:t>
            </a:r>
            <a:r>
              <a:rPr lang="en-US" sz="800" dirty="0" err="1">
                <a:solidFill>
                  <a:schemeClr val="tx1">
                    <a:lumMod val="85000"/>
                    <a:lumOff val="15000"/>
                  </a:schemeClr>
                </a:solidFill>
                <a:latin typeface="Montserrat" pitchFamily="2" charset="77"/>
              </a:rPr>
              <a:t>Liomont</a:t>
            </a:r>
            <a:r>
              <a:rPr lang="en-US" sz="800" dirty="0">
                <a:solidFill>
                  <a:schemeClr val="tx1">
                    <a:lumMod val="85000"/>
                    <a:lumOff val="15000"/>
                  </a:schemeClr>
                </a:solidFill>
                <a:latin typeface="Montserrat" pitchFamily="2" charset="77"/>
              </a:rPr>
              <a:t>, </a:t>
            </a:r>
            <a:r>
              <a:rPr lang="en-US" sz="800" dirty="0" err="1">
                <a:solidFill>
                  <a:schemeClr val="tx1">
                    <a:lumMod val="85000"/>
                    <a:lumOff val="15000"/>
                  </a:schemeClr>
                </a:solidFill>
                <a:latin typeface="Montserrat" pitchFamily="2" charset="77"/>
              </a:rPr>
              <a:t>Sanfer</a:t>
            </a:r>
            <a:r>
              <a:rPr lang="en-US" sz="800" dirty="0">
                <a:solidFill>
                  <a:schemeClr val="tx1">
                    <a:lumMod val="85000"/>
                    <a:lumOff val="15000"/>
                  </a:schemeClr>
                </a:solidFill>
                <a:latin typeface="Montserrat" pitchFamily="2" charset="77"/>
              </a:rPr>
              <a:t>, </a:t>
            </a:r>
            <a:r>
              <a:rPr lang="en-US" sz="800" dirty="0" err="1">
                <a:solidFill>
                  <a:schemeClr val="tx1">
                    <a:lumMod val="85000"/>
                    <a:lumOff val="15000"/>
                  </a:schemeClr>
                </a:solidFill>
                <a:latin typeface="Montserrat" pitchFamily="2" charset="77"/>
              </a:rPr>
              <a:t>Laboratorios</a:t>
            </a:r>
            <a:r>
              <a:rPr lang="en-US" sz="800" dirty="0">
                <a:solidFill>
                  <a:schemeClr val="tx1">
                    <a:lumMod val="85000"/>
                    <a:lumOff val="15000"/>
                  </a:schemeClr>
                </a:solidFill>
                <a:latin typeface="Montserrat" pitchFamily="2" charset="77"/>
              </a:rPr>
              <a:t> Armstrong and </a:t>
            </a:r>
            <a:r>
              <a:rPr lang="en-US" sz="800" dirty="0" err="1">
                <a:solidFill>
                  <a:schemeClr val="tx1">
                    <a:lumMod val="85000"/>
                    <a:lumOff val="15000"/>
                  </a:schemeClr>
                </a:solidFill>
                <a:latin typeface="Montserrat" pitchFamily="2" charset="77"/>
              </a:rPr>
              <a:t>Laboratorios</a:t>
            </a:r>
            <a:r>
              <a:rPr lang="en-US" sz="800" dirty="0">
                <a:solidFill>
                  <a:schemeClr val="tx1">
                    <a:lumMod val="85000"/>
                    <a:lumOff val="15000"/>
                  </a:schemeClr>
                </a:solidFill>
                <a:latin typeface="Montserrat" pitchFamily="2" charset="77"/>
              </a:rPr>
              <a:t> </a:t>
            </a:r>
            <a:r>
              <a:rPr lang="en-US" sz="800" dirty="0" err="1">
                <a:solidFill>
                  <a:schemeClr val="tx1">
                    <a:lumMod val="85000"/>
                    <a:lumOff val="15000"/>
                  </a:schemeClr>
                </a:solidFill>
                <a:latin typeface="Montserrat" pitchFamily="2" charset="77"/>
              </a:rPr>
              <a:t>Hormona</a:t>
            </a:r>
            <a:r>
              <a:rPr lang="en-US" sz="800" dirty="0">
                <a:solidFill>
                  <a:schemeClr val="tx1">
                    <a:lumMod val="85000"/>
                    <a:lumOff val="15000"/>
                  </a:schemeClr>
                </a:solidFill>
                <a:latin typeface="Montserrat" pitchFamily="2" charset="77"/>
              </a:rPr>
              <a:t>.</a:t>
            </a:r>
            <a:br>
              <a:rPr lang="en-US" sz="800" dirty="0">
                <a:solidFill>
                  <a:schemeClr val="tx1">
                    <a:lumMod val="85000"/>
                    <a:lumOff val="15000"/>
                  </a:schemeClr>
                </a:solidFill>
                <a:latin typeface="Montserrat" pitchFamily="2" charset="77"/>
              </a:rPr>
            </a:br>
            <a:endParaRPr lang="en-US" sz="800" dirty="0">
              <a:solidFill>
                <a:schemeClr val="tx1">
                  <a:lumMod val="85000"/>
                  <a:lumOff val="15000"/>
                </a:schemeClr>
              </a:solidFill>
              <a:latin typeface="Montserrat" pitchFamily="2" charset="77"/>
            </a:endParaRPr>
          </a:p>
          <a:p>
            <a:pPr marL="57150">
              <a:spcAft>
                <a:spcPts val="600"/>
              </a:spcAft>
            </a:pPr>
            <a:r>
              <a:rPr lang="en-US" sz="800" dirty="0">
                <a:solidFill>
                  <a:schemeClr val="tx1">
                    <a:lumMod val="85000"/>
                    <a:lumOff val="15000"/>
                  </a:schemeClr>
                </a:solidFill>
                <a:latin typeface="Montserrat" pitchFamily="2" charset="77"/>
              </a:rPr>
              <a:t>Mexico is one of the most attractive markets to invest in the pharma industry due to the regulatory framework improvement and the increase in  quality certifications. According to the Business Monitor, the FDA presence in Mexico has contributed to improve transparency and increase the medicine standards.</a:t>
            </a:r>
          </a:p>
        </p:txBody>
      </p:sp>
      <p:grpSp>
        <p:nvGrpSpPr>
          <p:cNvPr id="30" name="Group 23">
            <a:extLst>
              <a:ext uri="{FF2B5EF4-FFF2-40B4-BE49-F238E27FC236}">
                <a16:creationId xmlns:a16="http://schemas.microsoft.com/office/drawing/2014/main" id="{00179CFE-4C24-5748-8AC0-333C955DDB15}"/>
              </a:ext>
            </a:extLst>
          </p:cNvPr>
          <p:cNvGrpSpPr/>
          <p:nvPr/>
        </p:nvGrpSpPr>
        <p:grpSpPr>
          <a:xfrm>
            <a:off x="0" y="1345861"/>
            <a:ext cx="375557" cy="188171"/>
            <a:chOff x="0" y="2622332"/>
            <a:chExt cx="780736" cy="391184"/>
          </a:xfrm>
        </p:grpSpPr>
        <p:sp>
          <p:nvSpPr>
            <p:cNvPr id="31" name="Oval 23">
              <a:extLst>
                <a:ext uri="{FF2B5EF4-FFF2-40B4-BE49-F238E27FC236}">
                  <a16:creationId xmlns:a16="http://schemas.microsoft.com/office/drawing/2014/main" id="{A81D43FC-2E14-3740-8B68-B29EF7210D4E}"/>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32" name="Oval 21">
              <a:extLst>
                <a:ext uri="{FF2B5EF4-FFF2-40B4-BE49-F238E27FC236}">
                  <a16:creationId xmlns:a16="http://schemas.microsoft.com/office/drawing/2014/main" id="{A26E2CF7-4971-2748-8B42-37787A28D0D2}"/>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33" name="Conector recto 27">
              <a:extLst>
                <a:ext uri="{FF2B5EF4-FFF2-40B4-BE49-F238E27FC236}">
                  <a16:creationId xmlns:a16="http://schemas.microsoft.com/office/drawing/2014/main" id="{DE38B1D2-849E-4A48-8333-C7D310A91EB1}"/>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34" name="Group 23">
            <a:extLst>
              <a:ext uri="{FF2B5EF4-FFF2-40B4-BE49-F238E27FC236}">
                <a16:creationId xmlns:a16="http://schemas.microsoft.com/office/drawing/2014/main" id="{A38F4812-0C0C-5747-ACC6-E9BCE95CEBFD}"/>
              </a:ext>
            </a:extLst>
          </p:cNvPr>
          <p:cNvGrpSpPr/>
          <p:nvPr/>
        </p:nvGrpSpPr>
        <p:grpSpPr>
          <a:xfrm>
            <a:off x="0" y="3027938"/>
            <a:ext cx="375557" cy="188171"/>
            <a:chOff x="0" y="2622332"/>
            <a:chExt cx="780736" cy="391184"/>
          </a:xfrm>
        </p:grpSpPr>
        <p:sp>
          <p:nvSpPr>
            <p:cNvPr id="35" name="Oval 23">
              <a:extLst>
                <a:ext uri="{FF2B5EF4-FFF2-40B4-BE49-F238E27FC236}">
                  <a16:creationId xmlns:a16="http://schemas.microsoft.com/office/drawing/2014/main" id="{5E43D4AE-A1EF-6F44-A021-00A66BF79760}"/>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36" name="Oval 21">
              <a:extLst>
                <a:ext uri="{FF2B5EF4-FFF2-40B4-BE49-F238E27FC236}">
                  <a16:creationId xmlns:a16="http://schemas.microsoft.com/office/drawing/2014/main" id="{3D7C125D-1014-C14D-AF66-83FA09755571}"/>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37" name="Conector recto 27">
              <a:extLst>
                <a:ext uri="{FF2B5EF4-FFF2-40B4-BE49-F238E27FC236}">
                  <a16:creationId xmlns:a16="http://schemas.microsoft.com/office/drawing/2014/main" id="{2CEBCBF7-A47A-8341-9D56-8F25F3E33481}"/>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38" name="Group 23">
            <a:extLst>
              <a:ext uri="{FF2B5EF4-FFF2-40B4-BE49-F238E27FC236}">
                <a16:creationId xmlns:a16="http://schemas.microsoft.com/office/drawing/2014/main" id="{35961FCC-3B4F-ED4E-A9B7-C0966CD8B06B}"/>
              </a:ext>
            </a:extLst>
          </p:cNvPr>
          <p:cNvGrpSpPr/>
          <p:nvPr/>
        </p:nvGrpSpPr>
        <p:grpSpPr>
          <a:xfrm>
            <a:off x="0" y="3587074"/>
            <a:ext cx="375557" cy="188171"/>
            <a:chOff x="0" y="2622332"/>
            <a:chExt cx="780736" cy="391184"/>
          </a:xfrm>
        </p:grpSpPr>
        <p:sp>
          <p:nvSpPr>
            <p:cNvPr id="39" name="Oval 23">
              <a:extLst>
                <a:ext uri="{FF2B5EF4-FFF2-40B4-BE49-F238E27FC236}">
                  <a16:creationId xmlns:a16="http://schemas.microsoft.com/office/drawing/2014/main" id="{491FE8F2-B9C0-CE46-8A7A-D8F4D4710FC0}"/>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40" name="Oval 21">
              <a:extLst>
                <a:ext uri="{FF2B5EF4-FFF2-40B4-BE49-F238E27FC236}">
                  <a16:creationId xmlns:a16="http://schemas.microsoft.com/office/drawing/2014/main" id="{14BF4421-A92F-C047-9F4B-C4B2D85C7C7F}"/>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41" name="Conector recto 27">
              <a:extLst>
                <a:ext uri="{FF2B5EF4-FFF2-40B4-BE49-F238E27FC236}">
                  <a16:creationId xmlns:a16="http://schemas.microsoft.com/office/drawing/2014/main" id="{903B4044-A177-5347-80E5-708DDA1BB98B}"/>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23">
            <a:extLst>
              <a:ext uri="{FF2B5EF4-FFF2-40B4-BE49-F238E27FC236}">
                <a16:creationId xmlns:a16="http://schemas.microsoft.com/office/drawing/2014/main" id="{8DAB2DFD-6A93-EE44-AEAC-A62E7B42054B}"/>
              </a:ext>
            </a:extLst>
          </p:cNvPr>
          <p:cNvGrpSpPr/>
          <p:nvPr/>
        </p:nvGrpSpPr>
        <p:grpSpPr>
          <a:xfrm>
            <a:off x="0" y="4146211"/>
            <a:ext cx="375557" cy="188171"/>
            <a:chOff x="0" y="2622332"/>
            <a:chExt cx="780736" cy="391184"/>
          </a:xfrm>
        </p:grpSpPr>
        <p:sp>
          <p:nvSpPr>
            <p:cNvPr id="43" name="Oval 23">
              <a:extLst>
                <a:ext uri="{FF2B5EF4-FFF2-40B4-BE49-F238E27FC236}">
                  <a16:creationId xmlns:a16="http://schemas.microsoft.com/office/drawing/2014/main" id="{3852BFA5-03AD-2042-AB93-D73F22E16978}"/>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44" name="Oval 21">
              <a:extLst>
                <a:ext uri="{FF2B5EF4-FFF2-40B4-BE49-F238E27FC236}">
                  <a16:creationId xmlns:a16="http://schemas.microsoft.com/office/drawing/2014/main" id="{4624572C-95DC-A44E-B07F-FFCAF8572570}"/>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45" name="Conector recto 27">
              <a:extLst>
                <a:ext uri="{FF2B5EF4-FFF2-40B4-BE49-F238E27FC236}">
                  <a16:creationId xmlns:a16="http://schemas.microsoft.com/office/drawing/2014/main" id="{5A1DCCF7-9A28-F24D-BE3C-FECC2BDE6AC5}"/>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46" name="Group 23">
            <a:extLst>
              <a:ext uri="{FF2B5EF4-FFF2-40B4-BE49-F238E27FC236}">
                <a16:creationId xmlns:a16="http://schemas.microsoft.com/office/drawing/2014/main" id="{C251C267-C8DC-0A4F-8F3B-6B8B3C839EC3}"/>
              </a:ext>
            </a:extLst>
          </p:cNvPr>
          <p:cNvGrpSpPr/>
          <p:nvPr/>
        </p:nvGrpSpPr>
        <p:grpSpPr>
          <a:xfrm>
            <a:off x="0" y="2480931"/>
            <a:ext cx="375557" cy="188171"/>
            <a:chOff x="0" y="2622332"/>
            <a:chExt cx="780736" cy="391184"/>
          </a:xfrm>
        </p:grpSpPr>
        <p:sp>
          <p:nvSpPr>
            <p:cNvPr id="47" name="Oval 23">
              <a:extLst>
                <a:ext uri="{FF2B5EF4-FFF2-40B4-BE49-F238E27FC236}">
                  <a16:creationId xmlns:a16="http://schemas.microsoft.com/office/drawing/2014/main" id="{1C43B735-C761-0541-81C7-3A19F4C5682F}"/>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48" name="Oval 21">
              <a:extLst>
                <a:ext uri="{FF2B5EF4-FFF2-40B4-BE49-F238E27FC236}">
                  <a16:creationId xmlns:a16="http://schemas.microsoft.com/office/drawing/2014/main" id="{359B5319-5DF3-BB4B-9492-CFCA56372494}"/>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49" name="Conector recto 27">
              <a:extLst>
                <a:ext uri="{FF2B5EF4-FFF2-40B4-BE49-F238E27FC236}">
                  <a16:creationId xmlns:a16="http://schemas.microsoft.com/office/drawing/2014/main" id="{1EB0B419-5095-2C45-92E6-77546BF2A1E9}"/>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grpSp>
        <p:nvGrpSpPr>
          <p:cNvPr id="50" name="Group 23">
            <a:extLst>
              <a:ext uri="{FF2B5EF4-FFF2-40B4-BE49-F238E27FC236}">
                <a16:creationId xmlns:a16="http://schemas.microsoft.com/office/drawing/2014/main" id="{81467EFC-AEEA-CD4D-B9D8-BC5D1FC8A765}"/>
              </a:ext>
            </a:extLst>
          </p:cNvPr>
          <p:cNvGrpSpPr/>
          <p:nvPr/>
        </p:nvGrpSpPr>
        <p:grpSpPr>
          <a:xfrm>
            <a:off x="0" y="2108685"/>
            <a:ext cx="375557" cy="188171"/>
            <a:chOff x="0" y="2622332"/>
            <a:chExt cx="780736" cy="391184"/>
          </a:xfrm>
        </p:grpSpPr>
        <p:sp>
          <p:nvSpPr>
            <p:cNvPr id="51" name="Oval 23">
              <a:extLst>
                <a:ext uri="{FF2B5EF4-FFF2-40B4-BE49-F238E27FC236}">
                  <a16:creationId xmlns:a16="http://schemas.microsoft.com/office/drawing/2014/main" id="{FE624AAD-A1E4-2143-8183-117BA082B580}"/>
                </a:ext>
              </a:extLst>
            </p:cNvPr>
            <p:cNvSpPr>
              <a:spLocks noChangeAspect="1"/>
            </p:cNvSpPr>
            <p:nvPr/>
          </p:nvSpPr>
          <p:spPr>
            <a:xfrm>
              <a:off x="271871" y="2652869"/>
              <a:ext cx="330110" cy="330110"/>
            </a:xfrm>
            <a:prstGeom prst="ellipse">
              <a:avLst/>
            </a:prstGeom>
            <a:solidFill>
              <a:srgbClr val="BC9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sp>
          <p:nvSpPr>
            <p:cNvPr id="52" name="Oval 21">
              <a:extLst>
                <a:ext uri="{FF2B5EF4-FFF2-40B4-BE49-F238E27FC236}">
                  <a16:creationId xmlns:a16="http://schemas.microsoft.com/office/drawing/2014/main" id="{DDADF5CB-C570-0B42-AEF3-ADC96F88F93C}"/>
                </a:ext>
              </a:extLst>
            </p:cNvPr>
            <p:cNvSpPr>
              <a:spLocks noChangeAspect="1"/>
            </p:cNvSpPr>
            <p:nvPr/>
          </p:nvSpPr>
          <p:spPr>
            <a:xfrm>
              <a:off x="241334" y="2622332"/>
              <a:ext cx="391184" cy="391184"/>
            </a:xfrm>
            <a:prstGeom prst="ellipse">
              <a:avLst/>
            </a:prstGeom>
            <a:noFill/>
            <a:ln w="6350">
              <a:solidFill>
                <a:srgbClr val="BC95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dirty="0"/>
            </a:p>
          </p:txBody>
        </p:sp>
        <p:cxnSp>
          <p:nvCxnSpPr>
            <p:cNvPr id="53" name="Conector recto 27">
              <a:extLst>
                <a:ext uri="{FF2B5EF4-FFF2-40B4-BE49-F238E27FC236}">
                  <a16:creationId xmlns:a16="http://schemas.microsoft.com/office/drawing/2014/main" id="{69BF88E7-3E28-5541-9E5C-F2A6C030763C}"/>
                </a:ext>
              </a:extLst>
            </p:cNvPr>
            <p:cNvCxnSpPr>
              <a:cxnSpLocks/>
            </p:cNvCxnSpPr>
            <p:nvPr/>
          </p:nvCxnSpPr>
          <p:spPr>
            <a:xfrm flipH="1">
              <a:off x="0" y="2820850"/>
              <a:ext cx="780736" cy="0"/>
            </a:xfrm>
            <a:prstGeom prst="line">
              <a:avLst/>
            </a:prstGeom>
            <a:ln w="6350" cap="flat">
              <a:solidFill>
                <a:srgbClr val="BC955C"/>
              </a:solidFill>
              <a:headEnd type="oval"/>
            </a:ln>
          </p:spPr>
          <p:style>
            <a:lnRef idx="1">
              <a:schemeClr val="accent1"/>
            </a:lnRef>
            <a:fillRef idx="0">
              <a:schemeClr val="accent1"/>
            </a:fillRef>
            <a:effectRef idx="0">
              <a:schemeClr val="accent1"/>
            </a:effectRef>
            <a:fontRef idx="minor">
              <a:schemeClr val="tx1"/>
            </a:fontRef>
          </p:style>
        </p:cxnSp>
      </p:grpSp>
      <p:pic>
        <p:nvPicPr>
          <p:cNvPr id="3" name="Imagen 2">
            <a:extLst>
              <a:ext uri="{FF2B5EF4-FFF2-40B4-BE49-F238E27FC236}">
                <a16:creationId xmlns:a16="http://schemas.microsoft.com/office/drawing/2014/main" id="{2540C545-662D-3740-B12C-46F7295E89AA}"/>
              </a:ext>
            </a:extLst>
          </p:cNvPr>
          <p:cNvPicPr>
            <a:picLocks noChangeAspect="1"/>
          </p:cNvPicPr>
          <p:nvPr/>
        </p:nvPicPr>
        <p:blipFill rotWithShape="1">
          <a:blip r:embed="rId2"/>
          <a:srcRect l="36917" r="12400"/>
          <a:stretch/>
        </p:blipFill>
        <p:spPr>
          <a:xfrm>
            <a:off x="6498770" y="1400344"/>
            <a:ext cx="2645230" cy="3253297"/>
          </a:xfrm>
          <a:prstGeom prst="rect">
            <a:avLst/>
          </a:prstGeom>
        </p:spPr>
      </p:pic>
    </p:spTree>
    <p:extLst>
      <p:ext uri="{BB962C8B-B14F-4D97-AF65-F5344CB8AC3E}">
        <p14:creationId xmlns:p14="http://schemas.microsoft.com/office/powerpoint/2010/main" val="40989177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B143FACFB08134EAA34DC681AB7C1A8" ma:contentTypeVersion="12" ma:contentTypeDescription="Crear nuevo documento." ma:contentTypeScope="" ma:versionID="e64d7923cd4c11341bcef5ac9370771d">
  <xsd:schema xmlns:xsd="http://www.w3.org/2001/XMLSchema" xmlns:xs="http://www.w3.org/2001/XMLSchema" xmlns:p="http://schemas.microsoft.com/office/2006/metadata/properties" xmlns:ns3="cdc7b0bb-8151-436b-be30-18bcc27b3a4d" xmlns:ns4="b755511a-24e5-4794-970a-a6cd4a6066d7" targetNamespace="http://schemas.microsoft.com/office/2006/metadata/properties" ma:root="true" ma:fieldsID="013d24a56688385542299fc04aacebb5" ns3:_="" ns4:_="">
    <xsd:import namespace="cdc7b0bb-8151-436b-be30-18bcc27b3a4d"/>
    <xsd:import namespace="b755511a-24e5-4794-970a-a6cd4a6066d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7b0bb-8151-436b-be30-18bcc27b3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55511a-24e5-4794-970a-a6cd4a6066d7"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SharingHintHash" ma:index="19"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E6738D-EEFA-4D66-B807-84D7D9ABF1DE}">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b755511a-24e5-4794-970a-a6cd4a6066d7"/>
    <ds:schemaRef ds:uri="http://purl.org/dc/terms/"/>
    <ds:schemaRef ds:uri="cdc7b0bb-8151-436b-be30-18bcc27b3a4d"/>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13D3BCB-92BB-459C-BEAD-A2DC2558B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7b0bb-8151-436b-be30-18bcc27b3a4d"/>
    <ds:schemaRef ds:uri="b755511a-24e5-4794-970a-a6cd4a6066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4C9D54-98C7-4372-9580-AA1B38255E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3366</TotalTime>
  <Words>2979</Words>
  <Application>Microsoft Office PowerPoint</Application>
  <PresentationFormat>Presentación en pantalla (16:9)</PresentationFormat>
  <Paragraphs>448</Paragraphs>
  <Slides>21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Montserrat</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Andrade Cárdenas, Tania</cp:lastModifiedBy>
  <cp:revision>217</cp:revision>
  <dcterms:modified xsi:type="dcterms:W3CDTF">2021-12-02T21:15:37Z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0x0101005B143FACFB08134EAA34DC681AB7C1A8</vt:lpwstr>
  </property>
</Properties>
</file>