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89" r:id="rId2"/>
    <p:sldId id="258" r:id="rId3"/>
    <p:sldId id="314" r:id="rId4"/>
    <p:sldId id="335" r:id="rId5"/>
    <p:sldId id="313" r:id="rId6"/>
    <p:sldId id="306" r:id="rId7"/>
    <p:sldId id="336" r:id="rId8"/>
    <p:sldId id="295" r:id="rId9"/>
    <p:sldId id="339" r:id="rId10"/>
    <p:sldId id="338" r:id="rId11"/>
    <p:sldId id="296" r:id="rId12"/>
    <p:sldId id="340" r:id="rId13"/>
    <p:sldId id="337" r:id="rId14"/>
    <p:sldId id="341" r:id="rId15"/>
    <p:sldId id="342" r:id="rId16"/>
    <p:sldId id="343" r:id="rId17"/>
    <p:sldId id="344" r:id="rId18"/>
    <p:sldId id="345" r:id="rId19"/>
    <p:sldId id="346" r:id="rId2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Montserrat" panose="00000500000000000000" pitchFamily="2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87">
          <p15:clr>
            <a:srgbClr val="9AA0A6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1" roundtripDataSignature="AMtx7mgLdgXUPeze3uE+IDC/zhin/a4O4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955D"/>
    <a:srgbClr val="265E51"/>
    <a:srgbClr val="FFFFFF"/>
    <a:srgbClr val="84A49D"/>
    <a:srgbClr val="990000"/>
    <a:srgbClr val="ECF1E9"/>
    <a:srgbClr val="EBF0E8"/>
    <a:srgbClr val="D6E1CE"/>
    <a:srgbClr val="2C8C67"/>
    <a:srgbClr val="F4F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76" autoAdjust="0"/>
    <p:restoredTop sz="94762"/>
  </p:normalViewPr>
  <p:slideViewPr>
    <p:cSldViewPr snapToGrid="0">
      <p:cViewPr varScale="1">
        <p:scale>
          <a:sx n="71" d="100"/>
          <a:sy n="71" d="100"/>
        </p:scale>
        <p:origin x="72" y="90"/>
      </p:cViewPr>
      <p:guideLst>
        <p:guide orient="horz" pos="1620"/>
        <p:guide pos="2880"/>
        <p:guide orient="horz" pos="28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61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6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lnSpc>
                <a:spcPct val="100000"/>
              </a:lnSpc>
              <a:defRPr sz="900" b="1" i="0" u="none" strike="noStrike" kern="1200" cap="all" spc="0" baseline="0">
                <a:solidFill>
                  <a:srgbClr val="265E51"/>
                </a:solidFill>
                <a:latin typeface="Montserrat" pitchFamily="2" charset="77"/>
                <a:ea typeface="+mn-ea"/>
                <a:cs typeface="+mn-cs"/>
              </a:defRPr>
            </a:pPr>
            <a:r>
              <a:rPr lang="es-MX" sz="900" spc="0" baseline="0" noProof="0" dirty="0">
                <a:solidFill>
                  <a:srgbClr val="265E51"/>
                </a:solidFill>
                <a:latin typeface="Montserrat" pitchFamily="2" charset="77"/>
              </a:rPr>
              <a:t>FDI RECEIVED IN THE  AUTOMOTIVE INDUSTRY, </a:t>
            </a:r>
            <a:br>
              <a:rPr lang="es-MX" sz="900" spc="0" baseline="0" noProof="0" dirty="0">
                <a:solidFill>
                  <a:srgbClr val="265E51"/>
                </a:solidFill>
                <a:latin typeface="Montserrat" pitchFamily="2" charset="77"/>
              </a:rPr>
            </a:br>
            <a:r>
              <a:rPr lang="es-MX" sz="900" spc="0" baseline="0" noProof="0" dirty="0" err="1">
                <a:solidFill>
                  <a:srgbClr val="265E51"/>
                </a:solidFill>
                <a:latin typeface="Montserrat" pitchFamily="2" charset="77"/>
              </a:rPr>
              <a:t>by</a:t>
            </a:r>
            <a:r>
              <a:rPr lang="es-MX" sz="900" spc="0" baseline="0" noProof="0" dirty="0">
                <a:solidFill>
                  <a:srgbClr val="265E51"/>
                </a:solidFill>
                <a:latin typeface="Montserrat" pitchFamily="2" charset="77"/>
              </a:rPr>
              <a:t> </a:t>
            </a:r>
            <a:r>
              <a:rPr lang="es-MX" sz="900" spc="0" baseline="0" noProof="0" dirty="0" err="1">
                <a:solidFill>
                  <a:srgbClr val="265E51"/>
                </a:solidFill>
                <a:latin typeface="Montserrat" pitchFamily="2" charset="77"/>
              </a:rPr>
              <a:t>state</a:t>
            </a:r>
            <a:r>
              <a:rPr lang="es-MX" sz="900" spc="0" baseline="0" noProof="0" dirty="0">
                <a:solidFill>
                  <a:srgbClr val="265E51"/>
                </a:solidFill>
                <a:latin typeface="Montserrat" pitchFamily="2" charset="77"/>
              </a:rPr>
              <a:t> </a:t>
            </a:r>
            <a:r>
              <a:rPr lang="en-US" sz="900" spc="0" baseline="0" dirty="0">
                <a:solidFill>
                  <a:srgbClr val="265E51"/>
                </a:solidFill>
                <a:latin typeface="Montserrat" pitchFamily="2" charset="77"/>
              </a:rPr>
              <a:t>(%) </a:t>
            </a:r>
          </a:p>
        </c:rich>
      </c:tx>
      <c:layout>
        <c:manualLayout>
          <c:xMode val="edge"/>
          <c:yMode val="edge"/>
          <c:x val="0.12368504671401695"/>
          <c:y val="2.92764152469722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lnSpc>
              <a:spcPct val="100000"/>
            </a:lnSpc>
            <a:defRPr sz="900" b="1" i="0" u="none" strike="noStrike" kern="1200" cap="all" spc="0" baseline="0">
              <a:solidFill>
                <a:srgbClr val="265E51"/>
              </a:solidFill>
              <a:latin typeface="Montserrat" pitchFamily="2" charset="77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8.5417042901001022E-2"/>
          <c:y val="0.18830707713166461"/>
          <c:w val="0.48595702823471981"/>
          <c:h val="0.82498171619582672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State</c:v>
                </c:pt>
              </c:strCache>
            </c:strRef>
          </c:tx>
          <c:spPr>
            <a:solidFill>
              <a:srgbClr val="265E51"/>
            </a:solidFill>
            <a:ln cmpd="sng">
              <a:noFill/>
            </a:ln>
          </c:spPr>
          <c:dPt>
            <c:idx val="0"/>
            <c:bubble3D val="0"/>
            <c:spPr>
              <a:solidFill>
                <a:srgbClr val="265E51"/>
              </a:solidFill>
              <a:ln cmpd="sng"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0B1-794C-9FB7-2230A04E5394}"/>
              </c:ext>
            </c:extLst>
          </c:dPt>
          <c:dPt>
            <c:idx val="1"/>
            <c:bubble3D val="0"/>
            <c:spPr>
              <a:solidFill>
                <a:srgbClr val="265E51">
                  <a:alpha val="85098"/>
                </a:srgbClr>
              </a:solidFill>
              <a:ln cmpd="sng"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0B1-794C-9FB7-2230A04E5394}"/>
              </c:ext>
            </c:extLst>
          </c:dPt>
          <c:dPt>
            <c:idx val="2"/>
            <c:bubble3D val="0"/>
            <c:spPr>
              <a:solidFill>
                <a:srgbClr val="13322B"/>
              </a:solidFill>
              <a:ln cmpd="sng"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0B1-794C-9FB7-2230A04E5394}"/>
              </c:ext>
            </c:extLst>
          </c:dPt>
          <c:dPt>
            <c:idx val="3"/>
            <c:bubble3D val="0"/>
            <c:spPr>
              <a:solidFill>
                <a:srgbClr val="9D2449"/>
              </a:solidFill>
              <a:ln cmpd="sng"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0B1-794C-9FB7-2230A04E5394}"/>
              </c:ext>
            </c:extLst>
          </c:dPt>
          <c:dPt>
            <c:idx val="4"/>
            <c:bubble3D val="0"/>
            <c:spPr>
              <a:solidFill>
                <a:srgbClr val="9D2449">
                  <a:alpha val="50196"/>
                </a:srgbClr>
              </a:solidFill>
              <a:ln cmpd="sng"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E0B1-794C-9FB7-2230A04E5394}"/>
              </c:ext>
            </c:extLst>
          </c:dPt>
          <c:dPt>
            <c:idx val="5"/>
            <c:bubble3D val="0"/>
            <c:spPr>
              <a:solidFill>
                <a:srgbClr val="621132"/>
              </a:solidFill>
              <a:ln cmpd="sng"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E0B1-794C-9FB7-2230A04E5394}"/>
              </c:ext>
            </c:extLst>
          </c:dPt>
          <c:dPt>
            <c:idx val="6"/>
            <c:bubble3D val="0"/>
            <c:spPr>
              <a:solidFill>
                <a:srgbClr val="BC955C"/>
              </a:solidFill>
              <a:ln cmpd="sng"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E0B1-794C-9FB7-2230A04E539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lt1"/>
                    </a:solidFill>
                    <a:latin typeface="Montserrat" pitchFamily="2" charset="77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Hoja1!$A$2:$A$8</c:f>
              <c:strCache>
                <c:ptCount val="7"/>
                <c:pt idx="0">
                  <c:v>Chihuahua</c:v>
                </c:pt>
                <c:pt idx="1">
                  <c:v>Coahuila</c:v>
                </c:pt>
                <c:pt idx="2">
                  <c:v>Nuevo León</c:v>
                </c:pt>
                <c:pt idx="3">
                  <c:v>Estado de México</c:v>
                </c:pt>
                <c:pt idx="4">
                  <c:v>Aguascalientes</c:v>
                </c:pt>
                <c:pt idx="5">
                  <c:v>Guanajuato</c:v>
                </c:pt>
                <c:pt idx="6">
                  <c:v>Otros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15</c:v>
                </c:pt>
                <c:pt idx="1">
                  <c:v>10</c:v>
                </c:pt>
                <c:pt idx="2">
                  <c:v>10</c:v>
                </c:pt>
                <c:pt idx="3">
                  <c:v>9</c:v>
                </c:pt>
                <c:pt idx="4">
                  <c:v>9</c:v>
                </c:pt>
                <c:pt idx="5">
                  <c:v>8</c:v>
                </c:pt>
                <c:pt idx="6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0B1-794C-9FB7-2230A04E539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7181705753127798"/>
          <c:y val="0.26565726890113422"/>
          <c:w val="0.40792069475527426"/>
          <c:h val="0.668824484997031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cap="rnd">
      <a:noFill/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cap="all" spc="0" baseline="0">
                <a:solidFill>
                  <a:srgbClr val="265E51"/>
                </a:solidFill>
                <a:latin typeface="Montserrat" pitchFamily="2" charset="77"/>
                <a:ea typeface="+mn-ea"/>
                <a:cs typeface="+mn-cs"/>
              </a:defRPr>
            </a:pPr>
            <a:r>
              <a:rPr lang="es-MX" sz="900" spc="0" baseline="0" noProof="0" dirty="0">
                <a:solidFill>
                  <a:srgbClr val="265E51"/>
                </a:solidFill>
                <a:latin typeface="Montserrat" pitchFamily="2" charset="77"/>
              </a:rPr>
              <a:t>FDI IN THE AUTOMOTIVE INDUSTRY, BY sector </a:t>
            </a:r>
            <a:r>
              <a:rPr lang="en-US" sz="900" spc="0" baseline="0" dirty="0">
                <a:solidFill>
                  <a:srgbClr val="265E51"/>
                </a:solidFill>
                <a:latin typeface="Montserrat" pitchFamily="2" charset="77"/>
              </a:rPr>
              <a:t>(%)</a:t>
            </a:r>
          </a:p>
        </c:rich>
      </c:tx>
      <c:layout>
        <c:manualLayout>
          <c:xMode val="edge"/>
          <c:yMode val="edge"/>
          <c:x val="0.21402706622790349"/>
          <c:y val="8.89353107389522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cap="all" spc="0" baseline="0">
              <a:solidFill>
                <a:srgbClr val="265E51"/>
              </a:solidFill>
              <a:latin typeface="Montserrat" pitchFamily="2" charset="77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0.15157067985705827"/>
          <c:y val="0.19713823299920194"/>
          <c:w val="0.4682050874138407"/>
          <c:h val="0.64207577493171619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State</c:v>
                </c:pt>
              </c:strCache>
            </c:strRef>
          </c:tx>
          <c:dPt>
            <c:idx val="0"/>
            <c:bubble3D val="0"/>
            <c:spPr>
              <a:solidFill>
                <a:srgbClr val="BC955C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FFE-3546-A45C-233F7EEC6E57}"/>
              </c:ext>
            </c:extLst>
          </c:dPt>
          <c:dPt>
            <c:idx val="1"/>
            <c:bubble3D val="0"/>
            <c:spPr>
              <a:solidFill>
                <a:srgbClr val="265E5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FFE-3546-A45C-233F7EEC6E57}"/>
              </c:ext>
            </c:extLst>
          </c:dPt>
          <c:dPt>
            <c:idx val="2"/>
            <c:bubble3D val="0"/>
            <c:spPr>
              <a:solidFill>
                <a:srgbClr val="9D2449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FFE-3546-A45C-233F7EEC6E5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Montserrat" pitchFamily="2" charset="77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Auto parts</c:v>
                </c:pt>
                <c:pt idx="1">
                  <c:v>Manufacture of light vehicles</c:v>
                </c:pt>
                <c:pt idx="2">
                  <c:v>Heavy vehicle manufacturing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56</c:v>
                </c:pt>
                <c:pt idx="1">
                  <c:v>41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FFE-3546-A45C-233F7EEC6E5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60"/>
      </c:doughnutChart>
      <c:spPr>
        <a:noFill/>
        <a:ln w="19050">
          <a:noFill/>
        </a:ln>
        <a:effectLst/>
      </c:spPr>
    </c:plotArea>
    <c:legend>
      <c:legendPos val="t"/>
      <c:layout>
        <c:manualLayout>
          <c:xMode val="edge"/>
          <c:yMode val="edge"/>
          <c:x val="0.64858153207694658"/>
          <c:y val="0.12987975956761599"/>
          <c:w val="0.26686640800458011"/>
          <c:h val="0.775302055504575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Net inflow</c:v>
                </c:pt>
              </c:strCache>
            </c:strRef>
          </c:tx>
          <c:spPr>
            <a:solidFill>
              <a:srgbClr val="265E5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itchFamily="2" charset="77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Hoja1!$A$2:$A$13</c:f>
              <c:strCache>
                <c:ptCount val="12"/>
                <c:pt idx="0">
                  <c:v>Coahuila</c:v>
                </c:pt>
                <c:pt idx="1">
                  <c:v>Chihuahua</c:v>
                </c:pt>
                <c:pt idx="2">
                  <c:v>Guanajuato</c:v>
                </c:pt>
                <c:pt idx="3">
                  <c:v>Nuevo León</c:v>
                </c:pt>
                <c:pt idx="4">
                  <c:v>Querétaro</c:v>
                </c:pt>
                <c:pt idx="5">
                  <c:v>Estado de México</c:v>
                </c:pt>
                <c:pt idx="6">
                  <c:v>Puebla</c:v>
                </c:pt>
                <c:pt idx="7">
                  <c:v>Tamaulipas</c:v>
                </c:pt>
                <c:pt idx="8">
                  <c:v>San Luis Potosí</c:v>
                </c:pt>
                <c:pt idx="9">
                  <c:v>Aguascalientes</c:v>
                </c:pt>
                <c:pt idx="10">
                  <c:v>Jalisco</c:v>
                </c:pt>
                <c:pt idx="11">
                  <c:v>Baja California</c:v>
                </c:pt>
              </c:strCache>
            </c:strRef>
          </c:cat>
          <c:val>
            <c:numRef>
              <c:f>Hoja1!$B$2:$B$13</c:f>
              <c:numCache>
                <c:formatCode>0.00%</c:formatCode>
                <c:ptCount val="12"/>
                <c:pt idx="0" formatCode="0%">
                  <c:v>0.17</c:v>
                </c:pt>
                <c:pt idx="1">
                  <c:v>0.123</c:v>
                </c:pt>
                <c:pt idx="2">
                  <c:v>0.111</c:v>
                </c:pt>
                <c:pt idx="3">
                  <c:v>0.111</c:v>
                </c:pt>
                <c:pt idx="4">
                  <c:v>6.5000000000000002E-2</c:v>
                </c:pt>
                <c:pt idx="5" formatCode="0%">
                  <c:v>0.06</c:v>
                </c:pt>
                <c:pt idx="6">
                  <c:v>5.8999999999999997E-2</c:v>
                </c:pt>
                <c:pt idx="7">
                  <c:v>5.8999999999999997E-2</c:v>
                </c:pt>
                <c:pt idx="8">
                  <c:v>5.1999999999999998E-2</c:v>
                </c:pt>
                <c:pt idx="9">
                  <c:v>5.0999999999999997E-2</c:v>
                </c:pt>
                <c:pt idx="10">
                  <c:v>3.2000000000000001E-2</c:v>
                </c:pt>
                <c:pt idx="11">
                  <c:v>2.7E-2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4D-4840-98FF-5CF7B104BA4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86630367"/>
        <c:axId val="1522749535"/>
      </c:barChart>
      <c:catAx>
        <c:axId val="168663036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+mn-ea"/>
                <a:cs typeface="+mn-cs"/>
              </a:defRPr>
            </a:pPr>
            <a:endParaRPr lang="es-MX"/>
          </a:p>
        </c:txPr>
        <c:crossAx val="1522749535"/>
        <c:crosses val="autoZero"/>
        <c:auto val="1"/>
        <c:lblAlgn val="ctr"/>
        <c:lblOffset val="100"/>
        <c:noMultiLvlLbl val="0"/>
      </c:catAx>
      <c:valAx>
        <c:axId val="1522749535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+mn-ea"/>
                <a:cs typeface="+mn-cs"/>
              </a:defRPr>
            </a:pPr>
            <a:endParaRPr lang="es-MX"/>
          </a:p>
        </c:txPr>
        <c:crossAx val="16866303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latin typeface="Montserrat" pitchFamily="2" charset="77"/>
        </a:defRPr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4T19:30:11.245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488 90,'638'0,"-1763"0,1297 2,209-4,-8-36,-87 5,397 15,-659 18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4T19:30:15.219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0,'52'30,"-1"2,89 73,-87-63,371 257,-331-239,-9-4,137 68,-163-98,164 82,-178-85,89 53,-14 5,64 42,-62-46,133 76,-204-125,-1 3,48 38,-76-54,10 5,1-1,1-2,0-1,49 15,-38-15,81 43,-114-53,0-1,1 0,-1 0,1-1,1-1,-1 0,24 2,4-2,46-4,-48 0,-12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4T19:30:18.334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2474 1187,'-230'9,"67"0,-271-4,-86 4,3 39,304-3,154-29,0-3,-1-2,-1-3,-84 0,132-10,35-3,-14 3,196-28,798-51,-254 28,-731 52,-1 0,0-1,1-1,-1 0,0-1,-1-1,1-1,-1 0,0-1,0 0,16-12,-6 4,0 1,1 1,0 1,1 2,1 0,35-6,-13 1,496-109,-211 54,-327 68,3 0,-1 0,1-1,-1-1,1 0,17-9,-27 12,0 0,1 1,-1-1,0 0,0-1,0 1,0 0,0 0,0 0,0-1,0 1,0-1,-1 1,1 0,0-1,-1 1,1-1,-1-3,0 3,0-1,0 1,-1-1,1 1,-1-1,0 1,0 0,0-1,0 1,0 0,0 0,-1 0,1 0,-1 0,-3-4,-3-3,-1 0,-1 1,0 0,0 0,0 1,-16-8,-82-34,-13 5,-2 6,-1 4,-1 6,-156-14,99 26,-1 8,-254 22,286-1,-152 34,300-47,-6 1,-1 1,0 0,1 1,0 0,0 0,0 1,0 0,-16 10,25-14,-1 1,1-1,-1 0,1 0,0 1,-1-1,1 0,0 1,-1-1,1 0,0 1,-1-1,1 1,0-1,0 0,-1 1,1-1,0 1,0-1,0 1,0-1,0 1,0-1,-1 1,1-1,0 0,0 1,0-1,1 1,-1-1,0 1,0-1,0 1,0-1,0 1,0-1,1 1,-1-1,0 0,0 1,1-1,-1 0,0 1,1-1,-1 1,0-1,1 0,-1 0,1 1,-1-1,0 0,1 0,-1 1,1-1,-1 0,1 0,-1 0,1 0,43 10,308 27,-66-10,1136 201,-1385-220,47 12,-79-19,0 1,0-1,0 1,-1 0,1 1,-1-1,1 1,-1 0,0 0,0 0,5 5,-9-7,0-1,0 0,1 1,-1-1,0 1,0-1,0 0,1 1,-1-1,0 1,0-1,0 1,0-1,0 1,0-1,0 0,0 1,0-1,0 1,0-1,0 1,0-1,0 1,-1-1,1 0,0 1,0-1,0 1,-1-1,1 0,-1 1,-22 14,-29 4,-2-2,-96 18,45-13,-1388 312,1452-324,90-21,295-89,-338 98,1 0,-1 0,0 0,0-1,0 0,0 0,-1 0,1-1,4-5,-9 9,-1 0,0-1,1 1,-1 0,0-1,1 1,-1-1,0 1,1-1,-1 1,0-1,0 1,0-1,0 1,0-1,1 1,-1-1,0 1,0-1,0 1,0-1,0 1,-1-1,1 1,0-1,0 0,0 1,0-1,0 1,-1 0,1-1,0 1,0-1,-1 1,1-1,0 1,-1 0,1-1,-1 1,1-1,0 1,-1 0,1 0,-1-1,1 1,-1 0,0-1,-34-12,33 13,-472-94,105 29,354 61,6 3,0-1,1 0,0 0,-1-1,1 0,-14-7,21 9,1 1,-1-1,0 0,1 1,-1-1,0 0,1 1,-1-1,0 0,1 0,-1 0,1 1,0-1,-1 0,1 0,0 0,-1 0,1 0,0 0,0 0,0 0,0 0,0 1,0-1,0 0,0 0,0-1,2-2,-1 1,1 0,0 0,0 1,0-1,0 0,1 1,-1-1,0 1,1-1,0 1,3-2,144-89,625-272,42 55,-587 226,43-10,-806 291,156-54,281-108,27-8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4T19:32:21.453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03447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3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B3D577F-A4A6-48CE-ABEF-4D78A3E6B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49FC-524E-4F49-A75F-AF5A8AD541F1}" type="datetimeFigureOut">
              <a:rPr lang="es-MX" smtClean="0"/>
              <a:t>08/12/2021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D227E2F-1167-42C7-B22D-F424DC6F9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DB72832-52D4-47CB-AF74-C3AD2BAC6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1B0C-F2F4-418C-BFE6-8F9682A1BD42}" type="slidenum">
              <a:rPr lang="es-MX" smtClean="0"/>
              <a:t>‹Nº›</a:t>
            </a:fld>
            <a:endParaRPr lang="es-MX"/>
          </a:p>
        </p:txBody>
      </p:sp>
      <p:sp>
        <p:nvSpPr>
          <p:cNvPr id="5" name="Google Shape;132;p12">
            <a:extLst>
              <a:ext uri="{FF2B5EF4-FFF2-40B4-BE49-F238E27FC236}">
                <a16:creationId xmlns:a16="http://schemas.microsoft.com/office/drawing/2014/main" id="{54054DD0-ED69-FB4F-8DEA-D1B7274E3F81}"/>
              </a:ext>
            </a:extLst>
          </p:cNvPr>
          <p:cNvSpPr/>
          <p:nvPr userDrawn="1"/>
        </p:nvSpPr>
        <p:spPr>
          <a:xfrm>
            <a:off x="0" y="4939200"/>
            <a:ext cx="9144000" cy="204300"/>
          </a:xfrm>
          <a:prstGeom prst="rect">
            <a:avLst/>
          </a:prstGeom>
          <a:solidFill>
            <a:srgbClr val="265E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9495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3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3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4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4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51;p13">
            <a:extLst>
              <a:ext uri="{FF2B5EF4-FFF2-40B4-BE49-F238E27FC236}">
                <a16:creationId xmlns:a16="http://schemas.microsoft.com/office/drawing/2014/main" id="{9745BF4D-EEDE-2941-AFF0-5172D4C05D7C}"/>
              </a:ext>
            </a:extLst>
          </p:cNvPr>
          <p:cNvPicPr preferRelativeResize="0"/>
          <p:nvPr userDrawn="1"/>
        </p:nvPicPr>
        <p:blipFill rotWithShape="1">
          <a:blip r:embed="rId12">
            <a:alphaModFix amt="15000"/>
          </a:blip>
          <a:srcRect/>
          <a:stretch/>
        </p:blipFill>
        <p:spPr>
          <a:xfrm>
            <a:off x="-1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5E1589B5-098C-2241-B20B-AE630FFB22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14994" t="28439" r="14994" b="28439"/>
          <a:stretch/>
        </p:blipFill>
        <p:spPr>
          <a:xfrm>
            <a:off x="143542" y="147936"/>
            <a:ext cx="1024432" cy="630981"/>
          </a:xfrm>
          <a:prstGeom prst="rect">
            <a:avLst/>
          </a:prstGeom>
        </p:spPr>
      </p:pic>
      <p:sp>
        <p:nvSpPr>
          <p:cNvPr id="6" name="Google Shape;6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9" name="Google Shape;90;p13">
            <a:extLst>
              <a:ext uri="{FF2B5EF4-FFF2-40B4-BE49-F238E27FC236}">
                <a16:creationId xmlns:a16="http://schemas.microsoft.com/office/drawing/2014/main" id="{F9F39946-6F60-2D4D-9918-3C85539A3F84}"/>
              </a:ext>
            </a:extLst>
          </p:cNvPr>
          <p:cNvSpPr txBox="1"/>
          <p:nvPr userDrawn="1"/>
        </p:nvSpPr>
        <p:spPr>
          <a:xfrm>
            <a:off x="6385432" y="71467"/>
            <a:ext cx="2446868" cy="319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201" tIns="59201" rIns="59201" bIns="59201" anchor="t" anchorCtr="0">
            <a:noAutofit/>
          </a:bodyPr>
          <a:lstStyle/>
          <a:p>
            <a:pPr defTabSz="342900">
              <a:buClr>
                <a:prstClr val="black"/>
              </a:buClr>
              <a:buSzPts val="1100"/>
            </a:pPr>
            <a:r>
              <a:rPr lang="es-MX" sz="55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Subsecretaría para Asuntos Multilaterales y Derechos Humanos</a:t>
            </a:r>
            <a:endParaRPr sz="550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/>
              <a:ea typeface="+mn-ea"/>
              <a:cs typeface="+mn-cs"/>
            </a:endParaRPr>
          </a:p>
          <a:p>
            <a:pPr defTabSz="342900">
              <a:buClr>
                <a:prstClr val="black"/>
              </a:buClr>
              <a:buSzPts val="1100"/>
            </a:pPr>
            <a:r>
              <a:rPr lang="es-MX" sz="550" b="1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Impulso Económico Global</a:t>
            </a:r>
            <a:endParaRPr sz="550" i="1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jpeg"/><Relationship Id="rId3" Type="http://schemas.openxmlformats.org/officeDocument/2006/relationships/image" Target="../media/image5.jpe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png"/><Relationship Id="rId11" Type="http://schemas.openxmlformats.org/officeDocument/2006/relationships/image" Target="../media/image23.jpeg"/><Relationship Id="rId5" Type="http://schemas.openxmlformats.org/officeDocument/2006/relationships/image" Target="../media/image18.png"/><Relationship Id="rId15" Type="http://schemas.openxmlformats.org/officeDocument/2006/relationships/image" Target="../media/image27.png"/><Relationship Id="rId10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openxmlformats.org/officeDocument/2006/relationships/image" Target="../media/image22.png"/><Relationship Id="rId1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0.png"/><Relationship Id="rId5" Type="http://schemas.openxmlformats.org/officeDocument/2006/relationships/customXml" Target="../ink/ink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E29579-DD0E-2F41-8027-91851DCF0B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682" b="10904"/>
          <a:stretch/>
        </p:blipFill>
        <p:spPr>
          <a:xfrm>
            <a:off x="-1" y="917372"/>
            <a:ext cx="9147503" cy="402202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F84F033-B3B9-044B-987D-9D2E43DF2172}"/>
              </a:ext>
            </a:extLst>
          </p:cNvPr>
          <p:cNvSpPr txBox="1"/>
          <p:nvPr/>
        </p:nvSpPr>
        <p:spPr>
          <a:xfrm>
            <a:off x="1253067" y="1975557"/>
            <a:ext cx="6491111" cy="954107"/>
          </a:xfrm>
          <a:prstGeom prst="rect">
            <a:avLst/>
          </a:prstGeom>
          <a:solidFill>
            <a:srgbClr val="BC955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800" b="1">
                <a:solidFill>
                  <a:schemeClr val="bg1"/>
                </a:solidFill>
                <a:latin typeface="Montserrat" pitchFamily="2" charset="77"/>
              </a:rPr>
              <a:t>AUTOMOTIVE SECTOR </a:t>
            </a:r>
            <a:r>
              <a:rPr lang="es-MX" sz="2800" b="1" dirty="0">
                <a:solidFill>
                  <a:schemeClr val="bg1"/>
                </a:solidFill>
                <a:latin typeface="Montserrat" pitchFamily="2" charset="77"/>
              </a:rPr>
              <a:t>IN MEXICO</a:t>
            </a:r>
          </a:p>
          <a:p>
            <a:pPr algn="ctr"/>
            <a:endParaRPr lang="es-MX" sz="2800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DF6545B-9EE5-DE45-8662-49803D234E8F}"/>
              </a:ext>
            </a:extLst>
          </p:cNvPr>
          <p:cNvSpPr txBox="1"/>
          <p:nvPr/>
        </p:nvSpPr>
        <p:spPr>
          <a:xfrm>
            <a:off x="3672607" y="2903524"/>
            <a:ext cx="1324651" cy="307777"/>
          </a:xfrm>
          <a:prstGeom prst="rect">
            <a:avLst/>
          </a:prstGeom>
          <a:solidFill>
            <a:srgbClr val="BC955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bg1"/>
                </a:solidFill>
                <a:latin typeface="Montserrat" pitchFamily="2" charset="77"/>
              </a:rPr>
              <a:t>June 2021</a:t>
            </a:r>
          </a:p>
        </p:txBody>
      </p:sp>
    </p:spTree>
    <p:extLst>
      <p:ext uri="{BB962C8B-B14F-4D97-AF65-F5344CB8AC3E}">
        <p14:creationId xmlns:p14="http://schemas.microsoft.com/office/powerpoint/2010/main" val="1218242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7756984F-217B-42BA-84E6-32EFEA2AF3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39" t="38072" r="28808" b="16975"/>
          <a:stretch/>
        </p:blipFill>
        <p:spPr bwMode="auto">
          <a:xfrm>
            <a:off x="268215" y="1202995"/>
            <a:ext cx="8104308" cy="34328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uadroTexto 1">
            <a:extLst>
              <a:ext uri="{FF2B5EF4-FFF2-40B4-BE49-F238E27FC236}">
                <a16:creationId xmlns:a16="http://schemas.microsoft.com/office/drawing/2014/main" id="{252E38BA-2382-4986-A58C-07210FA7635D}"/>
              </a:ext>
            </a:extLst>
          </p:cNvPr>
          <p:cNvSpPr txBox="1"/>
          <p:nvPr/>
        </p:nvSpPr>
        <p:spPr>
          <a:xfrm>
            <a:off x="155473" y="866107"/>
            <a:ext cx="7297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65E51"/>
                </a:solidFill>
                <a:latin typeface="Montserrat"/>
              </a:rPr>
              <a:t>Forecast and production of light vehicles in the world, 1997-2025* </a:t>
            </a:r>
            <a:r>
              <a:rPr lang="en-US" sz="1000" b="1" dirty="0">
                <a:solidFill>
                  <a:srgbClr val="265E51"/>
                </a:solidFill>
                <a:latin typeface="Montserrat"/>
              </a:rPr>
              <a:t>*forecast</a:t>
            </a:r>
            <a:endParaRPr lang="es-ES_tradnl" b="1" dirty="0">
              <a:solidFill>
                <a:srgbClr val="265E51"/>
              </a:solidFill>
              <a:latin typeface="Montserra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2EE2138-8C59-4AAD-83C9-6482CB45CEB4}"/>
              </a:ext>
            </a:extLst>
          </p:cNvPr>
          <p:cNvCxnSpPr/>
          <p:nvPr/>
        </p:nvCxnSpPr>
        <p:spPr>
          <a:xfrm>
            <a:off x="155474" y="1188439"/>
            <a:ext cx="6480000" cy="0"/>
          </a:xfrm>
          <a:prstGeom prst="line">
            <a:avLst/>
          </a:prstGeom>
          <a:ln>
            <a:solidFill>
              <a:srgbClr val="BC95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6">
            <a:extLst>
              <a:ext uri="{FF2B5EF4-FFF2-40B4-BE49-F238E27FC236}">
                <a16:creationId xmlns:a16="http://schemas.microsoft.com/office/drawing/2014/main" id="{2193134B-66D9-4C68-BE45-3A153E3A5163}"/>
              </a:ext>
            </a:extLst>
          </p:cNvPr>
          <p:cNvSpPr txBox="1"/>
          <p:nvPr/>
        </p:nvSpPr>
        <p:spPr>
          <a:xfrm>
            <a:off x="0" y="4751622"/>
            <a:ext cx="4008384" cy="187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Fuente: INA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0A7B2D2-B399-432D-903A-0E89ED87AFCD}"/>
              </a:ext>
            </a:extLst>
          </p:cNvPr>
          <p:cNvSpPr txBox="1"/>
          <p:nvPr/>
        </p:nvSpPr>
        <p:spPr>
          <a:xfrm rot="16200000">
            <a:off x="78839" y="2505196"/>
            <a:ext cx="2073098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MX" sz="900" b="1" spc="0" baseline="0" noProof="0" dirty="0">
                <a:solidFill>
                  <a:srgbClr val="265E51"/>
                </a:solidFill>
                <a:latin typeface="Montserrat" pitchFamily="2" charset="77"/>
              </a:rPr>
              <a:t> </a:t>
            </a:r>
            <a:r>
              <a:rPr lang="es-MX" sz="700" b="1" dirty="0">
                <a:solidFill>
                  <a:srgbClr val="265E51"/>
                </a:solidFill>
                <a:latin typeface="Montserrat" pitchFamily="2" charset="77"/>
              </a:rPr>
              <a:t>MILLION </a:t>
            </a:r>
            <a:r>
              <a:rPr lang="es-MX" sz="700" b="1" spc="0" baseline="0" noProof="0" dirty="0">
                <a:solidFill>
                  <a:srgbClr val="265E51"/>
                </a:solidFill>
                <a:latin typeface="Montserrat" pitchFamily="2" charset="77"/>
              </a:rPr>
              <a:t>UNITS</a:t>
            </a:r>
            <a:endParaRPr lang="es-MX" sz="9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EDBEF21-9384-4690-B166-72E9D5870B4E}"/>
              </a:ext>
            </a:extLst>
          </p:cNvPr>
          <p:cNvSpPr txBox="1"/>
          <p:nvPr/>
        </p:nvSpPr>
        <p:spPr>
          <a:xfrm>
            <a:off x="7034673" y="1418636"/>
            <a:ext cx="736221" cy="230832"/>
          </a:xfrm>
          <a:prstGeom prst="rect">
            <a:avLst/>
          </a:prstGeom>
          <a:solidFill>
            <a:srgbClr val="A3A5A7"/>
          </a:solidFill>
        </p:spPr>
        <p:txBody>
          <a:bodyPr wrap="square">
            <a:spAutoFit/>
          </a:bodyPr>
          <a:lstStyle/>
          <a:p>
            <a:pPr algn="ctr"/>
            <a:r>
              <a:rPr lang="es-MX" sz="900" b="1" spc="0" baseline="0" noProof="0" dirty="0">
                <a:solidFill>
                  <a:srgbClr val="265E51"/>
                </a:solidFill>
                <a:latin typeface="Montserrat" pitchFamily="2" charset="77"/>
              </a:rPr>
              <a:t> </a:t>
            </a:r>
            <a:r>
              <a:rPr lang="es-MX" sz="700" b="1" dirty="0">
                <a:solidFill>
                  <a:srgbClr val="FFFFFF"/>
                </a:solidFill>
                <a:latin typeface="Montserrat" pitchFamily="2" charset="77"/>
              </a:rPr>
              <a:t>OTHERS</a:t>
            </a:r>
            <a:endParaRPr lang="es-MX" sz="900" b="1" dirty="0">
              <a:solidFill>
                <a:srgbClr val="FFFFFF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DB3BB61-32D1-4E7F-9B58-9DF0E35EB97F}"/>
              </a:ext>
            </a:extLst>
          </p:cNvPr>
          <p:cNvSpPr txBox="1"/>
          <p:nvPr/>
        </p:nvSpPr>
        <p:spPr>
          <a:xfrm>
            <a:off x="7034673" y="1682242"/>
            <a:ext cx="1271454" cy="338554"/>
          </a:xfrm>
          <a:prstGeom prst="rect">
            <a:avLst/>
          </a:prstGeom>
          <a:solidFill>
            <a:srgbClr val="A3A5A7"/>
          </a:solidFill>
        </p:spPr>
        <p:txBody>
          <a:bodyPr wrap="square">
            <a:spAutoFit/>
          </a:bodyPr>
          <a:lstStyle/>
          <a:p>
            <a:pPr algn="ctr"/>
            <a:r>
              <a:rPr lang="es-MX" sz="900" b="1" spc="0" baseline="0" noProof="0" dirty="0">
                <a:solidFill>
                  <a:srgbClr val="265E51"/>
                </a:solidFill>
                <a:latin typeface="Montserrat" pitchFamily="2" charset="77"/>
              </a:rPr>
              <a:t> </a:t>
            </a:r>
            <a:r>
              <a:rPr lang="es-MX" sz="700" b="1" spc="0" baseline="0" noProof="0" dirty="0">
                <a:solidFill>
                  <a:srgbClr val="FFFFFF"/>
                </a:solidFill>
                <a:latin typeface="Montserrat" pitchFamily="2" charset="77"/>
              </a:rPr>
              <a:t>SOUTH EAST ASIAN NATIONS</a:t>
            </a:r>
            <a:endParaRPr lang="es-MX" sz="900" b="1" dirty="0">
              <a:solidFill>
                <a:srgbClr val="FFFFFF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1244370-61F7-478E-91BF-81BC13AF57FF}"/>
              </a:ext>
            </a:extLst>
          </p:cNvPr>
          <p:cNvSpPr txBox="1"/>
          <p:nvPr/>
        </p:nvSpPr>
        <p:spPr>
          <a:xfrm>
            <a:off x="7043825" y="2041058"/>
            <a:ext cx="1095466" cy="230832"/>
          </a:xfrm>
          <a:prstGeom prst="rect">
            <a:avLst/>
          </a:prstGeom>
          <a:solidFill>
            <a:srgbClr val="A3A5A7"/>
          </a:solidFill>
        </p:spPr>
        <p:txBody>
          <a:bodyPr wrap="square">
            <a:spAutoFit/>
          </a:bodyPr>
          <a:lstStyle/>
          <a:p>
            <a:pPr algn="ctr"/>
            <a:r>
              <a:rPr lang="es-MX" sz="900" b="1" spc="0" baseline="0" noProof="0" dirty="0">
                <a:solidFill>
                  <a:srgbClr val="265E51"/>
                </a:solidFill>
                <a:latin typeface="Montserrat" pitchFamily="2" charset="77"/>
              </a:rPr>
              <a:t> </a:t>
            </a:r>
            <a:r>
              <a:rPr lang="es-MX" sz="700" b="1" spc="0" baseline="0" noProof="0" dirty="0">
                <a:solidFill>
                  <a:srgbClr val="FFFFFF"/>
                </a:solidFill>
                <a:latin typeface="Montserrat" pitchFamily="2" charset="77"/>
              </a:rPr>
              <a:t>SOUTH AMERICA</a:t>
            </a:r>
            <a:endParaRPr lang="es-MX" sz="900" b="1" dirty="0">
              <a:solidFill>
                <a:srgbClr val="FFFFFF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1E35941-1755-45E3-BE13-509113290300}"/>
              </a:ext>
            </a:extLst>
          </p:cNvPr>
          <p:cNvSpPr txBox="1"/>
          <p:nvPr/>
        </p:nvSpPr>
        <p:spPr>
          <a:xfrm>
            <a:off x="7043825" y="2301001"/>
            <a:ext cx="808074" cy="230832"/>
          </a:xfrm>
          <a:prstGeom prst="rect">
            <a:avLst/>
          </a:prstGeom>
          <a:solidFill>
            <a:srgbClr val="A3A5A7"/>
          </a:solidFill>
        </p:spPr>
        <p:txBody>
          <a:bodyPr wrap="square">
            <a:spAutoFit/>
          </a:bodyPr>
          <a:lstStyle/>
          <a:p>
            <a:pPr algn="ctr"/>
            <a:r>
              <a:rPr lang="es-MX" sz="900" b="1" spc="0" baseline="0" noProof="0" dirty="0">
                <a:solidFill>
                  <a:srgbClr val="265E51"/>
                </a:solidFill>
                <a:latin typeface="Montserrat" pitchFamily="2" charset="77"/>
              </a:rPr>
              <a:t> </a:t>
            </a:r>
            <a:r>
              <a:rPr lang="es-MX" sz="700" b="1" spc="0" baseline="0" noProof="0" dirty="0">
                <a:solidFill>
                  <a:srgbClr val="FFFFFF"/>
                </a:solidFill>
                <a:latin typeface="Montserrat" pitchFamily="2" charset="77"/>
              </a:rPr>
              <a:t>INDIA</a:t>
            </a:r>
            <a:endParaRPr lang="es-MX" sz="900" b="1" dirty="0">
              <a:solidFill>
                <a:srgbClr val="FFFFFF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D39CFFD-01A7-4182-8F0B-C5CF14C6DC07}"/>
              </a:ext>
            </a:extLst>
          </p:cNvPr>
          <p:cNvSpPr txBox="1"/>
          <p:nvPr/>
        </p:nvSpPr>
        <p:spPr>
          <a:xfrm>
            <a:off x="7043825" y="2570717"/>
            <a:ext cx="1095465" cy="230832"/>
          </a:xfrm>
          <a:prstGeom prst="rect">
            <a:avLst/>
          </a:prstGeom>
          <a:solidFill>
            <a:srgbClr val="A3A5A7"/>
          </a:solidFill>
        </p:spPr>
        <p:txBody>
          <a:bodyPr wrap="square">
            <a:spAutoFit/>
          </a:bodyPr>
          <a:lstStyle/>
          <a:p>
            <a:pPr algn="ctr"/>
            <a:r>
              <a:rPr lang="es-MX" sz="900" b="1" spc="0" baseline="0" noProof="0" dirty="0">
                <a:solidFill>
                  <a:srgbClr val="265E51"/>
                </a:solidFill>
                <a:latin typeface="Montserrat" pitchFamily="2" charset="77"/>
              </a:rPr>
              <a:t> </a:t>
            </a:r>
            <a:r>
              <a:rPr lang="es-MX" sz="700" b="1" dirty="0">
                <a:solidFill>
                  <a:srgbClr val="FFFFFF"/>
                </a:solidFill>
                <a:latin typeface="Montserrat" pitchFamily="2" charset="77"/>
              </a:rPr>
              <a:t>EASTERN EUROPE</a:t>
            </a:r>
            <a:endParaRPr lang="es-MX" sz="900" b="1" dirty="0">
              <a:solidFill>
                <a:srgbClr val="FFFFFF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F5E1B03-1905-4EED-9361-0398C5B2E6A5}"/>
              </a:ext>
            </a:extLst>
          </p:cNvPr>
          <p:cNvSpPr txBox="1"/>
          <p:nvPr/>
        </p:nvSpPr>
        <p:spPr>
          <a:xfrm>
            <a:off x="7043825" y="2832490"/>
            <a:ext cx="808074" cy="230832"/>
          </a:xfrm>
          <a:prstGeom prst="rect">
            <a:avLst/>
          </a:prstGeom>
          <a:solidFill>
            <a:srgbClr val="A3A5A7"/>
          </a:solidFill>
        </p:spPr>
        <p:txBody>
          <a:bodyPr wrap="square">
            <a:spAutoFit/>
          </a:bodyPr>
          <a:lstStyle/>
          <a:p>
            <a:pPr algn="ctr"/>
            <a:r>
              <a:rPr lang="es-MX" sz="900" b="1" spc="0" baseline="0" noProof="0" dirty="0">
                <a:solidFill>
                  <a:srgbClr val="265E51"/>
                </a:solidFill>
                <a:latin typeface="Montserrat" pitchFamily="2" charset="77"/>
              </a:rPr>
              <a:t> </a:t>
            </a:r>
            <a:r>
              <a:rPr lang="es-MX" sz="700" b="1" spc="0" baseline="0" noProof="0" dirty="0">
                <a:solidFill>
                  <a:srgbClr val="FFFFFF"/>
                </a:solidFill>
                <a:latin typeface="Montserrat" pitchFamily="2" charset="77"/>
              </a:rPr>
              <a:t>C</a:t>
            </a:r>
            <a:r>
              <a:rPr lang="es-MX" sz="700" b="1" dirty="0">
                <a:solidFill>
                  <a:srgbClr val="FFFFFF"/>
                </a:solidFill>
                <a:latin typeface="Montserrat" pitchFamily="2" charset="77"/>
              </a:rPr>
              <a:t>HINA</a:t>
            </a:r>
            <a:endParaRPr lang="es-MX" sz="900" b="1" dirty="0">
              <a:solidFill>
                <a:srgbClr val="FFFFFF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13BC8C3-B502-4598-BCB5-F36123C1541C}"/>
              </a:ext>
            </a:extLst>
          </p:cNvPr>
          <p:cNvSpPr txBox="1"/>
          <p:nvPr/>
        </p:nvSpPr>
        <p:spPr>
          <a:xfrm>
            <a:off x="7034673" y="3090792"/>
            <a:ext cx="808074" cy="230832"/>
          </a:xfrm>
          <a:prstGeom prst="rect">
            <a:avLst/>
          </a:prstGeom>
          <a:solidFill>
            <a:srgbClr val="A3A5A7"/>
          </a:solidFill>
        </p:spPr>
        <p:txBody>
          <a:bodyPr wrap="square">
            <a:spAutoFit/>
          </a:bodyPr>
          <a:lstStyle/>
          <a:p>
            <a:pPr algn="ctr"/>
            <a:r>
              <a:rPr lang="es-MX" sz="900" b="1" spc="0" baseline="0" noProof="0" dirty="0">
                <a:solidFill>
                  <a:srgbClr val="265E51"/>
                </a:solidFill>
                <a:latin typeface="Montserrat" pitchFamily="2" charset="77"/>
              </a:rPr>
              <a:t> </a:t>
            </a:r>
            <a:r>
              <a:rPr lang="es-MX" sz="700" b="1" spc="0" baseline="0" noProof="0" dirty="0">
                <a:solidFill>
                  <a:srgbClr val="FF0000"/>
                </a:solidFill>
                <a:latin typeface="Montserrat" pitchFamily="2" charset="77"/>
              </a:rPr>
              <a:t>MEXICO</a:t>
            </a:r>
            <a:endParaRPr lang="es-MX" sz="900" b="1" dirty="0">
              <a:solidFill>
                <a:srgbClr val="FF0000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A72442A-4D81-4595-ABFE-039B9FDFB9F9}"/>
              </a:ext>
            </a:extLst>
          </p:cNvPr>
          <p:cNvSpPr txBox="1"/>
          <p:nvPr/>
        </p:nvSpPr>
        <p:spPr>
          <a:xfrm>
            <a:off x="7043825" y="3353982"/>
            <a:ext cx="1328698" cy="338554"/>
          </a:xfrm>
          <a:prstGeom prst="rect">
            <a:avLst/>
          </a:prstGeom>
          <a:solidFill>
            <a:srgbClr val="A3A5A7"/>
          </a:solidFill>
        </p:spPr>
        <p:txBody>
          <a:bodyPr wrap="square">
            <a:spAutoFit/>
          </a:bodyPr>
          <a:lstStyle/>
          <a:p>
            <a:pPr algn="ctr"/>
            <a:r>
              <a:rPr lang="es-MX" sz="900" b="1" spc="0" baseline="0" noProof="0" dirty="0">
                <a:solidFill>
                  <a:srgbClr val="265E51"/>
                </a:solidFill>
                <a:latin typeface="Montserrat" pitchFamily="2" charset="77"/>
              </a:rPr>
              <a:t> </a:t>
            </a:r>
            <a:r>
              <a:rPr lang="es-MX" sz="700" b="1" spc="0" baseline="0" noProof="0" dirty="0">
                <a:solidFill>
                  <a:srgbClr val="FFFFFF"/>
                </a:solidFill>
                <a:latin typeface="Montserrat" pitchFamily="2" charset="77"/>
              </a:rPr>
              <a:t>JAPAN AND SOUTH KOREA</a:t>
            </a:r>
            <a:endParaRPr lang="es-MX" sz="900" b="1" dirty="0">
              <a:solidFill>
                <a:srgbClr val="FFFFFF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7051D43-71B7-4672-8F8B-3F736013141B}"/>
              </a:ext>
            </a:extLst>
          </p:cNvPr>
          <p:cNvSpPr txBox="1"/>
          <p:nvPr/>
        </p:nvSpPr>
        <p:spPr>
          <a:xfrm>
            <a:off x="7034673" y="3724895"/>
            <a:ext cx="1091685" cy="338554"/>
          </a:xfrm>
          <a:prstGeom prst="rect">
            <a:avLst/>
          </a:prstGeom>
          <a:solidFill>
            <a:srgbClr val="A3A5A7"/>
          </a:solidFill>
        </p:spPr>
        <p:txBody>
          <a:bodyPr wrap="square">
            <a:spAutoFit/>
          </a:bodyPr>
          <a:lstStyle/>
          <a:p>
            <a:pPr algn="ctr"/>
            <a:r>
              <a:rPr lang="es-MX" sz="900" b="1" spc="0" baseline="0" noProof="0" dirty="0">
                <a:solidFill>
                  <a:srgbClr val="265E51"/>
                </a:solidFill>
                <a:latin typeface="Montserrat" pitchFamily="2" charset="77"/>
              </a:rPr>
              <a:t> </a:t>
            </a:r>
            <a:r>
              <a:rPr lang="es-MX" sz="700" b="1" spc="0" baseline="0" noProof="0" dirty="0">
                <a:solidFill>
                  <a:srgbClr val="FFFFFF"/>
                </a:solidFill>
                <a:latin typeface="Montserrat" pitchFamily="2" charset="77"/>
              </a:rPr>
              <a:t>WESTERN EUROPE</a:t>
            </a:r>
            <a:endParaRPr lang="es-MX" sz="900" b="1" dirty="0">
              <a:solidFill>
                <a:srgbClr val="FFFFFF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E392E8C-64D5-4315-AD99-F8BC458FCD13}"/>
              </a:ext>
            </a:extLst>
          </p:cNvPr>
          <p:cNvSpPr txBox="1"/>
          <p:nvPr/>
        </p:nvSpPr>
        <p:spPr>
          <a:xfrm>
            <a:off x="7043825" y="4063449"/>
            <a:ext cx="1005021" cy="338554"/>
          </a:xfrm>
          <a:prstGeom prst="rect">
            <a:avLst/>
          </a:prstGeom>
          <a:solidFill>
            <a:srgbClr val="A3A5A7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sz="900" b="1" spc="0" baseline="0" noProof="0" dirty="0">
                <a:solidFill>
                  <a:srgbClr val="265E51"/>
                </a:solidFill>
                <a:latin typeface="Montserrat" pitchFamily="2" charset="77"/>
              </a:rPr>
              <a:t> </a:t>
            </a:r>
            <a:r>
              <a:rPr lang="es-MX" sz="700" b="1" spc="0" baseline="0" noProof="0" dirty="0">
                <a:solidFill>
                  <a:srgbClr val="FFFFFF"/>
                </a:solidFill>
                <a:latin typeface="Montserrat" pitchFamily="2" charset="77"/>
              </a:rPr>
              <a:t>U.S. AND CANADA</a:t>
            </a:r>
            <a:endParaRPr lang="es-MX" sz="9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495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5">
            <a:extLst>
              <a:ext uri="{FF2B5EF4-FFF2-40B4-BE49-F238E27FC236}">
                <a16:creationId xmlns:a16="http://schemas.microsoft.com/office/drawing/2014/main" id="{EF4D1355-21CB-B445-B186-38ADAC7A28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22" r="6540" b="2975"/>
          <a:stretch/>
        </p:blipFill>
        <p:spPr>
          <a:xfrm>
            <a:off x="1393377" y="1202995"/>
            <a:ext cx="7024904" cy="3602896"/>
          </a:xfrm>
          <a:prstGeom prst="rect">
            <a:avLst/>
          </a:prstGeom>
        </p:spPr>
      </p:pic>
      <p:sp>
        <p:nvSpPr>
          <p:cNvPr id="5" name="CuadroTexto 1">
            <a:extLst>
              <a:ext uri="{FF2B5EF4-FFF2-40B4-BE49-F238E27FC236}">
                <a16:creationId xmlns:a16="http://schemas.microsoft.com/office/drawing/2014/main" id="{7F1D61EE-E10A-F445-A4DB-D6975DEAAA4E}"/>
              </a:ext>
            </a:extLst>
          </p:cNvPr>
          <p:cNvSpPr txBox="1"/>
          <p:nvPr/>
        </p:nvSpPr>
        <p:spPr>
          <a:xfrm>
            <a:off x="155474" y="866107"/>
            <a:ext cx="6625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65E51"/>
                </a:solidFill>
                <a:latin typeface="Montserrat"/>
              </a:rPr>
              <a:t>Light vehicle production in Mexico, 2002-2022</a:t>
            </a:r>
            <a:endParaRPr lang="es-ES_tradnl" b="1" dirty="0">
              <a:solidFill>
                <a:srgbClr val="265E51"/>
              </a:solidFill>
              <a:latin typeface="Montserra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11C96B2-DF74-BB48-9BA5-725D490AB101}"/>
              </a:ext>
            </a:extLst>
          </p:cNvPr>
          <p:cNvCxnSpPr/>
          <p:nvPr/>
        </p:nvCxnSpPr>
        <p:spPr>
          <a:xfrm>
            <a:off x="155474" y="1188439"/>
            <a:ext cx="6480000" cy="0"/>
          </a:xfrm>
          <a:prstGeom prst="line">
            <a:avLst/>
          </a:prstGeom>
          <a:ln>
            <a:solidFill>
              <a:srgbClr val="BC95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uadroTexto 6">
            <a:extLst>
              <a:ext uri="{FF2B5EF4-FFF2-40B4-BE49-F238E27FC236}">
                <a16:creationId xmlns:a16="http://schemas.microsoft.com/office/drawing/2014/main" id="{3A7A80FA-EF4B-5A46-A861-691CE7CBCD8C}"/>
              </a:ext>
            </a:extLst>
          </p:cNvPr>
          <p:cNvSpPr txBox="1"/>
          <p:nvPr/>
        </p:nvSpPr>
        <p:spPr>
          <a:xfrm>
            <a:off x="0" y="4751622"/>
            <a:ext cx="4008384" cy="187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Fuente: INA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324FFEA-5756-4384-98DF-CFA8568F73CF}"/>
              </a:ext>
            </a:extLst>
          </p:cNvPr>
          <p:cNvSpPr txBox="1"/>
          <p:nvPr/>
        </p:nvSpPr>
        <p:spPr>
          <a:xfrm rot="16200000">
            <a:off x="472244" y="2788540"/>
            <a:ext cx="2073098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MX" sz="900" b="1" spc="0" baseline="0" noProof="0" dirty="0">
                <a:solidFill>
                  <a:srgbClr val="265E51"/>
                </a:solidFill>
                <a:latin typeface="Montserrat" pitchFamily="2" charset="77"/>
              </a:rPr>
              <a:t> </a:t>
            </a:r>
            <a:r>
              <a:rPr lang="es-MX" sz="700" b="1" spc="0" baseline="0" noProof="0" dirty="0">
                <a:solidFill>
                  <a:srgbClr val="265E51"/>
                </a:solidFill>
                <a:latin typeface="Montserrat" pitchFamily="2" charset="77"/>
              </a:rPr>
              <a:t>THOUSANDS OF UNITS</a:t>
            </a:r>
            <a:endParaRPr lang="es-MX" sz="9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D61BD55-1B87-4BB3-B957-4EB94F5949AF}"/>
              </a:ext>
            </a:extLst>
          </p:cNvPr>
          <p:cNvSpPr txBox="1"/>
          <p:nvPr/>
        </p:nvSpPr>
        <p:spPr>
          <a:xfrm>
            <a:off x="7506586" y="3975777"/>
            <a:ext cx="808074" cy="230832"/>
          </a:xfrm>
          <a:prstGeom prst="rect">
            <a:avLst/>
          </a:prstGeom>
          <a:solidFill>
            <a:srgbClr val="A3A5A7"/>
          </a:solidFill>
        </p:spPr>
        <p:txBody>
          <a:bodyPr wrap="square">
            <a:spAutoFit/>
          </a:bodyPr>
          <a:lstStyle/>
          <a:p>
            <a:pPr algn="ctr"/>
            <a:r>
              <a:rPr lang="es-MX" sz="900" b="1" spc="0" baseline="0" noProof="0" dirty="0">
                <a:solidFill>
                  <a:srgbClr val="265E51"/>
                </a:solidFill>
                <a:latin typeface="Montserrat" pitchFamily="2" charset="77"/>
              </a:rPr>
              <a:t> </a:t>
            </a:r>
            <a:r>
              <a:rPr lang="es-MX" sz="700" b="1" dirty="0">
                <a:solidFill>
                  <a:srgbClr val="FFFFFF"/>
                </a:solidFill>
                <a:latin typeface="Montserrat" pitchFamily="2" charset="77"/>
              </a:rPr>
              <a:t>FORECAST</a:t>
            </a:r>
            <a:endParaRPr lang="es-MX" sz="900" b="1" dirty="0">
              <a:solidFill>
                <a:srgbClr val="FFFFFF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101C24B-B075-4B55-8EEE-28B579AD4A37}"/>
              </a:ext>
            </a:extLst>
          </p:cNvPr>
          <p:cNvSpPr txBox="1"/>
          <p:nvPr/>
        </p:nvSpPr>
        <p:spPr>
          <a:xfrm>
            <a:off x="2966484" y="4355569"/>
            <a:ext cx="1281610" cy="338554"/>
          </a:xfrm>
          <a:prstGeom prst="rect">
            <a:avLst/>
          </a:prstGeom>
          <a:solidFill>
            <a:srgbClr val="F4F4F4"/>
          </a:solidFill>
        </p:spPr>
        <p:txBody>
          <a:bodyPr wrap="square">
            <a:spAutoFit/>
          </a:bodyPr>
          <a:lstStyle/>
          <a:p>
            <a:pPr algn="ctr"/>
            <a:r>
              <a:rPr lang="es-MX" sz="900" b="1" spc="0" baseline="0" noProof="0" dirty="0">
                <a:solidFill>
                  <a:srgbClr val="265E51"/>
                </a:solidFill>
                <a:latin typeface="Montserrat" pitchFamily="2" charset="77"/>
              </a:rPr>
              <a:t> </a:t>
            </a:r>
            <a:r>
              <a:rPr lang="es-MX" sz="700" b="1" spc="0" baseline="0" noProof="0" dirty="0">
                <a:solidFill>
                  <a:srgbClr val="265E51"/>
                </a:solidFill>
                <a:latin typeface="Montserrat" pitchFamily="2" charset="77"/>
              </a:rPr>
              <a:t>PRODUCTION FOR FOREIGN MARKETS</a:t>
            </a:r>
            <a:endParaRPr lang="es-MX" sz="9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51DE36D-D184-4C87-8E28-3827EA0B6469}"/>
              </a:ext>
            </a:extLst>
          </p:cNvPr>
          <p:cNvSpPr txBox="1"/>
          <p:nvPr/>
        </p:nvSpPr>
        <p:spPr>
          <a:xfrm>
            <a:off x="5353864" y="4369973"/>
            <a:ext cx="1281610" cy="338554"/>
          </a:xfrm>
          <a:prstGeom prst="rect">
            <a:avLst/>
          </a:prstGeom>
          <a:solidFill>
            <a:srgbClr val="F4F4F4"/>
          </a:solidFill>
        </p:spPr>
        <p:txBody>
          <a:bodyPr wrap="square">
            <a:spAutoFit/>
          </a:bodyPr>
          <a:lstStyle/>
          <a:p>
            <a:pPr algn="ctr"/>
            <a:r>
              <a:rPr lang="es-MX" sz="900" b="1" spc="0" baseline="0" noProof="0" dirty="0">
                <a:solidFill>
                  <a:srgbClr val="265E51"/>
                </a:solidFill>
                <a:latin typeface="Montserrat" pitchFamily="2" charset="77"/>
              </a:rPr>
              <a:t> </a:t>
            </a:r>
            <a:r>
              <a:rPr lang="es-MX" sz="700" b="1" spc="0" baseline="0" noProof="0" dirty="0">
                <a:solidFill>
                  <a:srgbClr val="265E51"/>
                </a:solidFill>
                <a:latin typeface="Montserrat" pitchFamily="2" charset="77"/>
              </a:rPr>
              <a:t>PRODUCTION FOR DOMESTIC MARKET</a:t>
            </a:r>
            <a:endParaRPr lang="es-MX" sz="900" b="1" dirty="0"/>
          </a:p>
        </p:txBody>
      </p:sp>
    </p:spTree>
    <p:extLst>
      <p:ext uri="{BB962C8B-B14F-4D97-AF65-F5344CB8AC3E}">
        <p14:creationId xmlns:p14="http://schemas.microsoft.com/office/powerpoint/2010/main" val="409891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A4CACBF9-40C3-4DD4-898B-DE3199FFB0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97" t="32903" r="26330" b="17862"/>
          <a:stretch/>
        </p:blipFill>
        <p:spPr bwMode="auto">
          <a:xfrm>
            <a:off x="308642" y="1339705"/>
            <a:ext cx="7764325" cy="34231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uadroTexto 1">
            <a:extLst>
              <a:ext uri="{FF2B5EF4-FFF2-40B4-BE49-F238E27FC236}">
                <a16:creationId xmlns:a16="http://schemas.microsoft.com/office/drawing/2014/main" id="{D2BD4207-1581-4FF8-B656-96C8AF22C4DB}"/>
              </a:ext>
            </a:extLst>
          </p:cNvPr>
          <p:cNvSpPr txBox="1"/>
          <p:nvPr/>
        </p:nvSpPr>
        <p:spPr>
          <a:xfrm>
            <a:off x="155474" y="866107"/>
            <a:ext cx="6625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65E51"/>
                </a:solidFill>
                <a:latin typeface="Montserrat"/>
              </a:rPr>
              <a:t>Light vehicle production in Mexico, 2020 vs 2021* </a:t>
            </a:r>
            <a:r>
              <a:rPr lang="en-US" sz="700" b="1" dirty="0">
                <a:solidFill>
                  <a:srgbClr val="265E51"/>
                </a:solidFill>
                <a:latin typeface="Montserrat"/>
              </a:rPr>
              <a:t>*forecast</a:t>
            </a:r>
            <a:endParaRPr lang="es-ES_tradnl" b="1" dirty="0">
              <a:solidFill>
                <a:srgbClr val="265E51"/>
              </a:solidFill>
              <a:latin typeface="Montserra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8423D4A-7787-4EB8-92B4-1F9FA1651F0A}"/>
              </a:ext>
            </a:extLst>
          </p:cNvPr>
          <p:cNvCxnSpPr/>
          <p:nvPr/>
        </p:nvCxnSpPr>
        <p:spPr>
          <a:xfrm>
            <a:off x="155474" y="1188439"/>
            <a:ext cx="6480000" cy="0"/>
          </a:xfrm>
          <a:prstGeom prst="line">
            <a:avLst/>
          </a:prstGeom>
          <a:ln>
            <a:solidFill>
              <a:srgbClr val="BC95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E028F30D-EACF-4B26-B532-A28C49621E08}"/>
              </a:ext>
            </a:extLst>
          </p:cNvPr>
          <p:cNvSpPr txBox="1"/>
          <p:nvPr/>
        </p:nvSpPr>
        <p:spPr>
          <a:xfrm>
            <a:off x="5613990" y="1545646"/>
            <a:ext cx="584791" cy="307777"/>
          </a:xfrm>
          <a:prstGeom prst="rect">
            <a:avLst/>
          </a:prstGeom>
          <a:solidFill>
            <a:srgbClr val="2C8C67"/>
          </a:solidFill>
        </p:spPr>
        <p:txBody>
          <a:bodyPr wrap="square">
            <a:spAutoFit/>
          </a:bodyPr>
          <a:lstStyle/>
          <a:p>
            <a:pPr algn="ctr"/>
            <a:r>
              <a:rPr lang="es-MX" sz="700" b="1" dirty="0">
                <a:solidFill>
                  <a:schemeClr val="bg1"/>
                </a:solidFill>
                <a:latin typeface="Montserrat" pitchFamily="2" charset="77"/>
              </a:rPr>
              <a:t>Ranking 2021*</a:t>
            </a:r>
            <a:endParaRPr lang="es-MX" sz="700" b="1" dirty="0">
              <a:solidFill>
                <a:schemeClr val="bg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11239F7-BB2B-41F1-B3D7-C34FDA55E9AB}"/>
              </a:ext>
            </a:extLst>
          </p:cNvPr>
          <p:cNvSpPr txBox="1"/>
          <p:nvPr/>
        </p:nvSpPr>
        <p:spPr>
          <a:xfrm>
            <a:off x="6343078" y="1599506"/>
            <a:ext cx="584791" cy="215444"/>
          </a:xfrm>
          <a:prstGeom prst="rect">
            <a:avLst/>
          </a:prstGeom>
          <a:solidFill>
            <a:srgbClr val="2C8C67"/>
          </a:solidFill>
        </p:spPr>
        <p:txBody>
          <a:bodyPr wrap="square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  <a:latin typeface="Montserrat" pitchFamily="2" charset="77"/>
              </a:rPr>
              <a:t>Model</a:t>
            </a:r>
            <a:endParaRPr lang="en-US" sz="800" b="1">
              <a:solidFill>
                <a:schemeClr val="bg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B8E634A-0F43-4BC7-A788-728E84128929}"/>
              </a:ext>
            </a:extLst>
          </p:cNvPr>
          <p:cNvSpPr txBox="1"/>
          <p:nvPr/>
        </p:nvSpPr>
        <p:spPr>
          <a:xfrm>
            <a:off x="7233683" y="1599506"/>
            <a:ext cx="701060" cy="215444"/>
          </a:xfrm>
          <a:prstGeom prst="rect">
            <a:avLst/>
          </a:prstGeom>
          <a:solidFill>
            <a:srgbClr val="2C8C67"/>
          </a:solidFill>
        </p:spPr>
        <p:txBody>
          <a:bodyPr wrap="square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  <a:latin typeface="Montserrat" pitchFamily="2" charset="77"/>
              </a:rPr>
              <a:t>Vehicles</a:t>
            </a:r>
            <a:endParaRPr lang="en-US" sz="800" b="1">
              <a:solidFill>
                <a:schemeClr val="bg1"/>
              </a:solidFill>
            </a:endParaRPr>
          </a:p>
        </p:txBody>
      </p:sp>
      <p:sp>
        <p:nvSpPr>
          <p:cNvPr id="9" name="CuadroTexto 6">
            <a:extLst>
              <a:ext uri="{FF2B5EF4-FFF2-40B4-BE49-F238E27FC236}">
                <a16:creationId xmlns:a16="http://schemas.microsoft.com/office/drawing/2014/main" id="{DFFF1A55-E9D5-4212-8203-70D1FF77252A}"/>
              </a:ext>
            </a:extLst>
          </p:cNvPr>
          <p:cNvSpPr txBox="1"/>
          <p:nvPr/>
        </p:nvSpPr>
        <p:spPr>
          <a:xfrm>
            <a:off x="0" y="4762255"/>
            <a:ext cx="4008384" cy="187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Fuente: INA</a:t>
            </a:r>
          </a:p>
        </p:txBody>
      </p:sp>
    </p:spTree>
    <p:extLst>
      <p:ext uri="{BB962C8B-B14F-4D97-AF65-F5344CB8AC3E}">
        <p14:creationId xmlns:p14="http://schemas.microsoft.com/office/powerpoint/2010/main" val="1071037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1">
            <a:extLst>
              <a:ext uri="{FF2B5EF4-FFF2-40B4-BE49-F238E27FC236}">
                <a16:creationId xmlns:a16="http://schemas.microsoft.com/office/drawing/2014/main" id="{7F1D61EE-E10A-F445-A4DB-D6975DEAAA4E}"/>
              </a:ext>
            </a:extLst>
          </p:cNvPr>
          <p:cNvSpPr txBox="1"/>
          <p:nvPr/>
        </p:nvSpPr>
        <p:spPr>
          <a:xfrm>
            <a:off x="155474" y="887373"/>
            <a:ext cx="6625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65E51"/>
                </a:solidFill>
                <a:latin typeface="Montserrat"/>
              </a:rPr>
              <a:t>Forecast of Production of light vehicles in Mexico, 2020-2026</a:t>
            </a:r>
            <a:endParaRPr lang="es-ES_tradnl" b="1" dirty="0">
              <a:solidFill>
                <a:srgbClr val="265E51"/>
              </a:solidFill>
              <a:latin typeface="Montserra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11C96B2-DF74-BB48-9BA5-725D490AB101}"/>
              </a:ext>
            </a:extLst>
          </p:cNvPr>
          <p:cNvCxnSpPr/>
          <p:nvPr/>
        </p:nvCxnSpPr>
        <p:spPr>
          <a:xfrm>
            <a:off x="155474" y="1188439"/>
            <a:ext cx="6480000" cy="0"/>
          </a:xfrm>
          <a:prstGeom prst="line">
            <a:avLst/>
          </a:prstGeom>
          <a:ln>
            <a:solidFill>
              <a:srgbClr val="BC95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6">
            <a:extLst>
              <a:ext uri="{FF2B5EF4-FFF2-40B4-BE49-F238E27FC236}">
                <a16:creationId xmlns:a16="http://schemas.microsoft.com/office/drawing/2014/main" id="{E3067867-C306-BE43-A5C0-6D91890339E8}"/>
              </a:ext>
            </a:extLst>
          </p:cNvPr>
          <p:cNvSpPr txBox="1"/>
          <p:nvPr/>
        </p:nvSpPr>
        <p:spPr>
          <a:xfrm>
            <a:off x="0" y="4751622"/>
            <a:ext cx="4008384" cy="187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Fuente: INA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E469113-3E22-8947-A653-42A5C6BBBC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842536"/>
              </p:ext>
            </p:extLst>
          </p:nvPr>
        </p:nvGraphicFramePr>
        <p:xfrm>
          <a:off x="155473" y="2039366"/>
          <a:ext cx="877638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092">
                  <a:extLst>
                    <a:ext uri="{9D8B030D-6E8A-4147-A177-3AD203B41FA5}">
                      <a16:colId xmlns:a16="http://schemas.microsoft.com/office/drawing/2014/main" val="2211461668"/>
                    </a:ext>
                  </a:extLst>
                </a:gridCol>
                <a:gridCol w="585092">
                  <a:extLst>
                    <a:ext uri="{9D8B030D-6E8A-4147-A177-3AD203B41FA5}">
                      <a16:colId xmlns:a16="http://schemas.microsoft.com/office/drawing/2014/main" val="1727156836"/>
                    </a:ext>
                  </a:extLst>
                </a:gridCol>
                <a:gridCol w="585092">
                  <a:extLst>
                    <a:ext uri="{9D8B030D-6E8A-4147-A177-3AD203B41FA5}">
                      <a16:colId xmlns:a16="http://schemas.microsoft.com/office/drawing/2014/main" val="3212601909"/>
                    </a:ext>
                  </a:extLst>
                </a:gridCol>
                <a:gridCol w="585092">
                  <a:extLst>
                    <a:ext uri="{9D8B030D-6E8A-4147-A177-3AD203B41FA5}">
                      <a16:colId xmlns:a16="http://schemas.microsoft.com/office/drawing/2014/main" val="1108811600"/>
                    </a:ext>
                  </a:extLst>
                </a:gridCol>
                <a:gridCol w="585092">
                  <a:extLst>
                    <a:ext uri="{9D8B030D-6E8A-4147-A177-3AD203B41FA5}">
                      <a16:colId xmlns:a16="http://schemas.microsoft.com/office/drawing/2014/main" val="1750187968"/>
                    </a:ext>
                  </a:extLst>
                </a:gridCol>
                <a:gridCol w="585092">
                  <a:extLst>
                    <a:ext uri="{9D8B030D-6E8A-4147-A177-3AD203B41FA5}">
                      <a16:colId xmlns:a16="http://schemas.microsoft.com/office/drawing/2014/main" val="3735644607"/>
                    </a:ext>
                  </a:extLst>
                </a:gridCol>
                <a:gridCol w="585092">
                  <a:extLst>
                    <a:ext uri="{9D8B030D-6E8A-4147-A177-3AD203B41FA5}">
                      <a16:colId xmlns:a16="http://schemas.microsoft.com/office/drawing/2014/main" val="73758353"/>
                    </a:ext>
                  </a:extLst>
                </a:gridCol>
                <a:gridCol w="585092">
                  <a:extLst>
                    <a:ext uri="{9D8B030D-6E8A-4147-A177-3AD203B41FA5}">
                      <a16:colId xmlns:a16="http://schemas.microsoft.com/office/drawing/2014/main" val="623831702"/>
                    </a:ext>
                  </a:extLst>
                </a:gridCol>
                <a:gridCol w="585092">
                  <a:extLst>
                    <a:ext uri="{9D8B030D-6E8A-4147-A177-3AD203B41FA5}">
                      <a16:colId xmlns:a16="http://schemas.microsoft.com/office/drawing/2014/main" val="2567871943"/>
                    </a:ext>
                  </a:extLst>
                </a:gridCol>
                <a:gridCol w="585092">
                  <a:extLst>
                    <a:ext uri="{9D8B030D-6E8A-4147-A177-3AD203B41FA5}">
                      <a16:colId xmlns:a16="http://schemas.microsoft.com/office/drawing/2014/main" val="2667420822"/>
                    </a:ext>
                  </a:extLst>
                </a:gridCol>
                <a:gridCol w="585092">
                  <a:extLst>
                    <a:ext uri="{9D8B030D-6E8A-4147-A177-3AD203B41FA5}">
                      <a16:colId xmlns:a16="http://schemas.microsoft.com/office/drawing/2014/main" val="1951183664"/>
                    </a:ext>
                  </a:extLst>
                </a:gridCol>
                <a:gridCol w="585092">
                  <a:extLst>
                    <a:ext uri="{9D8B030D-6E8A-4147-A177-3AD203B41FA5}">
                      <a16:colId xmlns:a16="http://schemas.microsoft.com/office/drawing/2014/main" val="3805661422"/>
                    </a:ext>
                  </a:extLst>
                </a:gridCol>
                <a:gridCol w="585092">
                  <a:extLst>
                    <a:ext uri="{9D8B030D-6E8A-4147-A177-3AD203B41FA5}">
                      <a16:colId xmlns:a16="http://schemas.microsoft.com/office/drawing/2014/main" val="2329512673"/>
                    </a:ext>
                  </a:extLst>
                </a:gridCol>
                <a:gridCol w="585092">
                  <a:extLst>
                    <a:ext uri="{9D8B030D-6E8A-4147-A177-3AD203B41FA5}">
                      <a16:colId xmlns:a16="http://schemas.microsoft.com/office/drawing/2014/main" val="3818235095"/>
                    </a:ext>
                  </a:extLst>
                </a:gridCol>
                <a:gridCol w="585092">
                  <a:extLst>
                    <a:ext uri="{9D8B030D-6E8A-4147-A177-3AD203B41FA5}">
                      <a16:colId xmlns:a16="http://schemas.microsoft.com/office/drawing/2014/main" val="11635105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2020</a:t>
                      </a:r>
                    </a:p>
                  </a:txBody>
                  <a:tcPr anchor="ctr"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5E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rgbClr val="265E51"/>
                          </a:solidFill>
                          <a:latin typeface="Montserrat" pitchFamily="2" charset="77"/>
                        </a:rPr>
                        <a:t>687,108</a:t>
                      </a:r>
                    </a:p>
                  </a:txBody>
                  <a:tcPr marL="0" marR="0" marT="0" marB="0" anchor="ctr" anchorCtr="1"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rgbClr val="265E51"/>
                          </a:solidFill>
                          <a:latin typeface="Montserrat" pitchFamily="2" charset="77"/>
                        </a:rPr>
                        <a:t>477,226</a:t>
                      </a:r>
                    </a:p>
                  </a:txBody>
                  <a:tcPr marL="0" marR="0" marT="0" marB="0" anchor="ctr" anchorCtr="1"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8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rgbClr val="265E51"/>
                          </a:solidFill>
                          <a:latin typeface="Montserrat" pitchFamily="2" charset="77"/>
                        </a:rPr>
                        <a:t>433,934</a:t>
                      </a:r>
                    </a:p>
                  </a:txBody>
                  <a:tcPr marL="0" marR="0" marT="0" marB="0" anchor="ctr" anchorCtr="1"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rgbClr val="265E51"/>
                          </a:solidFill>
                          <a:latin typeface="Montserrat" pitchFamily="2" charset="77"/>
                        </a:rPr>
                        <a:t>322,356</a:t>
                      </a:r>
                    </a:p>
                  </a:txBody>
                  <a:tcPr marL="0" marR="0" marT="0" marB="0" anchor="ctr" anchorCtr="1"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8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rgbClr val="265E51"/>
                          </a:solidFill>
                          <a:latin typeface="Montserrat" pitchFamily="2" charset="77"/>
                        </a:rPr>
                        <a:t>130,509</a:t>
                      </a:r>
                    </a:p>
                  </a:txBody>
                  <a:tcPr marL="0" marR="0" marT="0" marB="0" anchor="ctr" anchorCtr="1"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rgbClr val="265E51"/>
                          </a:solidFill>
                          <a:latin typeface="Montserrat" pitchFamily="2" charset="77"/>
                        </a:rPr>
                        <a:t>216,741</a:t>
                      </a:r>
                    </a:p>
                  </a:txBody>
                  <a:tcPr marL="0" marR="0" marT="0" marB="0" anchor="ctr" anchorCtr="1"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8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rgbClr val="265E51"/>
                          </a:solidFill>
                          <a:latin typeface="Montserrat" pitchFamily="2" charset="77"/>
                        </a:rPr>
                        <a:t>156,290</a:t>
                      </a:r>
                    </a:p>
                  </a:txBody>
                  <a:tcPr marL="0" marR="0" marT="0" marB="0" anchor="ctr" anchorCtr="1"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rgbClr val="265E51"/>
                          </a:solidFill>
                          <a:latin typeface="Montserrat" pitchFamily="2" charset="77"/>
                        </a:rPr>
                        <a:t>119,683</a:t>
                      </a:r>
                    </a:p>
                  </a:txBody>
                  <a:tcPr marL="0" marR="0" marT="0" marB="0" anchor="ctr" anchorCtr="1"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8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rgbClr val="265E51"/>
                          </a:solidFill>
                          <a:latin typeface="Montserrat" pitchFamily="2" charset="77"/>
                        </a:rPr>
                        <a:t>119,508</a:t>
                      </a:r>
                    </a:p>
                  </a:txBody>
                  <a:tcPr marL="0" marR="0" marT="0" marB="0" anchor="ctr" anchorCtr="1"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rgbClr val="265E51"/>
                          </a:solidFill>
                          <a:latin typeface="Montserrat" pitchFamily="2" charset="77"/>
                        </a:rPr>
                        <a:t>104,169</a:t>
                      </a:r>
                    </a:p>
                  </a:txBody>
                  <a:tcPr marL="0" marR="0" marT="0" marB="0" anchor="ctr" anchorCtr="1"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8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rgbClr val="265E51"/>
                          </a:solidFill>
                          <a:latin typeface="Montserrat" pitchFamily="2" charset="77"/>
                        </a:rPr>
                        <a:t>62,021</a:t>
                      </a:r>
                    </a:p>
                  </a:txBody>
                  <a:tcPr marL="0" marR="0" marT="0" marB="0" anchor="ctr" anchorCtr="1"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rgbClr val="265E51"/>
                          </a:solidFill>
                          <a:latin typeface="Montserrat" pitchFamily="2" charset="77"/>
                        </a:rPr>
                        <a:t>61,552</a:t>
                      </a:r>
                    </a:p>
                  </a:txBody>
                  <a:tcPr marL="0" marR="0" marT="0" marB="0" anchor="ctr" anchorCtr="1"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8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rgbClr val="265E51"/>
                          </a:solidFill>
                          <a:latin typeface="Montserrat" pitchFamily="2" charset="77"/>
                        </a:rPr>
                        <a:t>21,187</a:t>
                      </a:r>
                    </a:p>
                  </a:txBody>
                  <a:tcPr marL="0" marR="0" marT="0" marB="0" anchor="ctr" anchorCtr="1"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rgbClr val="265E51"/>
                          </a:solidFill>
                          <a:latin typeface="Montserrat" pitchFamily="2" charset="77"/>
                        </a:rPr>
                        <a:t>2,912,284</a:t>
                      </a:r>
                    </a:p>
                  </a:txBody>
                  <a:tcPr marL="0" marR="0" marT="0" marB="0" anchor="ctr" anchorCtr="1"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8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8571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2021</a:t>
                      </a:r>
                    </a:p>
                  </a:txBody>
                  <a:tcPr anchor="ctr">
                    <a:lnT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5E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rgbClr val="265E51"/>
                          </a:solidFill>
                          <a:latin typeface="Montserrat" pitchFamily="2" charset="77"/>
                        </a:rPr>
                        <a:t>795,225</a:t>
                      </a:r>
                    </a:p>
                  </a:txBody>
                  <a:tcPr marL="0" marR="0" marT="0" marB="0" anchor="ctr" anchorCtr="1">
                    <a:lnT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rgbClr val="265E51"/>
                          </a:solidFill>
                          <a:latin typeface="Montserrat" pitchFamily="2" charset="77"/>
                        </a:rPr>
                        <a:t>521,875</a:t>
                      </a:r>
                    </a:p>
                  </a:txBody>
                  <a:tcPr marL="0" marR="0" marT="0" marB="0" anchor="ctr" anchorCtr="1">
                    <a:lnT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8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rgbClr val="265E51"/>
                          </a:solidFill>
                          <a:latin typeface="Montserrat" pitchFamily="2" charset="77"/>
                        </a:rPr>
                        <a:t>385,646</a:t>
                      </a:r>
                    </a:p>
                  </a:txBody>
                  <a:tcPr marL="0" marR="0" marT="0" marB="0" anchor="ctr" anchorCtr="1">
                    <a:lnT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rgbClr val="265E51"/>
                          </a:solidFill>
                          <a:latin typeface="Montserrat" pitchFamily="2" charset="77"/>
                        </a:rPr>
                        <a:t>353,352</a:t>
                      </a:r>
                    </a:p>
                  </a:txBody>
                  <a:tcPr marL="0" marR="0" marT="0" marB="0" anchor="ctr" anchorCtr="1">
                    <a:lnT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8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rgbClr val="265E51"/>
                          </a:solidFill>
                          <a:latin typeface="Montserrat" pitchFamily="2" charset="77"/>
                        </a:rPr>
                        <a:t>228,899</a:t>
                      </a:r>
                    </a:p>
                  </a:txBody>
                  <a:tcPr marL="0" marR="0" marT="0" marB="0" anchor="ctr" anchorCtr="1">
                    <a:lnT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rgbClr val="265E51"/>
                          </a:solidFill>
                          <a:latin typeface="Montserrat" pitchFamily="2" charset="77"/>
                        </a:rPr>
                        <a:t>229,819</a:t>
                      </a:r>
                    </a:p>
                  </a:txBody>
                  <a:tcPr marL="0" marR="0" marT="0" marB="0" anchor="ctr" anchorCtr="1">
                    <a:lnT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8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rgbClr val="265E51"/>
                          </a:solidFill>
                          <a:latin typeface="Montserrat" pitchFamily="2" charset="77"/>
                        </a:rPr>
                        <a:t>215,629</a:t>
                      </a:r>
                    </a:p>
                  </a:txBody>
                  <a:tcPr marL="0" marR="0" marT="0" marB="0" anchor="ctr" anchorCtr="1">
                    <a:lnT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rgbClr val="265E51"/>
                          </a:solidFill>
                          <a:latin typeface="Montserrat" pitchFamily="2" charset="77"/>
                        </a:rPr>
                        <a:t>110,699</a:t>
                      </a:r>
                    </a:p>
                  </a:txBody>
                  <a:tcPr marL="0" marR="0" marT="0" marB="0" anchor="ctr" anchorCtr="1">
                    <a:lnT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8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rgbClr val="265E51"/>
                          </a:solidFill>
                          <a:latin typeface="Montserrat" pitchFamily="2" charset="77"/>
                        </a:rPr>
                        <a:t>157,606</a:t>
                      </a:r>
                    </a:p>
                  </a:txBody>
                  <a:tcPr marL="0" marR="0" marT="0" marB="0" anchor="ctr" anchorCtr="1">
                    <a:lnT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rgbClr val="265E51"/>
                          </a:solidFill>
                          <a:latin typeface="Montserrat" pitchFamily="2" charset="77"/>
                        </a:rPr>
                        <a:t>106,872</a:t>
                      </a:r>
                    </a:p>
                  </a:txBody>
                  <a:tcPr marL="0" marR="0" marT="0" marB="0" anchor="ctr" anchorCtr="1">
                    <a:lnT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8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rgbClr val="265E51"/>
                          </a:solidFill>
                          <a:latin typeface="Montserrat" pitchFamily="2" charset="77"/>
                        </a:rPr>
                        <a:t>113,220</a:t>
                      </a:r>
                    </a:p>
                  </a:txBody>
                  <a:tcPr marL="0" marR="0" marT="0" marB="0" anchor="ctr" anchorCtr="1">
                    <a:lnT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rgbClr val="265E51"/>
                          </a:solidFill>
                          <a:latin typeface="Montserrat" pitchFamily="2" charset="77"/>
                        </a:rPr>
                        <a:t>82,453</a:t>
                      </a:r>
                    </a:p>
                  </a:txBody>
                  <a:tcPr marL="0" marR="0" marT="0" marB="0" anchor="ctr" anchorCtr="1">
                    <a:lnT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8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rgbClr val="265E51"/>
                          </a:solidFill>
                          <a:latin typeface="Montserrat" pitchFamily="2" charset="77"/>
                        </a:rPr>
                        <a:t>26,756</a:t>
                      </a:r>
                    </a:p>
                  </a:txBody>
                  <a:tcPr marL="0" marR="0" marT="0" marB="0" anchor="ctr" anchorCtr="1">
                    <a:lnT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rgbClr val="265E51"/>
                          </a:solidFill>
                          <a:latin typeface="Montserrat" pitchFamily="2" charset="77"/>
                        </a:rPr>
                        <a:t>3,328,051</a:t>
                      </a:r>
                    </a:p>
                  </a:txBody>
                  <a:tcPr marL="0" marR="0" marT="0" marB="0" anchor="ctr" anchorCtr="1">
                    <a:lnT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8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260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2022</a:t>
                      </a:r>
                    </a:p>
                  </a:txBody>
                  <a:tcPr anchor="ctr">
                    <a:lnT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5E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rgbClr val="265E51"/>
                          </a:solidFill>
                          <a:latin typeface="Montserrat" pitchFamily="2" charset="77"/>
                        </a:rPr>
                        <a:t>769,390</a:t>
                      </a:r>
                    </a:p>
                  </a:txBody>
                  <a:tcPr marL="0" marR="0" marT="0" marB="0" anchor="ctr" anchorCtr="1">
                    <a:lnT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rgbClr val="265E51"/>
                          </a:solidFill>
                          <a:latin typeface="Montserrat" pitchFamily="2" charset="77"/>
                        </a:rPr>
                        <a:t>474,973</a:t>
                      </a:r>
                    </a:p>
                  </a:txBody>
                  <a:tcPr marL="0" marR="0" marT="0" marB="0" anchor="ctr" anchorCtr="1">
                    <a:lnT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8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rgbClr val="265E51"/>
                          </a:solidFill>
                          <a:latin typeface="Montserrat" pitchFamily="2" charset="77"/>
                        </a:rPr>
                        <a:t>424,695</a:t>
                      </a:r>
                    </a:p>
                  </a:txBody>
                  <a:tcPr marL="0" marR="0" marT="0" marB="0" anchor="ctr" anchorCtr="1">
                    <a:lnT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rgbClr val="265E51"/>
                          </a:solidFill>
                          <a:latin typeface="Montserrat" pitchFamily="2" charset="77"/>
                        </a:rPr>
                        <a:t>363,305</a:t>
                      </a:r>
                    </a:p>
                  </a:txBody>
                  <a:tcPr marL="0" marR="0" marT="0" marB="0" anchor="ctr" anchorCtr="1">
                    <a:lnT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8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rgbClr val="265E51"/>
                          </a:solidFill>
                          <a:latin typeface="Montserrat" pitchFamily="2" charset="77"/>
                        </a:rPr>
                        <a:t>308,352</a:t>
                      </a:r>
                    </a:p>
                  </a:txBody>
                  <a:tcPr marL="0" marR="0" marT="0" marB="0" anchor="ctr" anchorCtr="1">
                    <a:lnT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rgbClr val="265E51"/>
                          </a:solidFill>
                          <a:latin typeface="Montserrat" pitchFamily="2" charset="77"/>
                        </a:rPr>
                        <a:t>254,015</a:t>
                      </a:r>
                    </a:p>
                  </a:txBody>
                  <a:tcPr marL="0" marR="0" marT="0" marB="0" anchor="ctr" anchorCtr="1">
                    <a:lnT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8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rgbClr val="265E51"/>
                          </a:solidFill>
                          <a:latin typeface="Montserrat" pitchFamily="2" charset="77"/>
                        </a:rPr>
                        <a:t>253,659</a:t>
                      </a:r>
                    </a:p>
                  </a:txBody>
                  <a:tcPr marL="0" marR="0" marT="0" marB="0" anchor="ctr" anchorCtr="1">
                    <a:lnT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rgbClr val="265E51"/>
                          </a:solidFill>
                          <a:latin typeface="Montserrat" pitchFamily="2" charset="77"/>
                        </a:rPr>
                        <a:t>116,503</a:t>
                      </a:r>
                    </a:p>
                  </a:txBody>
                  <a:tcPr marL="0" marR="0" marT="0" marB="0" anchor="ctr" anchorCtr="1">
                    <a:lnT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8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rgbClr val="265E51"/>
                          </a:solidFill>
                          <a:latin typeface="Montserrat" pitchFamily="2" charset="77"/>
                        </a:rPr>
                        <a:t>160,152</a:t>
                      </a:r>
                    </a:p>
                  </a:txBody>
                  <a:tcPr marL="0" marR="0" marT="0" marB="0" anchor="ctr" anchorCtr="1">
                    <a:lnT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rgbClr val="265E51"/>
                          </a:solidFill>
                          <a:latin typeface="Montserrat" pitchFamily="2" charset="77"/>
                        </a:rPr>
                        <a:t>128,597</a:t>
                      </a:r>
                    </a:p>
                  </a:txBody>
                  <a:tcPr marL="0" marR="0" marT="0" marB="0" anchor="ctr" anchorCtr="1">
                    <a:lnT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8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rgbClr val="265E51"/>
                          </a:solidFill>
                          <a:latin typeface="Montserrat" pitchFamily="2" charset="77"/>
                        </a:rPr>
                        <a:t>135,537</a:t>
                      </a:r>
                    </a:p>
                  </a:txBody>
                  <a:tcPr marL="0" marR="0" marT="0" marB="0" anchor="ctr" anchorCtr="1">
                    <a:lnT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rgbClr val="265E51"/>
                          </a:solidFill>
                          <a:latin typeface="Montserrat" pitchFamily="2" charset="77"/>
                        </a:rPr>
                        <a:t>77,329</a:t>
                      </a:r>
                    </a:p>
                  </a:txBody>
                  <a:tcPr marL="0" marR="0" marT="0" marB="0" anchor="ctr" anchorCtr="1">
                    <a:lnT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8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rgbClr val="265E51"/>
                          </a:solidFill>
                          <a:latin typeface="Montserrat" pitchFamily="2" charset="77"/>
                        </a:rPr>
                        <a:t>26,471</a:t>
                      </a:r>
                    </a:p>
                  </a:txBody>
                  <a:tcPr marL="0" marR="0" marT="0" marB="0" anchor="ctr" anchorCtr="1">
                    <a:lnT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rgbClr val="265E51"/>
                          </a:solidFill>
                          <a:latin typeface="Montserrat" pitchFamily="2" charset="77"/>
                        </a:rPr>
                        <a:t>3,492,978</a:t>
                      </a:r>
                    </a:p>
                  </a:txBody>
                  <a:tcPr marL="0" marR="0" marT="0" marB="0" anchor="ctr" anchorCtr="1">
                    <a:lnT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8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4631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2023</a:t>
                      </a:r>
                    </a:p>
                  </a:txBody>
                  <a:tcPr anchor="ctr">
                    <a:lnT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5E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rgbClr val="265E51"/>
                          </a:solidFill>
                          <a:latin typeface="Montserrat" pitchFamily="2" charset="77"/>
                        </a:rPr>
                        <a:t>722,436</a:t>
                      </a:r>
                    </a:p>
                  </a:txBody>
                  <a:tcPr marL="0" marR="0" marT="0" marB="0" anchor="ctr" anchorCtr="1">
                    <a:lnT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rgbClr val="265E51"/>
                          </a:solidFill>
                          <a:latin typeface="Montserrat" pitchFamily="2" charset="77"/>
                        </a:rPr>
                        <a:t>534,072</a:t>
                      </a:r>
                    </a:p>
                  </a:txBody>
                  <a:tcPr marL="0" marR="0" marT="0" marB="0" anchor="ctr" anchorCtr="1">
                    <a:lnT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8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rgbClr val="265E51"/>
                          </a:solidFill>
                          <a:latin typeface="Montserrat" pitchFamily="2" charset="77"/>
                        </a:rPr>
                        <a:t>414,388</a:t>
                      </a:r>
                    </a:p>
                  </a:txBody>
                  <a:tcPr marL="0" marR="0" marT="0" marB="0" anchor="ctr" anchorCtr="1">
                    <a:lnT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rgbClr val="265E51"/>
                          </a:solidFill>
                          <a:latin typeface="Montserrat" pitchFamily="2" charset="77"/>
                        </a:rPr>
                        <a:t>329,974</a:t>
                      </a:r>
                    </a:p>
                  </a:txBody>
                  <a:tcPr marL="0" marR="0" marT="0" marB="0" anchor="ctr" anchorCtr="1">
                    <a:lnT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8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rgbClr val="265E51"/>
                          </a:solidFill>
                          <a:latin typeface="Montserrat" pitchFamily="2" charset="77"/>
                        </a:rPr>
                        <a:t>330,018</a:t>
                      </a:r>
                    </a:p>
                  </a:txBody>
                  <a:tcPr marL="0" marR="0" marT="0" marB="0" anchor="ctr" anchorCtr="1">
                    <a:lnT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rgbClr val="265E51"/>
                          </a:solidFill>
                          <a:latin typeface="Montserrat" pitchFamily="2" charset="77"/>
                        </a:rPr>
                        <a:t>245,985</a:t>
                      </a:r>
                    </a:p>
                  </a:txBody>
                  <a:tcPr marL="0" marR="0" marT="0" marB="0" anchor="ctr" anchorCtr="1">
                    <a:lnT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8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rgbClr val="265E51"/>
                          </a:solidFill>
                          <a:latin typeface="Montserrat" pitchFamily="2" charset="77"/>
                        </a:rPr>
                        <a:t>250,176</a:t>
                      </a:r>
                    </a:p>
                  </a:txBody>
                  <a:tcPr marL="0" marR="0" marT="0" marB="0" anchor="ctr" anchorCtr="1">
                    <a:lnT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rgbClr val="265E51"/>
                          </a:solidFill>
                          <a:latin typeface="Montserrat" pitchFamily="2" charset="77"/>
                        </a:rPr>
                        <a:t>115,921</a:t>
                      </a:r>
                    </a:p>
                  </a:txBody>
                  <a:tcPr marL="0" marR="0" marT="0" marB="0" anchor="ctr" anchorCtr="1">
                    <a:lnT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8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rgbClr val="265E51"/>
                          </a:solidFill>
                          <a:latin typeface="Montserrat" pitchFamily="2" charset="77"/>
                        </a:rPr>
                        <a:t>151,666</a:t>
                      </a:r>
                    </a:p>
                  </a:txBody>
                  <a:tcPr marL="0" marR="0" marT="0" marB="0" anchor="ctr" anchorCtr="1">
                    <a:lnT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rgbClr val="265E51"/>
                          </a:solidFill>
                          <a:latin typeface="Montserrat" pitchFamily="2" charset="77"/>
                        </a:rPr>
                        <a:t>170,527</a:t>
                      </a:r>
                    </a:p>
                  </a:txBody>
                  <a:tcPr marL="0" marR="0" marT="0" marB="0" anchor="ctr" anchorCtr="1">
                    <a:lnT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8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rgbClr val="265E51"/>
                          </a:solidFill>
                          <a:latin typeface="Montserrat" pitchFamily="2" charset="77"/>
                        </a:rPr>
                        <a:t>129,150</a:t>
                      </a:r>
                    </a:p>
                  </a:txBody>
                  <a:tcPr marL="0" marR="0" marT="0" marB="0" anchor="ctr" anchorCtr="1">
                    <a:lnT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rgbClr val="265E51"/>
                          </a:solidFill>
                          <a:latin typeface="Montserrat" pitchFamily="2" charset="77"/>
                        </a:rPr>
                        <a:t>76,940</a:t>
                      </a:r>
                    </a:p>
                  </a:txBody>
                  <a:tcPr marL="0" marR="0" marT="0" marB="0" anchor="ctr" anchorCtr="1">
                    <a:lnT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8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rgbClr val="265E51"/>
                          </a:solidFill>
                          <a:latin typeface="Montserrat" pitchFamily="2" charset="77"/>
                        </a:rPr>
                        <a:t>28,551</a:t>
                      </a:r>
                    </a:p>
                  </a:txBody>
                  <a:tcPr marL="0" marR="0" marT="0" marB="0" anchor="ctr" anchorCtr="1">
                    <a:lnT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rgbClr val="265E51"/>
                          </a:solidFill>
                          <a:latin typeface="Montserrat" pitchFamily="2" charset="77"/>
                        </a:rPr>
                        <a:t>3,499,804</a:t>
                      </a:r>
                    </a:p>
                  </a:txBody>
                  <a:tcPr marL="0" marR="0" marT="0" marB="0" anchor="ctr" anchorCtr="1">
                    <a:lnT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8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985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2024</a:t>
                      </a:r>
                    </a:p>
                  </a:txBody>
                  <a:tcPr anchor="ctr">
                    <a:lnT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5E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rgbClr val="265E51"/>
                          </a:solidFill>
                          <a:latin typeface="Montserrat" pitchFamily="2" charset="77"/>
                        </a:rPr>
                        <a:t>654,356</a:t>
                      </a:r>
                    </a:p>
                  </a:txBody>
                  <a:tcPr marL="0" marR="0" marT="0" marB="0" anchor="ctr" anchorCtr="1">
                    <a:lnT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rgbClr val="265E51"/>
                          </a:solidFill>
                          <a:latin typeface="Montserrat" pitchFamily="2" charset="77"/>
                        </a:rPr>
                        <a:t>539,361</a:t>
                      </a:r>
                    </a:p>
                  </a:txBody>
                  <a:tcPr marL="0" marR="0" marT="0" marB="0" anchor="ctr" anchorCtr="1">
                    <a:lnT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8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rgbClr val="265E51"/>
                          </a:solidFill>
                          <a:latin typeface="Montserrat" pitchFamily="2" charset="77"/>
                        </a:rPr>
                        <a:t>468,393</a:t>
                      </a:r>
                    </a:p>
                  </a:txBody>
                  <a:tcPr marL="0" marR="0" marT="0" marB="0" anchor="ctr" anchorCtr="1">
                    <a:lnT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rgbClr val="265E51"/>
                          </a:solidFill>
                          <a:latin typeface="Montserrat" pitchFamily="2" charset="77"/>
                        </a:rPr>
                        <a:t>335,087</a:t>
                      </a:r>
                    </a:p>
                  </a:txBody>
                  <a:tcPr marL="0" marR="0" marT="0" marB="0" anchor="ctr" anchorCtr="1">
                    <a:lnT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8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rgbClr val="265E51"/>
                          </a:solidFill>
                          <a:latin typeface="Montserrat" pitchFamily="2" charset="77"/>
                        </a:rPr>
                        <a:t>324,112</a:t>
                      </a:r>
                    </a:p>
                  </a:txBody>
                  <a:tcPr marL="0" marR="0" marT="0" marB="0" anchor="ctr" anchorCtr="1">
                    <a:lnT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rgbClr val="265E51"/>
                          </a:solidFill>
                          <a:latin typeface="Montserrat" pitchFamily="2" charset="77"/>
                        </a:rPr>
                        <a:t>266,888</a:t>
                      </a:r>
                    </a:p>
                  </a:txBody>
                  <a:tcPr marL="0" marR="0" marT="0" marB="0" anchor="ctr" anchorCtr="1">
                    <a:lnT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8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rgbClr val="265E51"/>
                          </a:solidFill>
                          <a:latin typeface="Montserrat" pitchFamily="2" charset="77"/>
                        </a:rPr>
                        <a:t>389,595</a:t>
                      </a:r>
                    </a:p>
                  </a:txBody>
                  <a:tcPr marL="0" marR="0" marT="0" marB="0" anchor="ctr" anchorCtr="1">
                    <a:lnT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rgbClr val="265E51"/>
                          </a:solidFill>
                          <a:latin typeface="Montserrat" pitchFamily="2" charset="77"/>
                        </a:rPr>
                        <a:t>152,401</a:t>
                      </a:r>
                    </a:p>
                  </a:txBody>
                  <a:tcPr marL="0" marR="0" marT="0" marB="0" anchor="ctr" anchorCtr="1">
                    <a:lnT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8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rgbClr val="265E51"/>
                          </a:solidFill>
                          <a:latin typeface="Montserrat" pitchFamily="2" charset="77"/>
                        </a:rPr>
                        <a:t>158,203</a:t>
                      </a:r>
                    </a:p>
                  </a:txBody>
                  <a:tcPr marL="0" marR="0" marT="0" marB="0" anchor="ctr" anchorCtr="1">
                    <a:lnT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rgbClr val="265E51"/>
                          </a:solidFill>
                          <a:latin typeface="Montserrat" pitchFamily="2" charset="77"/>
                        </a:rPr>
                        <a:t>165,868</a:t>
                      </a:r>
                    </a:p>
                  </a:txBody>
                  <a:tcPr marL="0" marR="0" marT="0" marB="0" anchor="ctr" anchorCtr="1">
                    <a:lnT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8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rgbClr val="265E51"/>
                          </a:solidFill>
                          <a:latin typeface="Montserrat" pitchFamily="2" charset="77"/>
                        </a:rPr>
                        <a:t>124,897</a:t>
                      </a:r>
                    </a:p>
                  </a:txBody>
                  <a:tcPr marL="0" marR="0" marT="0" marB="0" anchor="ctr" anchorCtr="1">
                    <a:lnT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rgbClr val="265E51"/>
                          </a:solidFill>
                          <a:latin typeface="Montserrat" pitchFamily="2" charset="77"/>
                        </a:rPr>
                        <a:t>73,651</a:t>
                      </a:r>
                    </a:p>
                  </a:txBody>
                  <a:tcPr marL="0" marR="0" marT="0" marB="0" anchor="ctr" anchorCtr="1">
                    <a:lnT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8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rgbClr val="265E51"/>
                          </a:solidFill>
                          <a:latin typeface="Montserrat" pitchFamily="2" charset="77"/>
                        </a:rPr>
                        <a:t>34,978</a:t>
                      </a:r>
                    </a:p>
                  </a:txBody>
                  <a:tcPr marL="0" marR="0" marT="0" marB="0" anchor="ctr" anchorCtr="1">
                    <a:lnT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rgbClr val="265E51"/>
                          </a:solidFill>
                          <a:latin typeface="Montserrat" pitchFamily="2" charset="77"/>
                        </a:rPr>
                        <a:t>3,687,790</a:t>
                      </a:r>
                    </a:p>
                  </a:txBody>
                  <a:tcPr marL="0" marR="0" marT="0" marB="0" anchor="ctr" anchorCtr="1">
                    <a:lnT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8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1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2025</a:t>
                      </a:r>
                    </a:p>
                  </a:txBody>
                  <a:tcPr anchor="ctr">
                    <a:lnT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5E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rgbClr val="265E51"/>
                          </a:solidFill>
                          <a:latin typeface="Montserrat" pitchFamily="2" charset="77"/>
                        </a:rPr>
                        <a:t>600,684</a:t>
                      </a:r>
                    </a:p>
                  </a:txBody>
                  <a:tcPr marL="0" marR="0" marT="0" marB="0" anchor="ctr" anchorCtr="1">
                    <a:lnT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rgbClr val="265E51"/>
                          </a:solidFill>
                          <a:latin typeface="Montserrat" pitchFamily="2" charset="77"/>
                        </a:rPr>
                        <a:t>540,498</a:t>
                      </a:r>
                    </a:p>
                  </a:txBody>
                  <a:tcPr marL="0" marR="0" marT="0" marB="0" anchor="ctr" anchorCtr="1">
                    <a:lnT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8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rgbClr val="265E51"/>
                          </a:solidFill>
                          <a:latin typeface="Montserrat" pitchFamily="2" charset="77"/>
                        </a:rPr>
                        <a:t>491,878</a:t>
                      </a:r>
                    </a:p>
                  </a:txBody>
                  <a:tcPr marL="0" marR="0" marT="0" marB="0" anchor="ctr" anchorCtr="1">
                    <a:lnT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rgbClr val="265E51"/>
                          </a:solidFill>
                          <a:latin typeface="Montserrat" pitchFamily="2" charset="77"/>
                        </a:rPr>
                        <a:t>357,477</a:t>
                      </a:r>
                    </a:p>
                  </a:txBody>
                  <a:tcPr marL="0" marR="0" marT="0" marB="0" anchor="ctr" anchorCtr="1">
                    <a:lnT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8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rgbClr val="265E51"/>
                          </a:solidFill>
                          <a:latin typeface="Montserrat" pitchFamily="2" charset="77"/>
                        </a:rPr>
                        <a:t>316,800</a:t>
                      </a:r>
                    </a:p>
                  </a:txBody>
                  <a:tcPr marL="0" marR="0" marT="0" marB="0" anchor="ctr" anchorCtr="1">
                    <a:lnT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rgbClr val="265E51"/>
                          </a:solidFill>
                          <a:latin typeface="Montserrat" pitchFamily="2" charset="77"/>
                        </a:rPr>
                        <a:t>256,415</a:t>
                      </a:r>
                    </a:p>
                  </a:txBody>
                  <a:tcPr marL="0" marR="0" marT="0" marB="0" anchor="ctr" anchorCtr="1">
                    <a:lnT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8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rgbClr val="265E51"/>
                          </a:solidFill>
                          <a:latin typeface="Montserrat" pitchFamily="2" charset="77"/>
                        </a:rPr>
                        <a:t>414,297</a:t>
                      </a:r>
                    </a:p>
                  </a:txBody>
                  <a:tcPr marL="0" marR="0" marT="0" marB="0" anchor="ctr" anchorCtr="1">
                    <a:lnT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rgbClr val="265E51"/>
                          </a:solidFill>
                          <a:latin typeface="Montserrat" pitchFamily="2" charset="77"/>
                        </a:rPr>
                        <a:t>181,264</a:t>
                      </a:r>
                    </a:p>
                  </a:txBody>
                  <a:tcPr marL="0" marR="0" marT="0" marB="0" anchor="ctr" anchorCtr="1">
                    <a:lnT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8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rgbClr val="265E51"/>
                          </a:solidFill>
                          <a:latin typeface="Montserrat" pitchFamily="2" charset="77"/>
                        </a:rPr>
                        <a:t>160,722</a:t>
                      </a:r>
                    </a:p>
                  </a:txBody>
                  <a:tcPr marL="0" marR="0" marT="0" marB="0" anchor="ctr" anchorCtr="1">
                    <a:lnT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rgbClr val="265E51"/>
                          </a:solidFill>
                          <a:latin typeface="Montserrat" pitchFamily="2" charset="77"/>
                        </a:rPr>
                        <a:t>160,542</a:t>
                      </a:r>
                    </a:p>
                  </a:txBody>
                  <a:tcPr marL="0" marR="0" marT="0" marB="0" anchor="ctr" anchorCtr="1">
                    <a:lnT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8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rgbClr val="265E51"/>
                          </a:solidFill>
                          <a:latin typeface="Montserrat" pitchFamily="2" charset="77"/>
                        </a:rPr>
                        <a:t>116,716</a:t>
                      </a:r>
                    </a:p>
                  </a:txBody>
                  <a:tcPr marL="0" marR="0" marT="0" marB="0" anchor="ctr" anchorCtr="1">
                    <a:lnT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rgbClr val="265E51"/>
                          </a:solidFill>
                          <a:latin typeface="Montserrat" pitchFamily="2" charset="77"/>
                        </a:rPr>
                        <a:t>76,853</a:t>
                      </a:r>
                    </a:p>
                  </a:txBody>
                  <a:tcPr marL="0" marR="0" marT="0" marB="0" anchor="ctr" anchorCtr="1">
                    <a:lnT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8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rgbClr val="265E51"/>
                          </a:solidFill>
                          <a:latin typeface="Montserrat" pitchFamily="2" charset="77"/>
                        </a:rPr>
                        <a:t>35,857</a:t>
                      </a:r>
                    </a:p>
                  </a:txBody>
                  <a:tcPr marL="0" marR="0" marT="0" marB="0" anchor="ctr" anchorCtr="1">
                    <a:lnT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rgbClr val="265E51"/>
                          </a:solidFill>
                          <a:latin typeface="Montserrat" pitchFamily="2" charset="77"/>
                        </a:rPr>
                        <a:t>3,710,003</a:t>
                      </a:r>
                    </a:p>
                  </a:txBody>
                  <a:tcPr marL="0" marR="0" marT="0" marB="0" anchor="ctr" anchorCtr="1">
                    <a:lnT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8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130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2026</a:t>
                      </a:r>
                    </a:p>
                  </a:txBody>
                  <a:tcPr anchor="ctr">
                    <a:lnT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5E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rgbClr val="265E51"/>
                          </a:solidFill>
                          <a:latin typeface="Montserrat" pitchFamily="2" charset="77"/>
                        </a:rPr>
                        <a:t>626,969</a:t>
                      </a:r>
                    </a:p>
                  </a:txBody>
                  <a:tcPr marL="0" marR="0" marT="0" marB="0" anchor="ctr" anchorCtr="1">
                    <a:lnT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rgbClr val="265E51"/>
                          </a:solidFill>
                          <a:latin typeface="Montserrat" pitchFamily="2" charset="77"/>
                        </a:rPr>
                        <a:t>599,780</a:t>
                      </a:r>
                    </a:p>
                  </a:txBody>
                  <a:tcPr marL="0" marR="0" marT="0" marB="0" anchor="ctr" anchorCtr="1">
                    <a:lnT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8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rgbClr val="265E51"/>
                          </a:solidFill>
                          <a:latin typeface="Montserrat" pitchFamily="2" charset="77"/>
                        </a:rPr>
                        <a:t>494,370</a:t>
                      </a:r>
                    </a:p>
                  </a:txBody>
                  <a:tcPr marL="0" marR="0" marT="0" marB="0" anchor="ctr" anchorCtr="1">
                    <a:lnT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rgbClr val="265E51"/>
                          </a:solidFill>
                          <a:latin typeface="Montserrat" pitchFamily="2" charset="77"/>
                        </a:rPr>
                        <a:t>373,255</a:t>
                      </a:r>
                    </a:p>
                  </a:txBody>
                  <a:tcPr marL="0" marR="0" marT="0" marB="0" anchor="ctr" anchorCtr="1">
                    <a:lnT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8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rgbClr val="265E51"/>
                          </a:solidFill>
                          <a:latin typeface="Montserrat" pitchFamily="2" charset="77"/>
                        </a:rPr>
                        <a:t>327,384</a:t>
                      </a:r>
                    </a:p>
                  </a:txBody>
                  <a:tcPr marL="0" marR="0" marT="0" marB="0" anchor="ctr" anchorCtr="1">
                    <a:lnT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rgbClr val="265E51"/>
                          </a:solidFill>
                          <a:latin typeface="Montserrat" pitchFamily="2" charset="77"/>
                        </a:rPr>
                        <a:t>245,272</a:t>
                      </a:r>
                    </a:p>
                  </a:txBody>
                  <a:tcPr marL="0" marR="0" marT="0" marB="0" anchor="ctr" anchorCtr="1">
                    <a:lnT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8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rgbClr val="265E51"/>
                          </a:solidFill>
                          <a:latin typeface="Montserrat" pitchFamily="2" charset="77"/>
                        </a:rPr>
                        <a:t>413,510</a:t>
                      </a:r>
                    </a:p>
                  </a:txBody>
                  <a:tcPr marL="0" marR="0" marT="0" marB="0" anchor="ctr" anchorCtr="1">
                    <a:lnT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rgbClr val="265E51"/>
                          </a:solidFill>
                          <a:latin typeface="Montserrat" pitchFamily="2" charset="77"/>
                        </a:rPr>
                        <a:t>204,302</a:t>
                      </a:r>
                    </a:p>
                  </a:txBody>
                  <a:tcPr marL="0" marR="0" marT="0" marB="0" anchor="ctr" anchorCtr="1">
                    <a:lnT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8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rgbClr val="265E51"/>
                          </a:solidFill>
                          <a:latin typeface="Montserrat" pitchFamily="2" charset="77"/>
                        </a:rPr>
                        <a:t>158,090</a:t>
                      </a:r>
                    </a:p>
                  </a:txBody>
                  <a:tcPr marL="0" marR="0" marT="0" marB="0" anchor="ctr" anchorCtr="1">
                    <a:lnT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rgbClr val="265E51"/>
                          </a:solidFill>
                          <a:latin typeface="Montserrat" pitchFamily="2" charset="77"/>
                        </a:rPr>
                        <a:t>157,038</a:t>
                      </a:r>
                    </a:p>
                  </a:txBody>
                  <a:tcPr marL="0" marR="0" marT="0" marB="0" anchor="ctr" anchorCtr="1">
                    <a:lnT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8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rgbClr val="265E51"/>
                          </a:solidFill>
                          <a:latin typeface="Montserrat" pitchFamily="2" charset="77"/>
                        </a:rPr>
                        <a:t>132,971</a:t>
                      </a:r>
                    </a:p>
                  </a:txBody>
                  <a:tcPr marL="0" marR="0" marT="0" marB="0" anchor="ctr" anchorCtr="1">
                    <a:lnT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rgbClr val="265E51"/>
                          </a:solidFill>
                          <a:latin typeface="Montserrat" pitchFamily="2" charset="77"/>
                        </a:rPr>
                        <a:t>70,617</a:t>
                      </a:r>
                    </a:p>
                  </a:txBody>
                  <a:tcPr marL="0" marR="0" marT="0" marB="0" anchor="ctr" anchorCtr="1">
                    <a:lnT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8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rgbClr val="265E51"/>
                          </a:solidFill>
                          <a:latin typeface="Montserrat" pitchFamily="2" charset="77"/>
                        </a:rPr>
                        <a:t>34,811</a:t>
                      </a:r>
                    </a:p>
                  </a:txBody>
                  <a:tcPr marL="0" marR="0" marT="0" marB="0" anchor="ctr" anchorCtr="1">
                    <a:lnT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rgbClr val="265E51"/>
                          </a:solidFill>
                          <a:latin typeface="Montserrat" pitchFamily="2" charset="77"/>
                        </a:rPr>
                        <a:t>3,838,369</a:t>
                      </a:r>
                    </a:p>
                  </a:txBody>
                  <a:tcPr marL="0" marR="0" marT="0" marB="0" anchor="ctr" anchorCtr="1">
                    <a:lnT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8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689316"/>
                  </a:ext>
                </a:extLst>
              </a:tr>
            </a:tbl>
          </a:graphicData>
        </a:graphic>
      </p:graphicFrame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ED7E455B-25BC-544B-804B-A6FE27543E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89" t="8218" r="22797" b="8389"/>
          <a:stretch/>
        </p:blipFill>
        <p:spPr>
          <a:xfrm>
            <a:off x="807789" y="1472474"/>
            <a:ext cx="454246" cy="4502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5952D-9D4B-5945-8D92-EC35B51327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79" t="8728" r="11479" b="8728"/>
          <a:stretch/>
        </p:blipFill>
        <p:spPr>
          <a:xfrm>
            <a:off x="1341967" y="1468517"/>
            <a:ext cx="561092" cy="469904"/>
          </a:xfrm>
          <a:prstGeom prst="rect">
            <a:avLst/>
          </a:prstGeom>
        </p:spPr>
      </p:pic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3BC529CD-1A7F-9846-8ABC-2EA7C5F9BE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3480" y="1468519"/>
            <a:ext cx="454246" cy="4542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A4AC2A-61A6-1141-82AC-62F09DD330D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969547" y="1468519"/>
            <a:ext cx="454244" cy="4542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21C60C-A9BE-034D-8CF5-B58DDC3D787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137415" y="1468519"/>
            <a:ext cx="454244" cy="4542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07DD2F-D082-F741-9D47-A550F45E33B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721348" y="1582079"/>
            <a:ext cx="454246" cy="2271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9A059C2-028A-434B-A01C-BB9989DFF48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4305282" y="1567884"/>
            <a:ext cx="454246" cy="2555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4BC33A6-58CA-6B45-B2E6-D202226E9E4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8173" t="18173" r="18173" b="18173"/>
          <a:stretch/>
        </p:blipFill>
        <p:spPr>
          <a:xfrm>
            <a:off x="4889217" y="1468519"/>
            <a:ext cx="454244" cy="4542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65B2EC5-34FF-E941-9C54-841EF55ED392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5473150" y="1514830"/>
            <a:ext cx="454246" cy="36162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5554079-416A-DF49-B531-5F61D9FD21D6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6057084" y="1535183"/>
            <a:ext cx="454246" cy="3209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CDE5F6F-E276-F348-8BBE-634A8F7596CB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6641018" y="1468713"/>
            <a:ext cx="454246" cy="45385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F070AB8-797B-F04B-AEE1-EC773DC8EFDE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-4337" t="-10620" r="67712" b="-6479"/>
          <a:stretch/>
        </p:blipFill>
        <p:spPr>
          <a:xfrm>
            <a:off x="7224952" y="1468517"/>
            <a:ext cx="454246" cy="45385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47E8CB0-2625-EC49-BCEF-763D65F8B379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7808881" y="1540350"/>
            <a:ext cx="454246" cy="24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28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FB8A4B88-908F-4F8D-8A6A-435F113241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822" t="32555" r="27905" b="17910"/>
          <a:stretch/>
        </p:blipFill>
        <p:spPr bwMode="auto">
          <a:xfrm>
            <a:off x="4008384" y="1318438"/>
            <a:ext cx="2772806" cy="34663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uadroTexto 1">
            <a:extLst>
              <a:ext uri="{FF2B5EF4-FFF2-40B4-BE49-F238E27FC236}">
                <a16:creationId xmlns:a16="http://schemas.microsoft.com/office/drawing/2014/main" id="{DF8B7582-1B54-46EC-967A-9D0987508F7C}"/>
              </a:ext>
            </a:extLst>
          </p:cNvPr>
          <p:cNvSpPr txBox="1"/>
          <p:nvPr/>
        </p:nvSpPr>
        <p:spPr>
          <a:xfrm>
            <a:off x="155474" y="887373"/>
            <a:ext cx="6625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65E51"/>
                </a:solidFill>
                <a:latin typeface="Montserrat"/>
              </a:rPr>
              <a:t>Light vehicles sales in Mexico, January-September 2021</a:t>
            </a:r>
            <a:endParaRPr lang="es-ES_tradnl" b="1" dirty="0">
              <a:solidFill>
                <a:srgbClr val="265E51"/>
              </a:solidFill>
              <a:latin typeface="Montserra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F331BFF-4EE4-4C89-9716-750FC074FCE5}"/>
              </a:ext>
            </a:extLst>
          </p:cNvPr>
          <p:cNvCxnSpPr/>
          <p:nvPr/>
        </p:nvCxnSpPr>
        <p:spPr>
          <a:xfrm>
            <a:off x="155474" y="1188439"/>
            <a:ext cx="6480000" cy="0"/>
          </a:xfrm>
          <a:prstGeom prst="line">
            <a:avLst/>
          </a:prstGeom>
          <a:ln>
            <a:solidFill>
              <a:srgbClr val="BC95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34340FD3-5147-4687-B6B6-8043B51F5ECB}"/>
              </a:ext>
            </a:extLst>
          </p:cNvPr>
          <p:cNvSpPr txBox="1"/>
          <p:nvPr/>
        </p:nvSpPr>
        <p:spPr>
          <a:xfrm>
            <a:off x="4199860" y="1496216"/>
            <a:ext cx="584791" cy="307777"/>
          </a:xfrm>
          <a:prstGeom prst="rect">
            <a:avLst/>
          </a:prstGeom>
          <a:solidFill>
            <a:srgbClr val="2C8C67"/>
          </a:solidFill>
        </p:spPr>
        <p:txBody>
          <a:bodyPr wrap="square">
            <a:spAutoFit/>
          </a:bodyPr>
          <a:lstStyle/>
          <a:p>
            <a:pPr algn="ctr"/>
            <a:r>
              <a:rPr lang="es-MX" sz="700" b="1" dirty="0">
                <a:solidFill>
                  <a:schemeClr val="bg1"/>
                </a:solidFill>
                <a:latin typeface="Montserrat" pitchFamily="2" charset="77"/>
              </a:rPr>
              <a:t>Ranking 2021*</a:t>
            </a:r>
            <a:endParaRPr lang="es-MX" sz="7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2EFA69C-1F08-4937-A5DB-3E4A587A981B}"/>
              </a:ext>
            </a:extLst>
          </p:cNvPr>
          <p:cNvSpPr txBox="1"/>
          <p:nvPr/>
        </p:nvSpPr>
        <p:spPr>
          <a:xfrm>
            <a:off x="4905734" y="1588549"/>
            <a:ext cx="584791" cy="215444"/>
          </a:xfrm>
          <a:prstGeom prst="rect">
            <a:avLst/>
          </a:prstGeom>
          <a:solidFill>
            <a:srgbClr val="2C8C67"/>
          </a:solidFill>
        </p:spPr>
        <p:txBody>
          <a:bodyPr wrap="square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  <a:latin typeface="Montserrat" pitchFamily="2" charset="77"/>
              </a:rPr>
              <a:t>Model</a:t>
            </a:r>
            <a:endParaRPr lang="en-US" sz="800" b="1">
              <a:solidFill>
                <a:schemeClr val="bg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FC7B298-8004-4FBE-9B39-C1B9E2744E8B}"/>
              </a:ext>
            </a:extLst>
          </p:cNvPr>
          <p:cNvSpPr txBox="1"/>
          <p:nvPr/>
        </p:nvSpPr>
        <p:spPr>
          <a:xfrm>
            <a:off x="5699808" y="1506849"/>
            <a:ext cx="935666" cy="338554"/>
          </a:xfrm>
          <a:prstGeom prst="rect">
            <a:avLst/>
          </a:prstGeom>
          <a:solidFill>
            <a:srgbClr val="2C8C67"/>
          </a:solidFill>
        </p:spPr>
        <p:txBody>
          <a:bodyPr wrap="square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  <a:latin typeface="Montserrat" pitchFamily="2" charset="77"/>
              </a:rPr>
              <a:t>Country of origin</a:t>
            </a:r>
            <a:endParaRPr lang="en-US" sz="800" b="1">
              <a:solidFill>
                <a:schemeClr val="bg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01C986E-B0E0-4B5D-9456-A83825F2A258}"/>
              </a:ext>
            </a:extLst>
          </p:cNvPr>
          <p:cNvSpPr txBox="1"/>
          <p:nvPr/>
        </p:nvSpPr>
        <p:spPr>
          <a:xfrm>
            <a:off x="6187336" y="1890567"/>
            <a:ext cx="520996" cy="200055"/>
          </a:xfrm>
          <a:prstGeom prst="rect">
            <a:avLst/>
          </a:prstGeom>
          <a:solidFill>
            <a:srgbClr val="D6E1CE"/>
          </a:solidFill>
        </p:spPr>
        <p:txBody>
          <a:bodyPr wrap="square">
            <a:spAutoFit/>
          </a:bodyPr>
          <a:lstStyle/>
          <a:p>
            <a:pPr algn="ctr"/>
            <a:r>
              <a:rPr lang="en-US" sz="700" b="1" dirty="0">
                <a:solidFill>
                  <a:schemeClr val="tx1"/>
                </a:solidFill>
                <a:latin typeface="Montserrat" pitchFamily="2" charset="77"/>
              </a:rPr>
              <a:t>Mexico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E65FF7A-3FD2-488D-ABAE-4728A67455DD}"/>
              </a:ext>
            </a:extLst>
          </p:cNvPr>
          <p:cNvSpPr txBox="1"/>
          <p:nvPr/>
        </p:nvSpPr>
        <p:spPr>
          <a:xfrm>
            <a:off x="6187336" y="2135786"/>
            <a:ext cx="520996" cy="200055"/>
          </a:xfrm>
          <a:prstGeom prst="rect">
            <a:avLst/>
          </a:prstGeom>
          <a:solidFill>
            <a:srgbClr val="EBF0E8"/>
          </a:solidFill>
        </p:spPr>
        <p:txBody>
          <a:bodyPr wrap="square">
            <a:spAutoFit/>
          </a:bodyPr>
          <a:lstStyle/>
          <a:p>
            <a:pPr algn="ctr"/>
            <a:r>
              <a:rPr lang="en-US" sz="700" b="1">
                <a:solidFill>
                  <a:schemeClr val="tx1"/>
                </a:solidFill>
                <a:latin typeface="Montserrat" pitchFamily="2" charset="77"/>
              </a:rPr>
              <a:t>Mexico</a:t>
            </a:r>
            <a:endParaRPr lang="en-US" sz="700" b="1">
              <a:solidFill>
                <a:schemeClr val="tx1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168E82B-5813-4DED-AC95-0E1BCB83B4E1}"/>
              </a:ext>
            </a:extLst>
          </p:cNvPr>
          <p:cNvSpPr txBox="1"/>
          <p:nvPr/>
        </p:nvSpPr>
        <p:spPr>
          <a:xfrm>
            <a:off x="6184954" y="2359101"/>
            <a:ext cx="520996" cy="200055"/>
          </a:xfrm>
          <a:prstGeom prst="rect">
            <a:avLst/>
          </a:prstGeom>
          <a:solidFill>
            <a:srgbClr val="D6E1CE"/>
          </a:solidFill>
        </p:spPr>
        <p:txBody>
          <a:bodyPr wrap="square">
            <a:spAutoFit/>
          </a:bodyPr>
          <a:lstStyle/>
          <a:p>
            <a:pPr algn="ctr"/>
            <a:r>
              <a:rPr lang="en-US" sz="700" b="1">
                <a:solidFill>
                  <a:schemeClr val="tx1"/>
                </a:solidFill>
                <a:latin typeface="Montserrat" pitchFamily="2" charset="77"/>
              </a:rPr>
              <a:t>Mexico</a:t>
            </a:r>
            <a:endParaRPr lang="en-US" sz="700" b="1">
              <a:solidFill>
                <a:schemeClr val="tx1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E012473-8AE7-4AF2-995D-78E4968B2903}"/>
              </a:ext>
            </a:extLst>
          </p:cNvPr>
          <p:cNvSpPr txBox="1"/>
          <p:nvPr/>
        </p:nvSpPr>
        <p:spPr>
          <a:xfrm>
            <a:off x="6187336" y="2612373"/>
            <a:ext cx="520996" cy="200055"/>
          </a:xfrm>
          <a:prstGeom prst="rect">
            <a:avLst/>
          </a:prstGeom>
          <a:solidFill>
            <a:srgbClr val="EBF0E8"/>
          </a:solidFill>
        </p:spPr>
        <p:txBody>
          <a:bodyPr wrap="square">
            <a:spAutoFit/>
          </a:bodyPr>
          <a:lstStyle/>
          <a:p>
            <a:pPr algn="ctr"/>
            <a:r>
              <a:rPr lang="es-MX" sz="700" b="1" dirty="0">
                <a:solidFill>
                  <a:schemeClr val="tx1"/>
                </a:solidFill>
                <a:latin typeface="Montserrat" pitchFamily="2" charset="77"/>
              </a:rPr>
              <a:t>China</a:t>
            </a:r>
            <a:endParaRPr lang="es-MX" sz="700" b="1" dirty="0">
              <a:solidFill>
                <a:schemeClr val="tx1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8922CAC-D201-4301-86A8-E87FDB3F73B0}"/>
              </a:ext>
            </a:extLst>
          </p:cNvPr>
          <p:cNvSpPr txBox="1"/>
          <p:nvPr/>
        </p:nvSpPr>
        <p:spPr>
          <a:xfrm>
            <a:off x="6184954" y="2865645"/>
            <a:ext cx="520996" cy="200055"/>
          </a:xfrm>
          <a:prstGeom prst="rect">
            <a:avLst/>
          </a:prstGeom>
          <a:solidFill>
            <a:srgbClr val="D6E1CE"/>
          </a:solidFill>
        </p:spPr>
        <p:txBody>
          <a:bodyPr wrap="square">
            <a:spAutoFit/>
          </a:bodyPr>
          <a:lstStyle/>
          <a:p>
            <a:pPr algn="ctr"/>
            <a:r>
              <a:rPr lang="en-US" sz="700" b="1" dirty="0">
                <a:solidFill>
                  <a:schemeClr val="tx1"/>
                </a:solidFill>
                <a:latin typeface="Montserrat" pitchFamily="2" charset="77"/>
              </a:rPr>
              <a:t>Mexico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7B1DBE2-1302-489F-B68C-F52FC42C54A7}"/>
              </a:ext>
            </a:extLst>
          </p:cNvPr>
          <p:cNvSpPr txBox="1"/>
          <p:nvPr/>
        </p:nvSpPr>
        <p:spPr>
          <a:xfrm>
            <a:off x="6184954" y="3074395"/>
            <a:ext cx="520996" cy="200055"/>
          </a:xfrm>
          <a:prstGeom prst="rect">
            <a:avLst/>
          </a:prstGeom>
          <a:solidFill>
            <a:srgbClr val="EBF0E8"/>
          </a:solidFill>
        </p:spPr>
        <p:txBody>
          <a:bodyPr wrap="square">
            <a:spAutoFit/>
          </a:bodyPr>
          <a:lstStyle/>
          <a:p>
            <a:pPr algn="ctr"/>
            <a:r>
              <a:rPr lang="es-MX" sz="700" b="1" dirty="0">
                <a:solidFill>
                  <a:schemeClr val="tx1"/>
                </a:solidFill>
                <a:latin typeface="Montserrat" pitchFamily="2" charset="77"/>
              </a:rPr>
              <a:t>India</a:t>
            </a:r>
            <a:endParaRPr lang="es-MX" sz="700" b="1" dirty="0">
              <a:solidFill>
                <a:schemeClr val="tx1"/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5C066BF-7EE2-4E76-8B47-EE993A7E1164}"/>
              </a:ext>
            </a:extLst>
          </p:cNvPr>
          <p:cNvSpPr txBox="1"/>
          <p:nvPr/>
        </p:nvSpPr>
        <p:spPr>
          <a:xfrm>
            <a:off x="6184954" y="3322229"/>
            <a:ext cx="520996" cy="200055"/>
          </a:xfrm>
          <a:prstGeom prst="rect">
            <a:avLst/>
          </a:prstGeom>
          <a:solidFill>
            <a:srgbClr val="D6E1CE"/>
          </a:solidFill>
        </p:spPr>
        <p:txBody>
          <a:bodyPr wrap="square">
            <a:spAutoFit/>
          </a:bodyPr>
          <a:lstStyle/>
          <a:p>
            <a:pPr algn="ctr"/>
            <a:r>
              <a:rPr lang="es-MX" sz="700" b="1" dirty="0">
                <a:solidFill>
                  <a:schemeClr val="tx1"/>
                </a:solidFill>
                <a:latin typeface="Montserrat" pitchFamily="2" charset="77"/>
              </a:rPr>
              <a:t>India</a:t>
            </a:r>
            <a:endParaRPr lang="es-MX" sz="700" b="1" dirty="0">
              <a:solidFill>
                <a:schemeClr val="tx1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39A06BB-606E-4A55-908C-D8684F0372C7}"/>
              </a:ext>
            </a:extLst>
          </p:cNvPr>
          <p:cNvSpPr txBox="1"/>
          <p:nvPr/>
        </p:nvSpPr>
        <p:spPr>
          <a:xfrm>
            <a:off x="6197157" y="3569777"/>
            <a:ext cx="520996" cy="200055"/>
          </a:xfrm>
          <a:prstGeom prst="rect">
            <a:avLst/>
          </a:prstGeom>
          <a:solidFill>
            <a:srgbClr val="EBF0E8"/>
          </a:solidFill>
        </p:spPr>
        <p:txBody>
          <a:bodyPr wrap="square">
            <a:spAutoFit/>
          </a:bodyPr>
          <a:lstStyle/>
          <a:p>
            <a:pPr algn="ctr"/>
            <a:r>
              <a:rPr lang="en-US" sz="700" b="1">
                <a:solidFill>
                  <a:schemeClr val="tx1"/>
                </a:solidFill>
                <a:latin typeface="Montserrat" pitchFamily="2" charset="77"/>
              </a:rPr>
              <a:t>Mexico</a:t>
            </a:r>
            <a:endParaRPr lang="en-US" sz="700" b="1">
              <a:solidFill>
                <a:schemeClr val="tx1"/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AF11F17-9357-4E2C-A5F6-90E012133B4F}"/>
              </a:ext>
            </a:extLst>
          </p:cNvPr>
          <p:cNvSpPr txBox="1"/>
          <p:nvPr/>
        </p:nvSpPr>
        <p:spPr>
          <a:xfrm>
            <a:off x="6184954" y="3806765"/>
            <a:ext cx="520996" cy="200055"/>
          </a:xfrm>
          <a:prstGeom prst="rect">
            <a:avLst/>
          </a:prstGeom>
          <a:solidFill>
            <a:srgbClr val="D6E1CE"/>
          </a:solidFill>
        </p:spPr>
        <p:txBody>
          <a:bodyPr wrap="square">
            <a:spAutoFit/>
          </a:bodyPr>
          <a:lstStyle/>
          <a:p>
            <a:pPr algn="ctr"/>
            <a:r>
              <a:rPr lang="en-US" sz="700" b="1">
                <a:solidFill>
                  <a:schemeClr val="tx1"/>
                </a:solidFill>
                <a:latin typeface="Montserrat" pitchFamily="2" charset="77"/>
              </a:rPr>
              <a:t>Mexico</a:t>
            </a:r>
            <a:endParaRPr lang="en-US" sz="700" b="1">
              <a:solidFill>
                <a:schemeClr val="tx1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908D0B3-734E-485A-B889-0260A3C80EDE}"/>
              </a:ext>
            </a:extLst>
          </p:cNvPr>
          <p:cNvSpPr txBox="1"/>
          <p:nvPr/>
        </p:nvSpPr>
        <p:spPr>
          <a:xfrm>
            <a:off x="6081360" y="4031799"/>
            <a:ext cx="624590" cy="200055"/>
          </a:xfrm>
          <a:prstGeom prst="rect">
            <a:avLst/>
          </a:prstGeom>
          <a:solidFill>
            <a:srgbClr val="ECF1E9"/>
          </a:solidFill>
        </p:spPr>
        <p:txBody>
          <a:bodyPr wrap="square">
            <a:spAutoFit/>
          </a:bodyPr>
          <a:lstStyle/>
          <a:p>
            <a:pPr algn="ctr"/>
            <a:r>
              <a:rPr lang="en-US" sz="700" b="1">
                <a:solidFill>
                  <a:schemeClr val="tx1"/>
                </a:solidFill>
                <a:latin typeface="Montserrat" pitchFamily="2" charset="77"/>
              </a:rPr>
              <a:t>Thailand</a:t>
            </a:r>
            <a:endParaRPr lang="en-US" sz="700" b="1">
              <a:solidFill>
                <a:schemeClr val="tx1"/>
              </a:solidFill>
            </a:endParaRPr>
          </a:p>
        </p:txBody>
      </p:sp>
      <p:sp>
        <p:nvSpPr>
          <p:cNvPr id="21" name="CuadroTexto 6">
            <a:extLst>
              <a:ext uri="{FF2B5EF4-FFF2-40B4-BE49-F238E27FC236}">
                <a16:creationId xmlns:a16="http://schemas.microsoft.com/office/drawing/2014/main" id="{B0528F7F-2F5F-4F97-9CA4-4CEA69C8E059}"/>
              </a:ext>
            </a:extLst>
          </p:cNvPr>
          <p:cNvSpPr txBox="1"/>
          <p:nvPr/>
        </p:nvSpPr>
        <p:spPr>
          <a:xfrm>
            <a:off x="0" y="4751622"/>
            <a:ext cx="4008384" cy="187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Fuente: INA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Entrada de lápiz 9">
                <a:extLst>
                  <a:ext uri="{FF2B5EF4-FFF2-40B4-BE49-F238E27FC236}">
                    <a16:creationId xmlns:a16="http://schemas.microsoft.com/office/drawing/2014/main" id="{BBADB2B5-BB78-4034-99F9-BB46B819ABE7}"/>
                  </a:ext>
                </a:extLst>
              </p14:cNvPr>
              <p14:cNvContentPartPr/>
              <p14:nvPr/>
            </p14:nvContentPartPr>
            <p14:xfrm>
              <a:off x="3343722" y="4730609"/>
              <a:ext cx="691200" cy="33120"/>
            </p14:xfrm>
          </p:contentPart>
        </mc:Choice>
        <mc:Fallback xmlns="">
          <p:pic>
            <p:nvPicPr>
              <p:cNvPr id="10" name="Entrada de lápiz 9">
                <a:extLst>
                  <a:ext uri="{FF2B5EF4-FFF2-40B4-BE49-F238E27FC236}">
                    <a16:creationId xmlns:a16="http://schemas.microsoft.com/office/drawing/2014/main" id="{BBADB2B5-BB78-4034-99F9-BB46B819ABE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90082" y="4622969"/>
                <a:ext cx="79884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Entrada de lápiz 10">
                <a:extLst>
                  <a:ext uri="{FF2B5EF4-FFF2-40B4-BE49-F238E27FC236}">
                    <a16:creationId xmlns:a16="http://schemas.microsoft.com/office/drawing/2014/main" id="{592EDAA8-B816-42D6-82A2-350C86354C65}"/>
                  </a:ext>
                </a:extLst>
              </p14:cNvPr>
              <p14:cNvContentPartPr/>
              <p14:nvPr/>
            </p14:nvContentPartPr>
            <p14:xfrm>
              <a:off x="2689602" y="4178369"/>
              <a:ext cx="1136880" cy="639000"/>
            </p14:xfrm>
          </p:contentPart>
        </mc:Choice>
        <mc:Fallback xmlns="">
          <p:pic>
            <p:nvPicPr>
              <p:cNvPr id="11" name="Entrada de lápiz 10">
                <a:extLst>
                  <a:ext uri="{FF2B5EF4-FFF2-40B4-BE49-F238E27FC236}">
                    <a16:creationId xmlns:a16="http://schemas.microsoft.com/office/drawing/2014/main" id="{592EDAA8-B816-42D6-82A2-350C86354C6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35962" y="4070369"/>
                <a:ext cx="1244520" cy="85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" name="Entrada de lápiz 21">
                <a:extLst>
                  <a:ext uri="{FF2B5EF4-FFF2-40B4-BE49-F238E27FC236}">
                    <a16:creationId xmlns:a16="http://schemas.microsoft.com/office/drawing/2014/main" id="{D4117AD0-3818-4407-8A25-83A965B6B52B}"/>
                  </a:ext>
                </a:extLst>
              </p14:cNvPr>
              <p14:cNvContentPartPr/>
              <p14:nvPr/>
            </p14:nvContentPartPr>
            <p14:xfrm>
              <a:off x="2947722" y="4388969"/>
              <a:ext cx="1240920" cy="493920"/>
            </p14:xfrm>
          </p:contentPart>
        </mc:Choice>
        <mc:Fallback xmlns="">
          <p:pic>
            <p:nvPicPr>
              <p:cNvPr id="22" name="Entrada de lápiz 21">
                <a:extLst>
                  <a:ext uri="{FF2B5EF4-FFF2-40B4-BE49-F238E27FC236}">
                    <a16:creationId xmlns:a16="http://schemas.microsoft.com/office/drawing/2014/main" id="{D4117AD0-3818-4407-8A25-83A965B6B52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93722" y="4281329"/>
                <a:ext cx="1348560" cy="709560"/>
              </a:xfrm>
              <a:prstGeom prst="rect">
                <a:avLst/>
              </a:prstGeom>
            </p:spPr>
          </p:pic>
        </mc:Fallback>
      </mc:AlternateContent>
      <p:pic>
        <p:nvPicPr>
          <p:cNvPr id="23" name="Imagen 2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091B7240-F52E-47C6-9601-F639F72099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87" t="31507" r="57371" b="21518"/>
          <a:stretch/>
        </p:blipFill>
        <p:spPr bwMode="auto">
          <a:xfrm>
            <a:off x="612846" y="1244770"/>
            <a:ext cx="3086256" cy="34468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10871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Entrada de lápiz 2">
                <a:extLst>
                  <a:ext uri="{FF2B5EF4-FFF2-40B4-BE49-F238E27FC236}">
                    <a16:creationId xmlns:a16="http://schemas.microsoft.com/office/drawing/2014/main" id="{C44B1395-BBF3-4E59-9E9A-2CE948B9299F}"/>
                  </a:ext>
                </a:extLst>
              </p14:cNvPr>
              <p14:cNvContentPartPr/>
              <p14:nvPr/>
            </p14:nvContentPartPr>
            <p14:xfrm>
              <a:off x="2530122" y="3869849"/>
              <a:ext cx="360" cy="360"/>
            </p14:xfrm>
          </p:contentPart>
        </mc:Choice>
        <mc:Fallback xmlns="">
          <p:pic>
            <p:nvPicPr>
              <p:cNvPr id="3" name="Entrada de lápiz 2">
                <a:extLst>
                  <a:ext uri="{FF2B5EF4-FFF2-40B4-BE49-F238E27FC236}">
                    <a16:creationId xmlns:a16="http://schemas.microsoft.com/office/drawing/2014/main" id="{C44B1395-BBF3-4E59-9E9A-2CE948B9299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76122" y="3762209"/>
                <a:ext cx="108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CuadroTexto 1">
            <a:extLst>
              <a:ext uri="{FF2B5EF4-FFF2-40B4-BE49-F238E27FC236}">
                <a16:creationId xmlns:a16="http://schemas.microsoft.com/office/drawing/2014/main" id="{608556EA-D203-4DFE-9228-C9558EED8227}"/>
              </a:ext>
            </a:extLst>
          </p:cNvPr>
          <p:cNvSpPr txBox="1"/>
          <p:nvPr/>
        </p:nvSpPr>
        <p:spPr>
          <a:xfrm>
            <a:off x="155474" y="887373"/>
            <a:ext cx="6625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65E51"/>
                </a:solidFill>
                <a:latin typeface="Montserrat"/>
              </a:rPr>
              <a:t>Manufacture operation costs, 2019, emerging countries</a:t>
            </a:r>
            <a:endParaRPr lang="es-ES_tradnl" b="1" dirty="0">
              <a:solidFill>
                <a:srgbClr val="265E51"/>
              </a:solidFill>
              <a:latin typeface="Montserrat"/>
            </a:endParaRPr>
          </a:p>
        </p:txBody>
      </p:sp>
      <p:cxnSp>
        <p:nvCxnSpPr>
          <p:cNvPr id="5" name="Straight Connector 3">
            <a:extLst>
              <a:ext uri="{FF2B5EF4-FFF2-40B4-BE49-F238E27FC236}">
                <a16:creationId xmlns:a16="http://schemas.microsoft.com/office/drawing/2014/main" id="{671EE26D-C261-4815-BFBA-BBB94F01E1F9}"/>
              </a:ext>
            </a:extLst>
          </p:cNvPr>
          <p:cNvCxnSpPr/>
          <p:nvPr/>
        </p:nvCxnSpPr>
        <p:spPr>
          <a:xfrm>
            <a:off x="155474" y="1188439"/>
            <a:ext cx="6480000" cy="0"/>
          </a:xfrm>
          <a:prstGeom prst="line">
            <a:avLst/>
          </a:prstGeom>
          <a:ln>
            <a:solidFill>
              <a:srgbClr val="BC95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a 16">
            <a:extLst>
              <a:ext uri="{FF2B5EF4-FFF2-40B4-BE49-F238E27FC236}">
                <a16:creationId xmlns:a16="http://schemas.microsoft.com/office/drawing/2014/main" id="{21BF3B99-228C-4259-B762-A06B1CF31E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122591"/>
              </p:ext>
            </p:extLst>
          </p:nvPr>
        </p:nvGraphicFramePr>
        <p:xfrm>
          <a:off x="604588" y="1369133"/>
          <a:ext cx="3074277" cy="3201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80">
                  <a:extLst>
                    <a:ext uri="{9D8B030D-6E8A-4147-A177-3AD203B41FA5}">
                      <a16:colId xmlns:a16="http://schemas.microsoft.com/office/drawing/2014/main" val="1827062213"/>
                    </a:ext>
                  </a:extLst>
                </a:gridCol>
                <a:gridCol w="1742006">
                  <a:extLst>
                    <a:ext uri="{9D8B030D-6E8A-4147-A177-3AD203B41FA5}">
                      <a16:colId xmlns:a16="http://schemas.microsoft.com/office/drawing/2014/main" val="1291193604"/>
                    </a:ext>
                  </a:extLst>
                </a:gridCol>
                <a:gridCol w="1054091">
                  <a:extLst>
                    <a:ext uri="{9D8B030D-6E8A-4147-A177-3AD203B41FA5}">
                      <a16:colId xmlns:a16="http://schemas.microsoft.com/office/drawing/2014/main" val="2795714831"/>
                    </a:ext>
                  </a:extLst>
                </a:gridCol>
              </a:tblGrid>
              <a:tr h="460216">
                <a:tc>
                  <a:txBody>
                    <a:bodyPr/>
                    <a:lstStyle/>
                    <a:p>
                      <a:r>
                        <a:rPr lang="en-US" sz="1100" b="1" noProof="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#</a:t>
                      </a:r>
                    </a:p>
                  </a:txBody>
                  <a:tcPr marL="45686" marR="45686" marT="22842" marB="22842" anchor="ctr">
                    <a:solidFill>
                      <a:srgbClr val="265E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Country</a:t>
                      </a:r>
                    </a:p>
                  </a:txBody>
                  <a:tcPr marL="45686" marR="45686" marT="22842" marB="22842" anchor="ctr">
                    <a:lnR w="12700" cap="flat" cmpd="sng" algn="ctr">
                      <a:solidFill>
                        <a:srgbClr val="EC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65E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err="1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Dlls</a:t>
                      </a:r>
                      <a:r>
                        <a:rPr lang="es-MX" sz="1100" b="1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/</a:t>
                      </a:r>
                      <a:r>
                        <a:rPr lang="es-MX" sz="1100" b="1" dirty="0" err="1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hr</a:t>
                      </a:r>
                      <a:endParaRPr lang="es-MX" sz="1100" b="1" dirty="0">
                        <a:solidFill>
                          <a:schemeClr val="bg1"/>
                        </a:solidFill>
                        <a:latin typeface="Montserrat" pitchFamily="2" charset="77"/>
                      </a:endParaRPr>
                    </a:p>
                  </a:txBody>
                  <a:tcPr marL="45686" marR="45686" marT="22842" marB="22842" anchor="ctr">
                    <a:lnL w="12700" cap="flat" cmpd="sng" algn="ctr">
                      <a:solidFill>
                        <a:srgbClr val="EC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265E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181420"/>
                  </a:ext>
                </a:extLst>
              </a:tr>
              <a:tr h="228465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Montserrat" pitchFamily="2" charset="77"/>
                        </a:rPr>
                        <a:t>1</a:t>
                      </a:r>
                    </a:p>
                  </a:txBody>
                  <a:tcPr marL="45686" marR="45686" marT="22842" marB="22842" anchor="ctr">
                    <a:lnR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>
                          <a:latin typeface="Montserrat" pitchFamily="2" charset="77"/>
                        </a:rPr>
                        <a:t>Czech Republic</a:t>
                      </a:r>
                    </a:p>
                  </a:txBody>
                  <a:tcPr marL="45686" marR="45686" marT="22842" marB="22842" anchor="ctr">
                    <a:lnL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>
                          <a:latin typeface="Montserrat" pitchFamily="2" charset="77"/>
                        </a:rPr>
                        <a:t>6.96</a:t>
                      </a:r>
                    </a:p>
                  </a:txBody>
                  <a:tcPr marL="45686" marR="45686" marT="22842" marB="22842" anchor="ctr">
                    <a:lnL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4002977"/>
                  </a:ext>
                </a:extLst>
              </a:tr>
              <a:tr h="228465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Montserrat" pitchFamily="2" charset="77"/>
                        </a:rPr>
                        <a:t>2</a:t>
                      </a:r>
                    </a:p>
                  </a:txBody>
                  <a:tcPr marL="45686" marR="45686" marT="22842" marB="22842" anchor="ctr">
                    <a:lnR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>
                          <a:latin typeface="Montserrat" pitchFamily="2" charset="77"/>
                        </a:rPr>
                        <a:t>Poland</a:t>
                      </a:r>
                    </a:p>
                  </a:txBody>
                  <a:tcPr marL="45686" marR="45686" marT="22842" marB="22842" anchor="ctr">
                    <a:lnL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>
                          <a:latin typeface="Montserrat" pitchFamily="2" charset="77"/>
                        </a:rPr>
                        <a:t>6.07</a:t>
                      </a:r>
                    </a:p>
                  </a:txBody>
                  <a:tcPr marL="45686" marR="45686" marT="22842" marB="22842" anchor="ctr">
                    <a:lnL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7858647"/>
                  </a:ext>
                </a:extLst>
              </a:tr>
              <a:tr h="228465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Montserrat" pitchFamily="2" charset="77"/>
                        </a:rPr>
                        <a:t>3</a:t>
                      </a:r>
                    </a:p>
                  </a:txBody>
                  <a:tcPr marL="45686" marR="45686" marT="22842" marB="22842" anchor="ctr">
                    <a:lnR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>
                          <a:latin typeface="Montserrat" pitchFamily="2" charset="77"/>
                        </a:rPr>
                        <a:t>Hungary</a:t>
                      </a:r>
                    </a:p>
                  </a:txBody>
                  <a:tcPr marL="45686" marR="45686" marT="22842" marB="22842" anchor="ctr">
                    <a:lnL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>
                          <a:latin typeface="Montserrat" pitchFamily="2" charset="77"/>
                        </a:rPr>
                        <a:t>5.15</a:t>
                      </a:r>
                    </a:p>
                  </a:txBody>
                  <a:tcPr marL="45686" marR="45686" marT="22842" marB="22842" anchor="ctr">
                    <a:lnL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5133628"/>
                  </a:ext>
                </a:extLst>
              </a:tr>
              <a:tr h="228465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Montserrat" pitchFamily="2" charset="77"/>
                        </a:rPr>
                        <a:t>4</a:t>
                      </a:r>
                    </a:p>
                  </a:txBody>
                  <a:tcPr marL="45686" marR="45686" marT="22842" marB="22842" anchor="ctr">
                    <a:lnR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>
                          <a:latin typeface="Montserrat" pitchFamily="2" charset="77"/>
                        </a:rPr>
                        <a:t>China</a:t>
                      </a:r>
                    </a:p>
                  </a:txBody>
                  <a:tcPr marL="45686" marR="45686" marT="22842" marB="22842" anchor="ctr">
                    <a:lnL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>
                          <a:latin typeface="Montserrat" pitchFamily="2" charset="77"/>
                        </a:rPr>
                        <a:t>4.79</a:t>
                      </a:r>
                    </a:p>
                  </a:txBody>
                  <a:tcPr marL="45686" marR="45686" marT="22842" marB="22842" anchor="ctr">
                    <a:lnL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0055918"/>
                  </a:ext>
                </a:extLst>
              </a:tr>
              <a:tr h="228465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Montserrat" pitchFamily="2" charset="77"/>
                        </a:rPr>
                        <a:t>5</a:t>
                      </a:r>
                    </a:p>
                  </a:txBody>
                  <a:tcPr marL="45686" marR="45686" marT="22842" marB="22842" anchor="ctr">
                    <a:lnR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>
                          <a:latin typeface="Montserrat" pitchFamily="2" charset="77"/>
                        </a:rPr>
                        <a:t>Turkey</a:t>
                      </a:r>
                    </a:p>
                  </a:txBody>
                  <a:tcPr marL="45686" marR="45686" marT="22842" marB="22842" anchor="ctr">
                    <a:lnL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>
                          <a:latin typeface="Montserrat" pitchFamily="2" charset="77"/>
                        </a:rPr>
                        <a:t>4.32</a:t>
                      </a:r>
                    </a:p>
                  </a:txBody>
                  <a:tcPr marL="45686" marR="45686" marT="22842" marB="22842" anchor="ctr">
                    <a:lnL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7315158"/>
                  </a:ext>
                </a:extLst>
              </a:tr>
              <a:tr h="228465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Montserrat" pitchFamily="2" charset="77"/>
                        </a:rPr>
                        <a:t>6</a:t>
                      </a:r>
                    </a:p>
                  </a:txBody>
                  <a:tcPr marL="45686" marR="45686" marT="22842" marB="22842" anchor="ctr">
                    <a:lnR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>
                          <a:latin typeface="Montserrat" pitchFamily="2" charset="77"/>
                        </a:rPr>
                        <a:t>Morocco</a:t>
                      </a:r>
                    </a:p>
                  </a:txBody>
                  <a:tcPr marL="45686" marR="45686" marT="22842" marB="22842" anchor="ctr">
                    <a:lnL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>
                          <a:latin typeface="Montserrat" pitchFamily="2" charset="77"/>
                        </a:rPr>
                        <a:t>4.21</a:t>
                      </a:r>
                    </a:p>
                  </a:txBody>
                  <a:tcPr marL="45686" marR="45686" marT="22842" marB="22842" anchor="ctr">
                    <a:lnL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1013478"/>
                  </a:ext>
                </a:extLst>
              </a:tr>
              <a:tr h="228465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7</a:t>
                      </a:r>
                    </a:p>
                  </a:txBody>
                  <a:tcPr marL="45686" marR="45686" marT="22842" marB="22842" anchor="ctr">
                    <a:lnR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95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Mexico</a:t>
                      </a:r>
                    </a:p>
                  </a:txBody>
                  <a:tcPr marL="45686" marR="45686" marT="22842" marB="22842" anchor="ctr">
                    <a:lnL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95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3.73</a:t>
                      </a:r>
                    </a:p>
                  </a:txBody>
                  <a:tcPr marL="45686" marR="45686" marT="22842" marB="22842" anchor="ctr">
                    <a:lnL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95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725038"/>
                  </a:ext>
                </a:extLst>
              </a:tr>
              <a:tr h="228465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Montserrat" pitchFamily="2" charset="77"/>
                        </a:rPr>
                        <a:t>8</a:t>
                      </a:r>
                    </a:p>
                  </a:txBody>
                  <a:tcPr marL="45686" marR="45686" marT="22842" marB="22842" anchor="ctr">
                    <a:lnR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>
                          <a:latin typeface="Montserrat" pitchFamily="2" charset="77"/>
                        </a:rPr>
                        <a:t>Malaysia</a:t>
                      </a:r>
                    </a:p>
                  </a:txBody>
                  <a:tcPr marL="45686" marR="45686" marT="22842" marB="22842" anchor="ctr">
                    <a:lnL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>
                          <a:latin typeface="Montserrat" pitchFamily="2" charset="77"/>
                        </a:rPr>
                        <a:t>3.19</a:t>
                      </a:r>
                    </a:p>
                  </a:txBody>
                  <a:tcPr marL="45686" marR="45686" marT="22842" marB="22842" anchor="ctr">
                    <a:lnL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3933095"/>
                  </a:ext>
                </a:extLst>
              </a:tr>
              <a:tr h="228465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Montserrat" pitchFamily="2" charset="77"/>
                        </a:rPr>
                        <a:t>9</a:t>
                      </a:r>
                    </a:p>
                  </a:txBody>
                  <a:tcPr marL="45686" marR="45686" marT="22842" marB="22842" anchor="ctr">
                    <a:lnR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>
                          <a:latin typeface="Montserrat" pitchFamily="2" charset="77"/>
                        </a:rPr>
                        <a:t>Thailand</a:t>
                      </a:r>
                    </a:p>
                  </a:txBody>
                  <a:tcPr marL="45686" marR="45686" marT="22842" marB="22842" anchor="ctr">
                    <a:lnL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>
                          <a:latin typeface="Montserrat" pitchFamily="2" charset="77"/>
                        </a:rPr>
                        <a:t>2.57</a:t>
                      </a:r>
                    </a:p>
                  </a:txBody>
                  <a:tcPr marL="45686" marR="45686" marT="22842" marB="22842" anchor="ctr">
                    <a:lnL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3660113"/>
                  </a:ext>
                </a:extLst>
              </a:tr>
              <a:tr h="228465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Montserrat" pitchFamily="2" charset="77"/>
                        </a:rPr>
                        <a:t>10</a:t>
                      </a:r>
                    </a:p>
                  </a:txBody>
                  <a:tcPr marL="45686" marR="45686" marT="22842" marB="22842" anchor="ctr">
                    <a:lnR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>
                          <a:latin typeface="Montserrat" pitchFamily="2" charset="77"/>
                        </a:rPr>
                        <a:t>Tunisia</a:t>
                      </a:r>
                    </a:p>
                  </a:txBody>
                  <a:tcPr marL="45686" marR="45686" marT="22842" marB="22842" anchor="ctr">
                    <a:lnL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>
                          <a:latin typeface="Montserrat" pitchFamily="2" charset="77"/>
                        </a:rPr>
                        <a:t>2.26</a:t>
                      </a:r>
                    </a:p>
                  </a:txBody>
                  <a:tcPr marL="45686" marR="45686" marT="22842" marB="22842" anchor="ctr">
                    <a:lnL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2799661"/>
                  </a:ext>
                </a:extLst>
              </a:tr>
              <a:tr h="228465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Montserrat" pitchFamily="2" charset="77"/>
                        </a:rPr>
                        <a:t>11</a:t>
                      </a:r>
                    </a:p>
                  </a:txBody>
                  <a:tcPr marL="45686" marR="45686" marT="22842" marB="22842" anchor="ctr">
                    <a:lnR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>
                          <a:latin typeface="Montserrat" pitchFamily="2" charset="77"/>
                        </a:rPr>
                        <a:t>Viet Nam</a:t>
                      </a:r>
                    </a:p>
                  </a:txBody>
                  <a:tcPr marL="45686" marR="45686" marT="22842" marB="22842" anchor="ctr">
                    <a:lnL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>
                          <a:latin typeface="Montserrat" pitchFamily="2" charset="77"/>
                        </a:rPr>
                        <a:t>1.96</a:t>
                      </a:r>
                    </a:p>
                  </a:txBody>
                  <a:tcPr marL="45686" marR="45686" marT="22842" marB="22842" anchor="ctr">
                    <a:lnL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6601947"/>
                  </a:ext>
                </a:extLst>
              </a:tr>
              <a:tr h="228465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Montserrat" pitchFamily="2" charset="77"/>
                        </a:rPr>
                        <a:t>12</a:t>
                      </a:r>
                    </a:p>
                  </a:txBody>
                  <a:tcPr marL="45686" marR="45686" marT="22842" marB="22842" anchor="ctr">
                    <a:lnR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>
                          <a:latin typeface="Montserrat" pitchFamily="2" charset="77"/>
                        </a:rPr>
                        <a:t>Philippines</a:t>
                      </a:r>
                    </a:p>
                  </a:txBody>
                  <a:tcPr marL="45686" marR="45686" marT="22842" marB="22842" anchor="ctr">
                    <a:lnL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>
                          <a:latin typeface="Montserrat" pitchFamily="2" charset="77"/>
                        </a:rPr>
                        <a:t>1.83</a:t>
                      </a:r>
                    </a:p>
                  </a:txBody>
                  <a:tcPr marL="45686" marR="45686" marT="22842" marB="22842" anchor="ctr">
                    <a:lnL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207997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7B7C2410-5C40-4B38-AC6F-E764FCC41346}"/>
              </a:ext>
            </a:extLst>
          </p:cNvPr>
          <p:cNvSpPr txBox="1"/>
          <p:nvPr/>
        </p:nvSpPr>
        <p:spPr>
          <a:xfrm>
            <a:off x="0" y="4751622"/>
            <a:ext cx="4008384" cy="187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Fuente: INA</a:t>
            </a:r>
          </a:p>
        </p:txBody>
      </p:sp>
      <p:sp>
        <p:nvSpPr>
          <p:cNvPr id="8" name="CuadroTexto 4">
            <a:extLst>
              <a:ext uri="{FF2B5EF4-FFF2-40B4-BE49-F238E27FC236}">
                <a16:creationId xmlns:a16="http://schemas.microsoft.com/office/drawing/2014/main" id="{013B7111-619D-4E1B-9BD4-968AA23D3872}"/>
              </a:ext>
            </a:extLst>
          </p:cNvPr>
          <p:cNvSpPr txBox="1"/>
          <p:nvPr/>
        </p:nvSpPr>
        <p:spPr>
          <a:xfrm>
            <a:off x="4242481" y="1513212"/>
            <a:ext cx="4008384" cy="744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latin typeface="Montserrat"/>
                <a:ea typeface="Montserrat"/>
                <a:cs typeface="Montserrat"/>
                <a:sym typeface="Montserrat"/>
              </a:rPr>
              <a:t>Mexico is the </a:t>
            </a:r>
            <a:r>
              <a:rPr lang="en-US" sz="900" b="1" dirty="0">
                <a:solidFill>
                  <a:srgbClr val="BC955D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r>
              <a:rPr lang="en-US" sz="900" b="1" baseline="30000" dirty="0">
                <a:solidFill>
                  <a:srgbClr val="BC955D"/>
                </a:solidFill>
                <a:latin typeface="Montserrat"/>
                <a:ea typeface="Montserrat"/>
                <a:cs typeface="Montserrat"/>
                <a:sym typeface="Montserrat"/>
              </a:rPr>
              <a:t>th</a:t>
            </a:r>
            <a:r>
              <a:rPr lang="en-US" sz="900" b="1" dirty="0">
                <a:solidFill>
                  <a:srgbClr val="BC955D"/>
                </a:solidFill>
                <a:latin typeface="Montserrat"/>
                <a:ea typeface="Montserrat"/>
                <a:cs typeface="Montserrat"/>
                <a:sym typeface="Montserrat"/>
              </a:rPr>
              <a:t> producer of auto parts in the world </a:t>
            </a:r>
            <a:r>
              <a:rPr lang="en-US" sz="900" dirty="0">
                <a:latin typeface="Montserrat"/>
                <a:ea typeface="Montserrat"/>
                <a:cs typeface="Montserrat"/>
                <a:sym typeface="Montserrat"/>
              </a:rPr>
              <a:t>with $93 billion USD in 2021, just after China, United States, Japan and Germany; surpassing South Korea, India, Canada, Brazil, Italy and Thailand.</a:t>
            </a:r>
            <a:endParaRPr lang="es-ES_tradnl" sz="900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936658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7AE2FAC9-7F0F-4915-B21F-4122C758FB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23" t="39393" r="29220" b="12663"/>
          <a:stretch/>
        </p:blipFill>
        <p:spPr bwMode="auto">
          <a:xfrm>
            <a:off x="265591" y="1376720"/>
            <a:ext cx="6783795" cy="32909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uadroTexto 1">
            <a:extLst>
              <a:ext uri="{FF2B5EF4-FFF2-40B4-BE49-F238E27FC236}">
                <a16:creationId xmlns:a16="http://schemas.microsoft.com/office/drawing/2014/main" id="{9B877031-795A-4CBE-B8DA-F3A4716B6807}"/>
              </a:ext>
            </a:extLst>
          </p:cNvPr>
          <p:cNvSpPr txBox="1"/>
          <p:nvPr/>
        </p:nvSpPr>
        <p:spPr>
          <a:xfrm>
            <a:off x="155474" y="887373"/>
            <a:ext cx="6625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65E51"/>
                </a:solidFill>
                <a:latin typeface="Montserrat"/>
              </a:rPr>
              <a:t>Presence of the top auto parts manufacturers in Mexico</a:t>
            </a:r>
            <a:endParaRPr lang="es-ES_tradnl" b="1" dirty="0">
              <a:solidFill>
                <a:srgbClr val="265E51"/>
              </a:solidFill>
              <a:latin typeface="Montserra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36D2DBA-A1A1-443F-9CC9-D15E877A4542}"/>
              </a:ext>
            </a:extLst>
          </p:cNvPr>
          <p:cNvCxnSpPr/>
          <p:nvPr/>
        </p:nvCxnSpPr>
        <p:spPr>
          <a:xfrm>
            <a:off x="155474" y="1188439"/>
            <a:ext cx="6480000" cy="0"/>
          </a:xfrm>
          <a:prstGeom prst="line">
            <a:avLst/>
          </a:prstGeom>
          <a:ln>
            <a:solidFill>
              <a:srgbClr val="BC95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C8632454-F567-42A3-A78F-BBCC42562616}"/>
              </a:ext>
            </a:extLst>
          </p:cNvPr>
          <p:cNvSpPr txBox="1"/>
          <p:nvPr/>
        </p:nvSpPr>
        <p:spPr>
          <a:xfrm>
            <a:off x="244328" y="1610636"/>
            <a:ext cx="2679626" cy="36933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s-MX" sz="900" b="1" dirty="0">
                <a:solidFill>
                  <a:srgbClr val="265E51"/>
                </a:solidFill>
                <a:latin typeface="Montserrat" pitchFamily="2" charset="77"/>
              </a:rPr>
              <a:t>MAIN ENTERPRISES STABLISHED IN MEXICO</a:t>
            </a:r>
            <a:endParaRPr lang="es-MX" sz="9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D29D6A5-7265-475A-A3D9-EE78075436D5}"/>
              </a:ext>
            </a:extLst>
          </p:cNvPr>
          <p:cNvSpPr txBox="1"/>
          <p:nvPr/>
        </p:nvSpPr>
        <p:spPr>
          <a:xfrm>
            <a:off x="4101564" y="1370010"/>
            <a:ext cx="2679626" cy="36933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s-MX" sz="900" b="1" dirty="0">
                <a:solidFill>
                  <a:srgbClr val="265E51"/>
                </a:solidFill>
                <a:latin typeface="Montserrat" pitchFamily="2" charset="77"/>
              </a:rPr>
              <a:t>COUNTRY OF ORIGIN OF THE ENTERPRISES STABLISHED IN MEXICO</a:t>
            </a:r>
            <a:endParaRPr lang="es-MX" sz="9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71DCB44-9B40-40D0-89A4-1074CA24C5DE}"/>
              </a:ext>
            </a:extLst>
          </p:cNvPr>
          <p:cNvSpPr txBox="1"/>
          <p:nvPr/>
        </p:nvSpPr>
        <p:spPr>
          <a:xfrm>
            <a:off x="4572000" y="1795302"/>
            <a:ext cx="749596" cy="21544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solidFill>
                  <a:schemeClr val="tx1"/>
                </a:solidFill>
                <a:latin typeface="Montserrat" pitchFamily="2" charset="77"/>
              </a:rPr>
              <a:t>Others</a:t>
            </a:r>
            <a:endParaRPr lang="en-US" sz="800" b="1" dirty="0">
              <a:solidFill>
                <a:schemeClr val="tx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6081E5D-EC0C-47CC-869B-3BB73C1B5E73}"/>
              </a:ext>
            </a:extLst>
          </p:cNvPr>
          <p:cNvSpPr txBox="1"/>
          <p:nvPr/>
        </p:nvSpPr>
        <p:spPr>
          <a:xfrm>
            <a:off x="0" y="4751622"/>
            <a:ext cx="4008384" cy="187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Fuente: INA</a:t>
            </a:r>
          </a:p>
        </p:txBody>
      </p:sp>
    </p:spTree>
    <p:extLst>
      <p:ext uri="{BB962C8B-B14F-4D97-AF65-F5344CB8AC3E}">
        <p14:creationId xmlns:p14="http://schemas.microsoft.com/office/powerpoint/2010/main" val="2320664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AA160D6-0476-4E38-A3E1-1B471F33E1FF}"/>
              </a:ext>
            </a:extLst>
          </p:cNvPr>
          <p:cNvSpPr txBox="1"/>
          <p:nvPr/>
        </p:nvSpPr>
        <p:spPr>
          <a:xfrm>
            <a:off x="155474" y="887373"/>
            <a:ext cx="83718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65E51"/>
                </a:solidFill>
                <a:latin typeface="Montserrat"/>
              </a:rPr>
              <a:t>Auto parts production by State, January-July 2021 </a:t>
            </a:r>
            <a:r>
              <a:rPr lang="en-US" sz="900" b="1" dirty="0">
                <a:solidFill>
                  <a:srgbClr val="265E51"/>
                </a:solidFill>
                <a:latin typeface="Montserrat"/>
              </a:rPr>
              <a:t>(includes motors and transmissions)</a:t>
            </a:r>
            <a:endParaRPr lang="es-ES_tradnl" b="1" dirty="0">
              <a:solidFill>
                <a:srgbClr val="265E51"/>
              </a:solidFill>
              <a:latin typeface="Montserrat"/>
            </a:endParaRPr>
          </a:p>
        </p:txBody>
      </p:sp>
      <p:cxnSp>
        <p:nvCxnSpPr>
          <p:cNvPr id="3" name="Straight Connector 3">
            <a:extLst>
              <a:ext uri="{FF2B5EF4-FFF2-40B4-BE49-F238E27FC236}">
                <a16:creationId xmlns:a16="http://schemas.microsoft.com/office/drawing/2014/main" id="{1A408976-8552-4381-80BC-D8CE212383D1}"/>
              </a:ext>
            </a:extLst>
          </p:cNvPr>
          <p:cNvCxnSpPr/>
          <p:nvPr/>
        </p:nvCxnSpPr>
        <p:spPr>
          <a:xfrm>
            <a:off x="155474" y="1188439"/>
            <a:ext cx="6480000" cy="0"/>
          </a:xfrm>
          <a:prstGeom prst="line">
            <a:avLst/>
          </a:prstGeom>
          <a:ln>
            <a:solidFill>
              <a:srgbClr val="BC95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B4097648-B0B7-4F34-A923-08A4808818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648831"/>
              </p:ext>
            </p:extLst>
          </p:nvPr>
        </p:nvGraphicFramePr>
        <p:xfrm>
          <a:off x="781493" y="1584251"/>
          <a:ext cx="7581014" cy="3106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74061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616C963-5152-4B9C-8651-AD57FDC0A415}"/>
              </a:ext>
            </a:extLst>
          </p:cNvPr>
          <p:cNvSpPr txBox="1"/>
          <p:nvPr/>
        </p:nvSpPr>
        <p:spPr>
          <a:xfrm>
            <a:off x="155474" y="887373"/>
            <a:ext cx="83718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65E51"/>
                </a:solidFill>
                <a:latin typeface="Montserrat"/>
              </a:rPr>
              <a:t>Mexico’s exports and imports of auto parts by country, 2021*, (million dollars) </a:t>
            </a:r>
            <a:r>
              <a:rPr lang="en-US" sz="900" b="1" dirty="0">
                <a:solidFill>
                  <a:srgbClr val="265E51"/>
                </a:solidFill>
                <a:latin typeface="Montserrat"/>
              </a:rPr>
              <a:t>*forecast</a:t>
            </a:r>
            <a:endParaRPr lang="es-ES_tradnl" b="1" dirty="0">
              <a:solidFill>
                <a:srgbClr val="265E51"/>
              </a:solidFill>
              <a:latin typeface="Montserrat"/>
            </a:endParaRPr>
          </a:p>
        </p:txBody>
      </p:sp>
      <p:cxnSp>
        <p:nvCxnSpPr>
          <p:cNvPr id="3" name="Straight Connector 3">
            <a:extLst>
              <a:ext uri="{FF2B5EF4-FFF2-40B4-BE49-F238E27FC236}">
                <a16:creationId xmlns:a16="http://schemas.microsoft.com/office/drawing/2014/main" id="{2BBFC14B-97EC-4C8A-AF97-CDFAC0B1EF3E}"/>
              </a:ext>
            </a:extLst>
          </p:cNvPr>
          <p:cNvCxnSpPr/>
          <p:nvPr/>
        </p:nvCxnSpPr>
        <p:spPr>
          <a:xfrm>
            <a:off x="155474" y="1188439"/>
            <a:ext cx="6480000" cy="0"/>
          </a:xfrm>
          <a:prstGeom prst="line">
            <a:avLst/>
          </a:prstGeom>
          <a:ln>
            <a:solidFill>
              <a:srgbClr val="BC95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a 16">
            <a:extLst>
              <a:ext uri="{FF2B5EF4-FFF2-40B4-BE49-F238E27FC236}">
                <a16:creationId xmlns:a16="http://schemas.microsoft.com/office/drawing/2014/main" id="{73554A09-3E95-40B4-80CD-8EAE45BA2D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901390"/>
              </p:ext>
            </p:extLst>
          </p:nvPr>
        </p:nvGraphicFramePr>
        <p:xfrm>
          <a:off x="1076489" y="1475899"/>
          <a:ext cx="3264904" cy="2821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729">
                  <a:extLst>
                    <a:ext uri="{9D8B030D-6E8A-4147-A177-3AD203B41FA5}">
                      <a16:colId xmlns:a16="http://schemas.microsoft.com/office/drawing/2014/main" val="1827062213"/>
                    </a:ext>
                  </a:extLst>
                </a:gridCol>
                <a:gridCol w="1139723">
                  <a:extLst>
                    <a:ext uri="{9D8B030D-6E8A-4147-A177-3AD203B41FA5}">
                      <a16:colId xmlns:a16="http://schemas.microsoft.com/office/drawing/2014/main" val="1291193604"/>
                    </a:ext>
                  </a:extLst>
                </a:gridCol>
                <a:gridCol w="1119452">
                  <a:extLst>
                    <a:ext uri="{9D8B030D-6E8A-4147-A177-3AD203B41FA5}">
                      <a16:colId xmlns:a16="http://schemas.microsoft.com/office/drawing/2014/main" val="2795714831"/>
                    </a:ext>
                  </a:extLst>
                </a:gridCol>
              </a:tblGrid>
              <a:tr h="460216">
                <a:tc>
                  <a:txBody>
                    <a:bodyPr/>
                    <a:lstStyle/>
                    <a:p>
                      <a:r>
                        <a:rPr lang="en-US" sz="1100" b="1" noProof="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Country</a:t>
                      </a:r>
                    </a:p>
                  </a:txBody>
                  <a:tcPr marL="45686" marR="45686" marT="22842" marB="22842" anchor="ctr">
                    <a:solidFill>
                      <a:srgbClr val="265E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err="1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Exports</a:t>
                      </a:r>
                      <a:endParaRPr lang="es-MX" sz="1100" b="1" dirty="0">
                        <a:solidFill>
                          <a:schemeClr val="bg1"/>
                        </a:solidFill>
                        <a:latin typeface="Montserrat" pitchFamily="2" charset="77"/>
                      </a:endParaRPr>
                    </a:p>
                  </a:txBody>
                  <a:tcPr marL="45686" marR="45686" marT="22842" marB="22842" anchor="ctr">
                    <a:lnR w="12700" cap="flat" cmpd="sng" algn="ctr">
                      <a:solidFill>
                        <a:srgbClr val="EC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65E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err="1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Participation</a:t>
                      </a:r>
                      <a:r>
                        <a:rPr lang="es-MX" sz="1100" b="1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 (%)</a:t>
                      </a:r>
                    </a:p>
                  </a:txBody>
                  <a:tcPr marL="45686" marR="45686" marT="22842" marB="22842" anchor="ctr">
                    <a:lnL w="12700" cap="flat" cmpd="sng" algn="ctr">
                      <a:solidFill>
                        <a:srgbClr val="EC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265E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181420"/>
                  </a:ext>
                </a:extLst>
              </a:tr>
              <a:tr h="228465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Montserrat" pitchFamily="2" charset="77"/>
                        </a:rPr>
                        <a:t>United States</a:t>
                      </a:r>
                    </a:p>
                  </a:txBody>
                  <a:tcPr marL="45686" marR="45686" marT="22842" marB="22842" anchor="ctr">
                    <a:lnR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>
                          <a:latin typeface="Montserrat" pitchFamily="2" charset="77"/>
                        </a:rPr>
                        <a:t>64,665</a:t>
                      </a:r>
                    </a:p>
                  </a:txBody>
                  <a:tcPr marL="45686" marR="45686" marT="22842" marB="22842" anchor="ctr">
                    <a:lnL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>
                          <a:latin typeface="Montserrat" pitchFamily="2" charset="77"/>
                        </a:rPr>
                        <a:t>89.1%</a:t>
                      </a:r>
                    </a:p>
                  </a:txBody>
                  <a:tcPr marL="45686" marR="45686" marT="22842" marB="22842" anchor="ctr">
                    <a:lnL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4002977"/>
                  </a:ext>
                </a:extLst>
              </a:tr>
              <a:tr h="228465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Montserrat" pitchFamily="2" charset="77"/>
                        </a:rPr>
                        <a:t>Canada</a:t>
                      </a:r>
                    </a:p>
                  </a:txBody>
                  <a:tcPr marL="45686" marR="45686" marT="22842" marB="22842" anchor="ctr">
                    <a:lnR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>
                          <a:latin typeface="Montserrat" pitchFamily="2" charset="77"/>
                        </a:rPr>
                        <a:t>2,177</a:t>
                      </a:r>
                    </a:p>
                  </a:txBody>
                  <a:tcPr marL="45686" marR="45686" marT="22842" marB="22842" anchor="ctr">
                    <a:lnL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>
                          <a:latin typeface="Montserrat" pitchFamily="2" charset="77"/>
                        </a:rPr>
                        <a:t>3%</a:t>
                      </a:r>
                    </a:p>
                  </a:txBody>
                  <a:tcPr marL="45686" marR="45686" marT="22842" marB="22842" anchor="ctr">
                    <a:lnL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7858647"/>
                  </a:ext>
                </a:extLst>
              </a:tr>
              <a:tr h="228465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Montserrat" pitchFamily="2" charset="77"/>
                        </a:rPr>
                        <a:t>Brazil</a:t>
                      </a:r>
                    </a:p>
                  </a:txBody>
                  <a:tcPr marL="45686" marR="45686" marT="22842" marB="22842" anchor="ctr">
                    <a:lnR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>
                          <a:latin typeface="Montserrat" pitchFamily="2" charset="77"/>
                        </a:rPr>
                        <a:t>1,089</a:t>
                      </a:r>
                    </a:p>
                  </a:txBody>
                  <a:tcPr marL="45686" marR="45686" marT="22842" marB="22842" anchor="ctr">
                    <a:lnL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>
                          <a:latin typeface="Montserrat" pitchFamily="2" charset="77"/>
                        </a:rPr>
                        <a:t>1.5%</a:t>
                      </a:r>
                    </a:p>
                  </a:txBody>
                  <a:tcPr marL="45686" marR="45686" marT="22842" marB="22842" anchor="ctr">
                    <a:lnL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5133628"/>
                  </a:ext>
                </a:extLst>
              </a:tr>
              <a:tr h="228465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Montserrat" pitchFamily="2" charset="77"/>
                        </a:rPr>
                        <a:t>China</a:t>
                      </a:r>
                    </a:p>
                  </a:txBody>
                  <a:tcPr marL="45686" marR="45686" marT="22842" marB="22842" anchor="ctr">
                    <a:lnR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>
                          <a:latin typeface="Montserrat" pitchFamily="2" charset="77"/>
                        </a:rPr>
                        <a:t>726</a:t>
                      </a:r>
                    </a:p>
                  </a:txBody>
                  <a:tcPr marL="45686" marR="45686" marT="22842" marB="22842" anchor="ctr">
                    <a:lnL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>
                          <a:latin typeface="Montserrat" pitchFamily="2" charset="77"/>
                        </a:rPr>
                        <a:t>1%</a:t>
                      </a:r>
                    </a:p>
                  </a:txBody>
                  <a:tcPr marL="45686" marR="45686" marT="22842" marB="22842" anchor="ctr">
                    <a:lnL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0055918"/>
                  </a:ext>
                </a:extLst>
              </a:tr>
              <a:tr h="228465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Montserrat" pitchFamily="2" charset="77"/>
                        </a:rPr>
                        <a:t>Japan</a:t>
                      </a:r>
                    </a:p>
                  </a:txBody>
                  <a:tcPr marL="45686" marR="45686" marT="22842" marB="22842" anchor="ctr">
                    <a:lnR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>
                          <a:latin typeface="Montserrat" pitchFamily="2" charset="77"/>
                        </a:rPr>
                        <a:t>581</a:t>
                      </a:r>
                    </a:p>
                  </a:txBody>
                  <a:tcPr marL="45686" marR="45686" marT="22842" marB="22842" anchor="ctr">
                    <a:lnL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>
                          <a:latin typeface="Montserrat" pitchFamily="2" charset="77"/>
                        </a:rPr>
                        <a:t>0.8%</a:t>
                      </a:r>
                    </a:p>
                  </a:txBody>
                  <a:tcPr marL="45686" marR="45686" marT="22842" marB="22842" anchor="ctr">
                    <a:lnL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7315158"/>
                  </a:ext>
                </a:extLst>
              </a:tr>
              <a:tr h="228465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Montserrat" pitchFamily="2" charset="77"/>
                        </a:rPr>
                        <a:t>Germany</a:t>
                      </a:r>
                    </a:p>
                  </a:txBody>
                  <a:tcPr marL="45686" marR="45686" marT="22842" marB="22842" anchor="ctr">
                    <a:lnR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>
                          <a:latin typeface="Montserrat" pitchFamily="2" charset="77"/>
                        </a:rPr>
                        <a:t>508</a:t>
                      </a:r>
                    </a:p>
                  </a:txBody>
                  <a:tcPr marL="45686" marR="45686" marT="22842" marB="22842" anchor="ctr">
                    <a:lnL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>
                          <a:latin typeface="Montserrat" pitchFamily="2" charset="77"/>
                        </a:rPr>
                        <a:t>0.7%</a:t>
                      </a:r>
                    </a:p>
                  </a:txBody>
                  <a:tcPr marL="45686" marR="45686" marT="22842" marB="22842" anchor="ctr">
                    <a:lnL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1013478"/>
                  </a:ext>
                </a:extLst>
              </a:tr>
              <a:tr h="228465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Montserrat" pitchFamily="2" charset="77"/>
                        </a:rPr>
                        <a:t>Others</a:t>
                      </a:r>
                    </a:p>
                  </a:txBody>
                  <a:tcPr marL="45686" marR="45686" marT="22842" marB="22842" anchor="ctr">
                    <a:lnR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>
                          <a:latin typeface="Montserrat" pitchFamily="2" charset="77"/>
                        </a:rPr>
                        <a:t>2,758</a:t>
                      </a:r>
                    </a:p>
                  </a:txBody>
                  <a:tcPr marL="45686" marR="45686" marT="22842" marB="22842" anchor="ctr">
                    <a:lnL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>
                          <a:latin typeface="Montserrat" pitchFamily="2" charset="77"/>
                        </a:rPr>
                        <a:t>3.8%</a:t>
                      </a:r>
                    </a:p>
                  </a:txBody>
                  <a:tcPr marL="45686" marR="45686" marT="22842" marB="22842" anchor="ctr">
                    <a:lnL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0711093"/>
                  </a:ext>
                </a:extLst>
              </a:tr>
              <a:tr h="228465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Total</a:t>
                      </a:r>
                    </a:p>
                  </a:txBody>
                  <a:tcPr marL="45686" marR="45686" marT="22842" marB="22842" anchor="ctr">
                    <a:lnR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5E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72,576</a:t>
                      </a:r>
                    </a:p>
                  </a:txBody>
                  <a:tcPr marL="45686" marR="45686" marT="22842" marB="22842" anchor="ctr">
                    <a:lnL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5E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100%</a:t>
                      </a:r>
                    </a:p>
                  </a:txBody>
                  <a:tcPr marL="45686" marR="45686" marT="22842" marB="22842" anchor="ctr">
                    <a:lnL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5E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725038"/>
                  </a:ext>
                </a:extLst>
              </a:tr>
              <a:tr h="228465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Trade balance</a:t>
                      </a:r>
                    </a:p>
                  </a:txBody>
                  <a:tcPr marL="45686" marR="45686" marT="22842" marB="22842" anchor="ctr">
                    <a:lnR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95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+23,165</a:t>
                      </a:r>
                    </a:p>
                  </a:txBody>
                  <a:tcPr marL="45686" marR="45686" marT="22842" marB="22842" anchor="ctr">
                    <a:lnL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95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noProof="0" dirty="0">
                        <a:solidFill>
                          <a:schemeClr val="bg1"/>
                        </a:solidFill>
                        <a:latin typeface="Montserrat" pitchFamily="2" charset="77"/>
                      </a:endParaRPr>
                    </a:p>
                  </a:txBody>
                  <a:tcPr marL="45686" marR="45686" marT="22842" marB="22842" anchor="ctr">
                    <a:lnL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653828"/>
                  </a:ext>
                </a:extLst>
              </a:tr>
            </a:tbl>
          </a:graphicData>
        </a:graphic>
      </p:graphicFrame>
      <p:graphicFrame>
        <p:nvGraphicFramePr>
          <p:cNvPr id="6" name="Tabla 16">
            <a:extLst>
              <a:ext uri="{FF2B5EF4-FFF2-40B4-BE49-F238E27FC236}">
                <a16:creationId xmlns:a16="http://schemas.microsoft.com/office/drawing/2014/main" id="{51BCBB84-E9DC-459C-B236-3A64DD9480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990904"/>
              </p:ext>
            </p:extLst>
          </p:nvPr>
        </p:nvGraphicFramePr>
        <p:xfrm>
          <a:off x="4464964" y="1475899"/>
          <a:ext cx="3264905" cy="2432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730">
                  <a:extLst>
                    <a:ext uri="{9D8B030D-6E8A-4147-A177-3AD203B41FA5}">
                      <a16:colId xmlns:a16="http://schemas.microsoft.com/office/drawing/2014/main" val="1827062213"/>
                    </a:ext>
                  </a:extLst>
                </a:gridCol>
                <a:gridCol w="1139723">
                  <a:extLst>
                    <a:ext uri="{9D8B030D-6E8A-4147-A177-3AD203B41FA5}">
                      <a16:colId xmlns:a16="http://schemas.microsoft.com/office/drawing/2014/main" val="1291193604"/>
                    </a:ext>
                  </a:extLst>
                </a:gridCol>
                <a:gridCol w="1119452">
                  <a:extLst>
                    <a:ext uri="{9D8B030D-6E8A-4147-A177-3AD203B41FA5}">
                      <a16:colId xmlns:a16="http://schemas.microsoft.com/office/drawing/2014/main" val="2795714831"/>
                    </a:ext>
                  </a:extLst>
                </a:gridCol>
              </a:tblGrid>
              <a:tr h="458343">
                <a:tc>
                  <a:txBody>
                    <a:bodyPr/>
                    <a:lstStyle/>
                    <a:p>
                      <a:r>
                        <a:rPr lang="en-US" sz="1100" b="1" noProof="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Country</a:t>
                      </a:r>
                    </a:p>
                  </a:txBody>
                  <a:tcPr marL="45686" marR="45686" marT="22842" marB="22842" anchor="ctr">
                    <a:solidFill>
                      <a:srgbClr val="265E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err="1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Imports</a:t>
                      </a:r>
                      <a:endParaRPr lang="es-MX" sz="1100" b="1" dirty="0">
                        <a:solidFill>
                          <a:schemeClr val="bg1"/>
                        </a:solidFill>
                        <a:latin typeface="Montserrat" pitchFamily="2" charset="77"/>
                      </a:endParaRPr>
                    </a:p>
                  </a:txBody>
                  <a:tcPr marL="45686" marR="45686" marT="22842" marB="22842" anchor="ctr">
                    <a:lnR w="12700" cap="flat" cmpd="sng" algn="ctr">
                      <a:solidFill>
                        <a:srgbClr val="EC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65E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err="1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Participation</a:t>
                      </a:r>
                      <a:r>
                        <a:rPr lang="es-MX" sz="1100" b="1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 (%)</a:t>
                      </a:r>
                    </a:p>
                  </a:txBody>
                  <a:tcPr marL="45686" marR="45686" marT="22842" marB="22842" anchor="ctr">
                    <a:lnL w="12700" cap="flat" cmpd="sng" algn="ctr">
                      <a:solidFill>
                        <a:srgbClr val="EC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265E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181420"/>
                  </a:ext>
                </a:extLst>
              </a:tr>
              <a:tr h="379413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Montserrat" pitchFamily="2" charset="77"/>
                        </a:rPr>
                        <a:t>United States</a:t>
                      </a:r>
                    </a:p>
                  </a:txBody>
                  <a:tcPr marL="45686" marR="45686" marT="22842" marB="22842" anchor="ctr">
                    <a:lnR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>
                          <a:latin typeface="Montserrat" pitchFamily="2" charset="77"/>
                        </a:rPr>
                        <a:t>24,607</a:t>
                      </a:r>
                    </a:p>
                  </a:txBody>
                  <a:tcPr marL="45686" marR="45686" marT="22842" marB="22842" anchor="ctr">
                    <a:lnL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>
                          <a:latin typeface="Montserrat" pitchFamily="2" charset="77"/>
                        </a:rPr>
                        <a:t>49.8%</a:t>
                      </a:r>
                    </a:p>
                  </a:txBody>
                  <a:tcPr marL="45686" marR="45686" marT="22842" marB="22842" anchor="ctr">
                    <a:lnL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4002977"/>
                  </a:ext>
                </a:extLst>
              </a:tr>
              <a:tr h="227535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Montserrat" pitchFamily="2" charset="77"/>
                        </a:rPr>
                        <a:t>China</a:t>
                      </a:r>
                    </a:p>
                  </a:txBody>
                  <a:tcPr marL="45686" marR="45686" marT="22842" marB="22842" anchor="ctr">
                    <a:lnR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>
                          <a:latin typeface="Montserrat" pitchFamily="2" charset="77"/>
                        </a:rPr>
                        <a:t>6,769</a:t>
                      </a:r>
                    </a:p>
                  </a:txBody>
                  <a:tcPr marL="45686" marR="45686" marT="22842" marB="22842" anchor="ctr">
                    <a:lnL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>
                          <a:latin typeface="Montserrat" pitchFamily="2" charset="77"/>
                        </a:rPr>
                        <a:t>13.7%</a:t>
                      </a:r>
                    </a:p>
                  </a:txBody>
                  <a:tcPr marL="45686" marR="45686" marT="22842" marB="22842" anchor="ctr">
                    <a:lnL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7858647"/>
                  </a:ext>
                </a:extLst>
              </a:tr>
              <a:tr h="227535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Montserrat" pitchFamily="2" charset="77"/>
                        </a:rPr>
                        <a:t>Japan</a:t>
                      </a:r>
                    </a:p>
                  </a:txBody>
                  <a:tcPr marL="45686" marR="45686" marT="22842" marB="22842" anchor="ctr">
                    <a:lnR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>
                          <a:latin typeface="Montserrat" pitchFamily="2" charset="77"/>
                        </a:rPr>
                        <a:t>3,261</a:t>
                      </a:r>
                    </a:p>
                  </a:txBody>
                  <a:tcPr marL="45686" marR="45686" marT="22842" marB="22842" anchor="ctr">
                    <a:lnL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>
                          <a:latin typeface="Montserrat" pitchFamily="2" charset="77"/>
                        </a:rPr>
                        <a:t>6.6%</a:t>
                      </a:r>
                    </a:p>
                  </a:txBody>
                  <a:tcPr marL="45686" marR="45686" marT="22842" marB="22842" anchor="ctr">
                    <a:lnL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5133628"/>
                  </a:ext>
                </a:extLst>
              </a:tr>
              <a:tr h="227535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Montserrat" pitchFamily="2" charset="77"/>
                        </a:rPr>
                        <a:t>South Korea</a:t>
                      </a:r>
                    </a:p>
                  </a:txBody>
                  <a:tcPr marL="45686" marR="45686" marT="22842" marB="22842" anchor="ctr">
                    <a:lnR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>
                          <a:latin typeface="Montserrat" pitchFamily="2" charset="77"/>
                        </a:rPr>
                        <a:t>2,965</a:t>
                      </a:r>
                    </a:p>
                  </a:txBody>
                  <a:tcPr marL="45686" marR="45686" marT="22842" marB="22842" anchor="ctr">
                    <a:lnL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>
                          <a:latin typeface="Montserrat" pitchFamily="2" charset="77"/>
                        </a:rPr>
                        <a:t>6%</a:t>
                      </a:r>
                    </a:p>
                  </a:txBody>
                  <a:tcPr marL="45686" marR="45686" marT="22842" marB="22842" anchor="ctr">
                    <a:lnL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0055918"/>
                  </a:ext>
                </a:extLst>
              </a:tr>
              <a:tr h="227535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Montserrat" pitchFamily="2" charset="77"/>
                        </a:rPr>
                        <a:t>Germany</a:t>
                      </a:r>
                    </a:p>
                  </a:txBody>
                  <a:tcPr marL="45686" marR="45686" marT="22842" marB="22842" anchor="ctr">
                    <a:lnR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>
                          <a:latin typeface="Montserrat" pitchFamily="2" charset="77"/>
                        </a:rPr>
                        <a:t>2,471</a:t>
                      </a:r>
                    </a:p>
                  </a:txBody>
                  <a:tcPr marL="45686" marR="45686" marT="22842" marB="22842" anchor="ctr">
                    <a:lnL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>
                          <a:latin typeface="Montserrat" pitchFamily="2" charset="77"/>
                        </a:rPr>
                        <a:t>5%</a:t>
                      </a:r>
                    </a:p>
                  </a:txBody>
                  <a:tcPr marL="45686" marR="45686" marT="22842" marB="22842" anchor="ctr">
                    <a:lnL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7315158"/>
                  </a:ext>
                </a:extLst>
              </a:tr>
              <a:tr h="227535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Montserrat" pitchFamily="2" charset="77"/>
                        </a:rPr>
                        <a:t>Canada</a:t>
                      </a:r>
                    </a:p>
                  </a:txBody>
                  <a:tcPr marL="45686" marR="45686" marT="22842" marB="22842" anchor="ctr">
                    <a:lnR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>
                          <a:latin typeface="Montserrat" pitchFamily="2" charset="77"/>
                        </a:rPr>
                        <a:t>1,878</a:t>
                      </a:r>
                    </a:p>
                  </a:txBody>
                  <a:tcPr marL="45686" marR="45686" marT="22842" marB="22842" anchor="ctr">
                    <a:lnL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>
                          <a:latin typeface="Montserrat" pitchFamily="2" charset="77"/>
                        </a:rPr>
                        <a:t>3.8%</a:t>
                      </a:r>
                    </a:p>
                  </a:txBody>
                  <a:tcPr marL="45686" marR="45686" marT="22842" marB="22842" anchor="ctr">
                    <a:lnL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1013478"/>
                  </a:ext>
                </a:extLst>
              </a:tr>
              <a:tr h="227535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Montserrat" pitchFamily="2" charset="77"/>
                        </a:rPr>
                        <a:t>Others</a:t>
                      </a:r>
                    </a:p>
                  </a:txBody>
                  <a:tcPr marL="45686" marR="45686" marT="22842" marB="22842" anchor="ctr">
                    <a:lnR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>
                          <a:latin typeface="Montserrat" pitchFamily="2" charset="77"/>
                        </a:rPr>
                        <a:t>7,461</a:t>
                      </a:r>
                    </a:p>
                  </a:txBody>
                  <a:tcPr marL="45686" marR="45686" marT="22842" marB="22842" anchor="ctr">
                    <a:lnL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>
                          <a:latin typeface="Montserrat" pitchFamily="2" charset="77"/>
                        </a:rPr>
                        <a:t>15.1%</a:t>
                      </a:r>
                    </a:p>
                  </a:txBody>
                  <a:tcPr marL="45686" marR="45686" marT="22842" marB="22842" anchor="ctr">
                    <a:lnL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9384869"/>
                  </a:ext>
                </a:extLst>
              </a:tr>
              <a:tr h="227535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Total</a:t>
                      </a:r>
                    </a:p>
                  </a:txBody>
                  <a:tcPr marL="45686" marR="45686" marT="22842" marB="22842" anchor="ctr">
                    <a:lnR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5E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49,411</a:t>
                      </a:r>
                    </a:p>
                  </a:txBody>
                  <a:tcPr marL="45686" marR="45686" marT="22842" marB="22842" anchor="ctr">
                    <a:lnL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5E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100%</a:t>
                      </a:r>
                    </a:p>
                  </a:txBody>
                  <a:tcPr marL="45686" marR="45686" marT="22842" marB="22842" anchor="ctr">
                    <a:lnL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5E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725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7672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3">
            <a:extLst>
              <a:ext uri="{FF2B5EF4-FFF2-40B4-BE49-F238E27FC236}">
                <a16:creationId xmlns:a16="http://schemas.microsoft.com/office/drawing/2014/main" id="{3D85EFFC-21FA-4B30-B934-14DE24B93C14}"/>
              </a:ext>
            </a:extLst>
          </p:cNvPr>
          <p:cNvCxnSpPr/>
          <p:nvPr/>
        </p:nvCxnSpPr>
        <p:spPr>
          <a:xfrm>
            <a:off x="155474" y="1188439"/>
            <a:ext cx="6480000" cy="0"/>
          </a:xfrm>
          <a:prstGeom prst="line">
            <a:avLst/>
          </a:prstGeom>
          <a:ln>
            <a:solidFill>
              <a:srgbClr val="BC95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3B6A3524-2CFF-4F60-9EBD-315CED481432}"/>
              </a:ext>
            </a:extLst>
          </p:cNvPr>
          <p:cNvSpPr txBox="1"/>
          <p:nvPr/>
        </p:nvSpPr>
        <p:spPr>
          <a:xfrm>
            <a:off x="155474" y="887373"/>
            <a:ext cx="83718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65E51"/>
                </a:solidFill>
                <a:latin typeface="Montserrat"/>
              </a:rPr>
              <a:t>Mexico’s top exported auto parts, 2021* (million dollars) </a:t>
            </a:r>
            <a:r>
              <a:rPr lang="en-US" sz="1050" b="1" dirty="0">
                <a:solidFill>
                  <a:srgbClr val="265E51"/>
                </a:solidFill>
                <a:latin typeface="Montserrat"/>
              </a:rPr>
              <a:t>*forecast</a:t>
            </a:r>
            <a:endParaRPr lang="es-ES_tradnl" b="1" dirty="0">
              <a:solidFill>
                <a:srgbClr val="265E51"/>
              </a:solidFill>
              <a:latin typeface="Montserrat"/>
            </a:endParaRPr>
          </a:p>
        </p:txBody>
      </p:sp>
      <p:graphicFrame>
        <p:nvGraphicFramePr>
          <p:cNvPr id="6" name="Tabla 16">
            <a:extLst>
              <a:ext uri="{FF2B5EF4-FFF2-40B4-BE49-F238E27FC236}">
                <a16:creationId xmlns:a16="http://schemas.microsoft.com/office/drawing/2014/main" id="{FB3F7735-3583-4FE0-B07E-A9080C0844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992173"/>
              </p:ext>
            </p:extLst>
          </p:nvPr>
        </p:nvGraphicFramePr>
        <p:xfrm>
          <a:off x="429658" y="1388125"/>
          <a:ext cx="8207567" cy="3272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3659">
                  <a:extLst>
                    <a:ext uri="{9D8B030D-6E8A-4147-A177-3AD203B41FA5}">
                      <a16:colId xmlns:a16="http://schemas.microsoft.com/office/drawing/2014/main" val="1827062213"/>
                    </a:ext>
                  </a:extLst>
                </a:gridCol>
                <a:gridCol w="1546394">
                  <a:extLst>
                    <a:ext uri="{9D8B030D-6E8A-4147-A177-3AD203B41FA5}">
                      <a16:colId xmlns:a16="http://schemas.microsoft.com/office/drawing/2014/main" val="1291193604"/>
                    </a:ext>
                  </a:extLst>
                </a:gridCol>
                <a:gridCol w="2027514">
                  <a:extLst>
                    <a:ext uri="{9D8B030D-6E8A-4147-A177-3AD203B41FA5}">
                      <a16:colId xmlns:a16="http://schemas.microsoft.com/office/drawing/2014/main" val="2795714831"/>
                    </a:ext>
                  </a:extLst>
                </a:gridCol>
              </a:tblGrid>
              <a:tr h="354693">
                <a:tc>
                  <a:txBody>
                    <a:bodyPr/>
                    <a:lstStyle/>
                    <a:p>
                      <a:r>
                        <a:rPr lang="en-US" sz="1100" b="1" noProof="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Auto parts</a:t>
                      </a:r>
                    </a:p>
                  </a:txBody>
                  <a:tcPr marL="45686" marR="45686" marT="22842" marB="22842" anchor="ctr">
                    <a:solidFill>
                      <a:srgbClr val="265E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2021*</a:t>
                      </a:r>
                    </a:p>
                  </a:txBody>
                  <a:tcPr marL="45686" marR="45686" marT="22842" marB="22842" anchor="ctr">
                    <a:lnR w="12700" cap="flat" cmpd="sng" algn="ctr">
                      <a:solidFill>
                        <a:srgbClr val="EC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65E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err="1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Participation</a:t>
                      </a:r>
                      <a:r>
                        <a:rPr lang="es-MX" sz="1100" b="1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 (%)</a:t>
                      </a:r>
                    </a:p>
                  </a:txBody>
                  <a:tcPr marL="45686" marR="45686" marT="22842" marB="22842" anchor="ctr">
                    <a:lnL w="12700" cap="flat" cmpd="sng" algn="ctr">
                      <a:solidFill>
                        <a:srgbClr val="ECF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265E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181420"/>
                  </a:ext>
                </a:extLst>
              </a:tr>
              <a:tr h="265210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Montserrat" pitchFamily="2" charset="77"/>
                        </a:rPr>
                        <a:t>Harnesses and cables</a:t>
                      </a:r>
                    </a:p>
                  </a:txBody>
                  <a:tcPr marL="45686" marR="45686" marT="22842" marB="22842" anchor="ctr">
                    <a:lnR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>
                          <a:latin typeface="Montserrat" pitchFamily="2" charset="77"/>
                        </a:rPr>
                        <a:t>9,037</a:t>
                      </a:r>
                    </a:p>
                  </a:txBody>
                  <a:tcPr marL="45686" marR="45686" marT="22842" marB="22842" anchor="ctr">
                    <a:lnL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>
                          <a:latin typeface="Montserrat" pitchFamily="2" charset="77"/>
                        </a:rPr>
                        <a:t>11.7%</a:t>
                      </a:r>
                    </a:p>
                  </a:txBody>
                  <a:tcPr marL="45686" marR="45686" marT="22842" marB="22842" anchor="ctr">
                    <a:lnL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4002977"/>
                  </a:ext>
                </a:extLst>
              </a:tr>
              <a:tr h="265210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Montserrat" pitchFamily="2" charset="77"/>
                        </a:rPr>
                        <a:t>Stamped parts and body accessories</a:t>
                      </a:r>
                    </a:p>
                  </a:txBody>
                  <a:tcPr marL="45686" marR="45686" marT="22842" marB="22842" anchor="ctr">
                    <a:lnR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>
                          <a:latin typeface="Montserrat" pitchFamily="2" charset="77"/>
                        </a:rPr>
                        <a:t>5,254</a:t>
                      </a:r>
                    </a:p>
                  </a:txBody>
                  <a:tcPr marL="45686" marR="45686" marT="22842" marB="22842" anchor="ctr">
                    <a:lnL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>
                          <a:latin typeface="Montserrat" pitchFamily="2" charset="77"/>
                        </a:rPr>
                        <a:t>6.8%</a:t>
                      </a:r>
                    </a:p>
                  </a:txBody>
                  <a:tcPr marL="45686" marR="45686" marT="22842" marB="22842" anchor="ctr">
                    <a:lnL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7858647"/>
                  </a:ext>
                </a:extLst>
              </a:tr>
              <a:tr h="265210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Montserrat" pitchFamily="2" charset="77"/>
                        </a:rPr>
                        <a:t>Seats and its parts</a:t>
                      </a:r>
                    </a:p>
                  </a:txBody>
                  <a:tcPr marL="45686" marR="45686" marT="22842" marB="22842" anchor="ctr">
                    <a:lnR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>
                          <a:latin typeface="Montserrat" pitchFamily="2" charset="77"/>
                        </a:rPr>
                        <a:t>5,252</a:t>
                      </a:r>
                    </a:p>
                  </a:txBody>
                  <a:tcPr marL="45686" marR="45686" marT="22842" marB="22842" anchor="ctr">
                    <a:lnL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>
                          <a:latin typeface="Montserrat" pitchFamily="2" charset="77"/>
                        </a:rPr>
                        <a:t>6.8%</a:t>
                      </a:r>
                    </a:p>
                  </a:txBody>
                  <a:tcPr marL="45686" marR="45686" marT="22842" marB="22842" anchor="ctr">
                    <a:lnL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5133628"/>
                  </a:ext>
                </a:extLst>
              </a:tr>
              <a:tr h="265210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Montserrat" pitchFamily="2" charset="77"/>
                        </a:rPr>
                        <a:t>Gearboxes and its parts</a:t>
                      </a:r>
                    </a:p>
                  </a:txBody>
                  <a:tcPr marL="45686" marR="45686" marT="22842" marB="22842" anchor="ctr">
                    <a:lnR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>
                          <a:latin typeface="Montserrat" pitchFamily="2" charset="77"/>
                        </a:rPr>
                        <a:t>4,039</a:t>
                      </a:r>
                    </a:p>
                  </a:txBody>
                  <a:tcPr marL="45686" marR="45686" marT="22842" marB="22842" anchor="ctr">
                    <a:lnL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>
                          <a:latin typeface="Montserrat" pitchFamily="2" charset="77"/>
                        </a:rPr>
                        <a:t>5.2%</a:t>
                      </a:r>
                    </a:p>
                  </a:txBody>
                  <a:tcPr marL="45686" marR="45686" marT="22842" marB="22842" anchor="ctr">
                    <a:lnL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0055918"/>
                  </a:ext>
                </a:extLst>
              </a:tr>
              <a:tr h="265210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Montserrat" pitchFamily="2" charset="77"/>
                        </a:rPr>
                        <a:t>Brake mechanisms</a:t>
                      </a:r>
                    </a:p>
                  </a:txBody>
                  <a:tcPr marL="45686" marR="45686" marT="22842" marB="22842" anchor="ctr">
                    <a:lnR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>
                          <a:latin typeface="Montserrat" pitchFamily="2" charset="77"/>
                        </a:rPr>
                        <a:t>3,283</a:t>
                      </a:r>
                    </a:p>
                  </a:txBody>
                  <a:tcPr marL="45686" marR="45686" marT="22842" marB="22842" anchor="ctr">
                    <a:lnL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>
                          <a:latin typeface="Montserrat" pitchFamily="2" charset="77"/>
                        </a:rPr>
                        <a:t>4.2%</a:t>
                      </a:r>
                    </a:p>
                  </a:txBody>
                  <a:tcPr marL="45686" marR="45686" marT="22842" marB="22842" anchor="ctr">
                    <a:lnL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7315158"/>
                  </a:ext>
                </a:extLst>
              </a:tr>
              <a:tr h="265210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Montserrat" pitchFamily="2" charset="77"/>
                        </a:rPr>
                        <a:t>Engines and its parts</a:t>
                      </a:r>
                    </a:p>
                  </a:txBody>
                  <a:tcPr marL="45686" marR="45686" marT="22842" marB="22842" anchor="ctr">
                    <a:lnR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>
                          <a:latin typeface="Montserrat" pitchFamily="2" charset="77"/>
                        </a:rPr>
                        <a:t>2,951</a:t>
                      </a:r>
                    </a:p>
                  </a:txBody>
                  <a:tcPr marL="45686" marR="45686" marT="22842" marB="22842" anchor="ctr">
                    <a:lnL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>
                          <a:latin typeface="Montserrat" pitchFamily="2" charset="77"/>
                        </a:rPr>
                        <a:t>3.8%</a:t>
                      </a:r>
                    </a:p>
                  </a:txBody>
                  <a:tcPr marL="45686" marR="45686" marT="22842" marB="22842" anchor="ctr">
                    <a:lnL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1013478"/>
                  </a:ext>
                </a:extLst>
              </a:tr>
              <a:tr h="265210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solidFill>
                            <a:sysClr val="windowText" lastClr="000000"/>
                          </a:solidFill>
                          <a:latin typeface="Montserrat" pitchFamily="2" charset="77"/>
                        </a:rPr>
                        <a:t>Devices for lightning or visual signaling</a:t>
                      </a:r>
                    </a:p>
                  </a:txBody>
                  <a:tcPr marL="45686" marR="45686" marT="22842" marB="22842" anchor="ctr">
                    <a:lnR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>
                          <a:solidFill>
                            <a:sysClr val="windowText" lastClr="000000"/>
                          </a:solidFill>
                          <a:latin typeface="Montserrat" pitchFamily="2" charset="77"/>
                        </a:rPr>
                        <a:t>2,862</a:t>
                      </a:r>
                    </a:p>
                  </a:txBody>
                  <a:tcPr marL="45686" marR="45686" marT="22842" marB="22842" anchor="ctr">
                    <a:lnL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>
                          <a:solidFill>
                            <a:sysClr val="windowText" lastClr="000000"/>
                          </a:solidFill>
                          <a:latin typeface="Montserrat" pitchFamily="2" charset="77"/>
                        </a:rPr>
                        <a:t>3.7%</a:t>
                      </a:r>
                    </a:p>
                  </a:txBody>
                  <a:tcPr marL="45686" marR="45686" marT="22842" marB="22842" anchor="ctr">
                    <a:lnL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6725038"/>
                  </a:ext>
                </a:extLst>
              </a:tr>
              <a:tr h="265210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solidFill>
                            <a:sysClr val="windowText" lastClr="000000"/>
                          </a:solidFill>
                          <a:latin typeface="Montserrat" pitchFamily="2" charset="77"/>
                        </a:rPr>
                        <a:t>Devices for air conditioning</a:t>
                      </a:r>
                    </a:p>
                  </a:txBody>
                  <a:tcPr marL="45686" marR="45686" marT="22842" marB="22842" anchor="ctr">
                    <a:lnR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>
                          <a:solidFill>
                            <a:sysClr val="windowText" lastClr="000000"/>
                          </a:solidFill>
                          <a:latin typeface="Montserrat" pitchFamily="2" charset="77"/>
                        </a:rPr>
                        <a:t>2,720</a:t>
                      </a:r>
                    </a:p>
                  </a:txBody>
                  <a:tcPr marL="45686" marR="45686" marT="22842" marB="22842" anchor="ctr">
                    <a:lnL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>
                          <a:solidFill>
                            <a:sysClr val="windowText" lastClr="000000"/>
                          </a:solidFill>
                          <a:latin typeface="Montserrat" pitchFamily="2" charset="77"/>
                        </a:rPr>
                        <a:t>3.5%</a:t>
                      </a:r>
                    </a:p>
                  </a:txBody>
                  <a:tcPr marL="45686" marR="45686" marT="22842" marB="22842" anchor="ctr">
                    <a:lnL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0653828"/>
                  </a:ext>
                </a:extLst>
              </a:tr>
              <a:tr h="265210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solidFill>
                            <a:sysClr val="windowText" lastClr="000000"/>
                          </a:solidFill>
                          <a:latin typeface="Montserrat" pitchFamily="2" charset="77"/>
                        </a:rPr>
                        <a:t>Differential axles and its parts</a:t>
                      </a:r>
                    </a:p>
                  </a:txBody>
                  <a:tcPr marL="45686" marR="45686" marT="22842" marB="22842" anchor="ctr">
                    <a:lnR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>
                          <a:solidFill>
                            <a:sysClr val="windowText" lastClr="000000"/>
                          </a:solidFill>
                          <a:latin typeface="Montserrat" pitchFamily="2" charset="77"/>
                        </a:rPr>
                        <a:t>2,555</a:t>
                      </a:r>
                    </a:p>
                  </a:txBody>
                  <a:tcPr marL="45686" marR="45686" marT="22842" marB="22842" anchor="ctr">
                    <a:lnL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>
                          <a:solidFill>
                            <a:sysClr val="windowText" lastClr="000000"/>
                          </a:solidFill>
                          <a:latin typeface="Montserrat" pitchFamily="2" charset="77"/>
                        </a:rPr>
                        <a:t>3.3%</a:t>
                      </a:r>
                    </a:p>
                  </a:txBody>
                  <a:tcPr marL="45686" marR="45686" marT="22842" marB="22842" anchor="ctr">
                    <a:lnL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404524"/>
                  </a:ext>
                </a:extLst>
              </a:tr>
              <a:tr h="265210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solidFill>
                            <a:sysClr val="windowText" lastClr="000000"/>
                          </a:solidFill>
                          <a:latin typeface="Montserrat" pitchFamily="2" charset="77"/>
                        </a:rPr>
                        <a:t>Air bags and seat belts </a:t>
                      </a:r>
                    </a:p>
                  </a:txBody>
                  <a:tcPr marL="45686" marR="45686" marT="22842" marB="22842" anchor="ctr">
                    <a:lnR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>
                          <a:solidFill>
                            <a:sysClr val="windowText" lastClr="000000"/>
                          </a:solidFill>
                          <a:latin typeface="Montserrat" pitchFamily="2" charset="77"/>
                        </a:rPr>
                        <a:t>2,459</a:t>
                      </a:r>
                    </a:p>
                  </a:txBody>
                  <a:tcPr marL="45686" marR="45686" marT="22842" marB="22842" anchor="ctr">
                    <a:lnL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>
                          <a:solidFill>
                            <a:sysClr val="windowText" lastClr="000000"/>
                          </a:solidFill>
                          <a:latin typeface="Montserrat" pitchFamily="2" charset="77"/>
                        </a:rPr>
                        <a:t>3.2%</a:t>
                      </a:r>
                    </a:p>
                  </a:txBody>
                  <a:tcPr marL="45686" marR="45686" marT="22842" marB="22842" anchor="ctr">
                    <a:lnL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7194340"/>
                  </a:ext>
                </a:extLst>
              </a:tr>
              <a:tr h="265210"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Total</a:t>
                      </a:r>
                    </a:p>
                  </a:txBody>
                  <a:tcPr marL="45686" marR="45686" marT="22842" marB="22842" anchor="ctr">
                    <a:lnR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95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77,529</a:t>
                      </a:r>
                    </a:p>
                  </a:txBody>
                  <a:tcPr marL="45686" marR="45686" marT="22842" marB="22842" anchor="ctr">
                    <a:lnL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95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100%</a:t>
                      </a:r>
                    </a:p>
                  </a:txBody>
                  <a:tcPr marL="45686" marR="45686" marT="22842" marB="22842" anchor="ctr">
                    <a:lnL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BC9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95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2952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3476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1">
            <a:extLst>
              <a:ext uri="{FF2B5EF4-FFF2-40B4-BE49-F238E27FC236}">
                <a16:creationId xmlns:a16="http://schemas.microsoft.com/office/drawing/2014/main" id="{7F1D61EE-E10A-F445-A4DB-D6975DEAAA4E}"/>
              </a:ext>
            </a:extLst>
          </p:cNvPr>
          <p:cNvSpPr txBox="1"/>
          <p:nvPr/>
        </p:nvSpPr>
        <p:spPr>
          <a:xfrm>
            <a:off x="155473" y="866107"/>
            <a:ext cx="7069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65E51"/>
                </a:solidFill>
                <a:latin typeface="Montserrat"/>
              </a:rPr>
              <a:t>Automotive Industry</a:t>
            </a:r>
            <a:endParaRPr lang="es-ES_tradnl" b="1" dirty="0">
              <a:solidFill>
                <a:srgbClr val="265E51"/>
              </a:solidFill>
              <a:latin typeface="Montserra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11C96B2-DF74-BB48-9BA5-725D490AB101}"/>
              </a:ext>
            </a:extLst>
          </p:cNvPr>
          <p:cNvCxnSpPr/>
          <p:nvPr/>
        </p:nvCxnSpPr>
        <p:spPr>
          <a:xfrm>
            <a:off x="155474" y="1188439"/>
            <a:ext cx="6480000" cy="0"/>
          </a:xfrm>
          <a:prstGeom prst="line">
            <a:avLst/>
          </a:prstGeom>
          <a:ln>
            <a:solidFill>
              <a:srgbClr val="BC95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4">
            <a:extLst>
              <a:ext uri="{FF2B5EF4-FFF2-40B4-BE49-F238E27FC236}">
                <a16:creationId xmlns:a16="http://schemas.microsoft.com/office/drawing/2014/main" id="{E21E9E61-9248-094F-9169-9FD8F72ECC79}"/>
              </a:ext>
            </a:extLst>
          </p:cNvPr>
          <p:cNvSpPr txBox="1"/>
          <p:nvPr/>
        </p:nvSpPr>
        <p:spPr>
          <a:xfrm>
            <a:off x="155472" y="1321369"/>
            <a:ext cx="6480000" cy="654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latin typeface="Montserrat"/>
                <a:ea typeface="Montserrat"/>
                <a:cs typeface="Montserrat"/>
                <a:sym typeface="Montserrat"/>
              </a:rPr>
              <a:t>The total Foreign Direct Investment (FDI) received in the automotive industry from 1999 to 2020 amounts to $73,517  million.</a:t>
            </a:r>
          </a:p>
          <a:p>
            <a:pPr marL="171450" indent="-1714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latin typeface="Montserrat"/>
                <a:ea typeface="Montserrat"/>
                <a:cs typeface="Montserrat"/>
                <a:sym typeface="Montserrat"/>
              </a:rPr>
              <a:t>There are 1,439 companies with FDI in this sector.</a:t>
            </a:r>
            <a:endParaRPr lang="es-ES_tradnl" sz="9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7" name="Tabla 2">
            <a:extLst>
              <a:ext uri="{FF2B5EF4-FFF2-40B4-BE49-F238E27FC236}">
                <a16:creationId xmlns:a16="http://schemas.microsoft.com/office/drawing/2014/main" id="{BA21306D-DBAE-4B4B-B0E0-229C85F929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941917"/>
              </p:ext>
            </p:extLst>
          </p:nvPr>
        </p:nvGraphicFramePr>
        <p:xfrm>
          <a:off x="374928" y="2338257"/>
          <a:ext cx="4511628" cy="2132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7907">
                  <a:extLst>
                    <a:ext uri="{9D8B030D-6E8A-4147-A177-3AD203B41FA5}">
                      <a16:colId xmlns:a16="http://schemas.microsoft.com/office/drawing/2014/main" val="2970831741"/>
                    </a:ext>
                  </a:extLst>
                </a:gridCol>
                <a:gridCol w="1127907">
                  <a:extLst>
                    <a:ext uri="{9D8B030D-6E8A-4147-A177-3AD203B41FA5}">
                      <a16:colId xmlns:a16="http://schemas.microsoft.com/office/drawing/2014/main" val="2989329958"/>
                    </a:ext>
                  </a:extLst>
                </a:gridCol>
                <a:gridCol w="1127907">
                  <a:extLst>
                    <a:ext uri="{9D8B030D-6E8A-4147-A177-3AD203B41FA5}">
                      <a16:colId xmlns:a16="http://schemas.microsoft.com/office/drawing/2014/main" val="863262707"/>
                    </a:ext>
                  </a:extLst>
                </a:gridCol>
                <a:gridCol w="1127907">
                  <a:extLst>
                    <a:ext uri="{9D8B030D-6E8A-4147-A177-3AD203B41FA5}">
                      <a16:colId xmlns:a16="http://schemas.microsoft.com/office/drawing/2014/main" val="3846923835"/>
                    </a:ext>
                  </a:extLst>
                </a:gridCol>
              </a:tblGrid>
              <a:tr h="328990">
                <a:tc>
                  <a:txBody>
                    <a:bodyPr/>
                    <a:lstStyle/>
                    <a:p>
                      <a:pPr algn="ctr"/>
                      <a:r>
                        <a:rPr lang="en-US" sz="800" noProof="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COUNTRY OF ORIGIN</a:t>
                      </a:r>
                    </a:p>
                  </a:txBody>
                  <a:tcPr anchor="ctr">
                    <a:solidFill>
                      <a:srgbClr val="265E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noProof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FDI (million dollars)</a:t>
                      </a:r>
                    </a:p>
                  </a:txBody>
                  <a:tcPr anchor="ctr">
                    <a:solidFill>
                      <a:srgbClr val="265E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noProof="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 PARTICIPATION SHARE (%)</a:t>
                      </a:r>
                    </a:p>
                  </a:txBody>
                  <a:tcPr anchor="ctr">
                    <a:solidFill>
                      <a:srgbClr val="265E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noProof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NUMBER OF COMPANIES</a:t>
                      </a:r>
                    </a:p>
                  </a:txBody>
                  <a:tcPr anchor="ctr">
                    <a:solidFill>
                      <a:srgbClr val="265E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9046713"/>
                  </a:ext>
                </a:extLst>
              </a:tr>
              <a:tr h="299496">
                <a:tc>
                  <a:txBody>
                    <a:bodyPr/>
                    <a:lstStyle/>
                    <a:p>
                      <a:pPr algn="ctr"/>
                      <a:r>
                        <a:rPr lang="en-US" sz="800" b="1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itchFamily="2" charset="77"/>
                        </a:rPr>
                        <a:t>USA</a:t>
                      </a:r>
                    </a:p>
                  </a:txBody>
                  <a:tcPr anchor="ctr"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itchFamily="2" charset="77"/>
                        </a:rPr>
                        <a:t>$38,452.8</a:t>
                      </a:r>
                    </a:p>
                  </a:txBody>
                  <a:tcPr anchor="ctr"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itchFamily="2" charset="77"/>
                        </a:rPr>
                        <a:t>48.2%</a:t>
                      </a:r>
                    </a:p>
                  </a:txBody>
                  <a:tcPr anchor="ctr"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itchFamily="2" charset="77"/>
                        </a:rPr>
                        <a:t>719</a:t>
                      </a:r>
                    </a:p>
                  </a:txBody>
                  <a:tcPr anchor="ctr"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994827"/>
                  </a:ext>
                </a:extLst>
              </a:tr>
              <a:tr h="299496">
                <a:tc>
                  <a:txBody>
                    <a:bodyPr/>
                    <a:lstStyle/>
                    <a:p>
                      <a:pPr algn="ctr"/>
                      <a:r>
                        <a:rPr lang="en-US" sz="800" b="1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itchFamily="2" charset="77"/>
                        </a:rPr>
                        <a:t>Japan</a:t>
                      </a:r>
                    </a:p>
                  </a:txBody>
                  <a:tcPr anchor="ctr">
                    <a:lnT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itchFamily="2" charset="77"/>
                        </a:rPr>
                        <a:t>$15,109.5</a:t>
                      </a:r>
                    </a:p>
                  </a:txBody>
                  <a:tcPr anchor="ctr">
                    <a:lnT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itchFamily="2" charset="77"/>
                        </a:rPr>
                        <a:t>18.9%</a:t>
                      </a:r>
                    </a:p>
                  </a:txBody>
                  <a:tcPr anchor="ctr">
                    <a:lnT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itchFamily="2" charset="77"/>
                        </a:rPr>
                        <a:t>219</a:t>
                      </a:r>
                    </a:p>
                  </a:txBody>
                  <a:tcPr anchor="ctr">
                    <a:lnT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1998385"/>
                  </a:ext>
                </a:extLst>
              </a:tr>
              <a:tr h="299496">
                <a:tc>
                  <a:txBody>
                    <a:bodyPr/>
                    <a:lstStyle/>
                    <a:p>
                      <a:pPr algn="ctr"/>
                      <a:r>
                        <a:rPr lang="en-US" sz="800" b="1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itchFamily="2" charset="77"/>
                        </a:rPr>
                        <a:t>Germany</a:t>
                      </a:r>
                    </a:p>
                  </a:txBody>
                  <a:tcPr anchor="ctr">
                    <a:lnT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itchFamily="2" charset="77"/>
                        </a:rPr>
                        <a:t>$14,087.3</a:t>
                      </a:r>
                    </a:p>
                  </a:txBody>
                  <a:tcPr anchor="ctr">
                    <a:lnT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itchFamily="2" charset="77"/>
                        </a:rPr>
                        <a:t>17.7%</a:t>
                      </a:r>
                    </a:p>
                  </a:txBody>
                  <a:tcPr anchor="ctr">
                    <a:lnT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itchFamily="2" charset="77"/>
                        </a:rPr>
                        <a:t>200</a:t>
                      </a:r>
                    </a:p>
                  </a:txBody>
                  <a:tcPr anchor="ctr">
                    <a:lnT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9168910"/>
                  </a:ext>
                </a:extLst>
              </a:tr>
              <a:tr h="299496">
                <a:tc>
                  <a:txBody>
                    <a:bodyPr/>
                    <a:lstStyle/>
                    <a:p>
                      <a:pPr algn="ctr"/>
                      <a:r>
                        <a:rPr lang="en-US" sz="800" b="1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itchFamily="2" charset="77"/>
                        </a:rPr>
                        <a:t>Canada</a:t>
                      </a:r>
                    </a:p>
                  </a:txBody>
                  <a:tcPr anchor="ctr">
                    <a:lnT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itchFamily="2" charset="77"/>
                        </a:rPr>
                        <a:t>$3,087.1</a:t>
                      </a:r>
                    </a:p>
                  </a:txBody>
                  <a:tcPr anchor="ctr">
                    <a:lnT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itchFamily="2" charset="77"/>
                        </a:rPr>
                        <a:t>3.9%</a:t>
                      </a:r>
                    </a:p>
                  </a:txBody>
                  <a:tcPr anchor="ctr">
                    <a:lnT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itchFamily="2" charset="77"/>
                        </a:rPr>
                        <a:t>82</a:t>
                      </a:r>
                    </a:p>
                  </a:txBody>
                  <a:tcPr anchor="ctr">
                    <a:lnT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3224478"/>
                  </a:ext>
                </a:extLst>
              </a:tr>
              <a:tr h="299496">
                <a:tc>
                  <a:txBody>
                    <a:bodyPr/>
                    <a:lstStyle/>
                    <a:p>
                      <a:pPr algn="ctr"/>
                      <a:r>
                        <a:rPr lang="en-US" sz="800" b="1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itchFamily="2" charset="77"/>
                        </a:rPr>
                        <a:t>Korea</a:t>
                      </a:r>
                    </a:p>
                  </a:txBody>
                  <a:tcPr anchor="ctr">
                    <a:lnT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itchFamily="2" charset="77"/>
                        </a:rPr>
                        <a:t>$2,780.3</a:t>
                      </a:r>
                    </a:p>
                  </a:txBody>
                  <a:tcPr anchor="ctr">
                    <a:lnT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itchFamily="2" charset="77"/>
                        </a:rPr>
                        <a:t>3.5%</a:t>
                      </a:r>
                    </a:p>
                  </a:txBody>
                  <a:tcPr anchor="ctr">
                    <a:lnT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itchFamily="2" charset="77"/>
                        </a:rPr>
                        <a:t>85</a:t>
                      </a:r>
                    </a:p>
                  </a:txBody>
                  <a:tcPr anchor="ctr">
                    <a:lnT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2267752"/>
                  </a:ext>
                </a:extLst>
              </a:tr>
              <a:tr h="299496">
                <a:tc>
                  <a:txBody>
                    <a:bodyPr/>
                    <a:lstStyle/>
                    <a:p>
                      <a:pPr algn="ctr"/>
                      <a:r>
                        <a:rPr lang="en-US" sz="800" b="1" noProof="0">
                          <a:solidFill>
                            <a:srgbClr val="265E51"/>
                          </a:solidFill>
                          <a:latin typeface="Montserrat" pitchFamily="2" charset="77"/>
                        </a:rPr>
                        <a:t>TOTAL</a:t>
                      </a:r>
                    </a:p>
                  </a:txBody>
                  <a:tcPr anchor="ctr">
                    <a:lnT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noProof="0" dirty="0">
                          <a:solidFill>
                            <a:srgbClr val="265E51"/>
                          </a:solidFill>
                          <a:latin typeface="Montserrat" pitchFamily="2" charset="77"/>
                        </a:rPr>
                        <a:t>$73,517.0</a:t>
                      </a:r>
                    </a:p>
                  </a:txBody>
                  <a:tcPr anchor="ctr">
                    <a:lnT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noProof="0">
                          <a:solidFill>
                            <a:srgbClr val="265E51"/>
                          </a:solidFill>
                          <a:latin typeface="Montserrat" pitchFamily="2" charset="77"/>
                        </a:rPr>
                        <a:t>92.2%</a:t>
                      </a:r>
                    </a:p>
                  </a:txBody>
                  <a:tcPr anchor="ctr">
                    <a:lnT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noProof="0" dirty="0">
                          <a:solidFill>
                            <a:srgbClr val="265E51"/>
                          </a:solidFill>
                          <a:latin typeface="Montserrat" pitchFamily="2" charset="77"/>
                        </a:rPr>
                        <a:t>1,305</a:t>
                      </a:r>
                    </a:p>
                  </a:txBody>
                  <a:tcPr anchor="ctr">
                    <a:lnT w="6350" cap="flat" cmpd="sng" algn="ctr">
                      <a:solidFill>
                        <a:srgbClr val="265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9787303"/>
                  </a:ext>
                </a:extLst>
              </a:tr>
            </a:tbl>
          </a:graphicData>
        </a:graphic>
      </p:graphicFrame>
      <p:graphicFrame>
        <p:nvGraphicFramePr>
          <p:cNvPr id="8" name="Gráfico 5">
            <a:extLst>
              <a:ext uri="{FF2B5EF4-FFF2-40B4-BE49-F238E27FC236}">
                <a16:creationId xmlns:a16="http://schemas.microsoft.com/office/drawing/2014/main" id="{2E9D04D6-F27E-5345-8FAC-F4CFFA4907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2244222"/>
              </p:ext>
            </p:extLst>
          </p:nvPr>
        </p:nvGraphicFramePr>
        <p:xfrm>
          <a:off x="4769510" y="1904687"/>
          <a:ext cx="4374490" cy="2731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uadroTexto 6">
            <a:extLst>
              <a:ext uri="{FF2B5EF4-FFF2-40B4-BE49-F238E27FC236}">
                <a16:creationId xmlns:a16="http://schemas.microsoft.com/office/drawing/2014/main" id="{5547F29F-804A-4541-9F3C-75AF62A1ACB7}"/>
              </a:ext>
            </a:extLst>
          </p:cNvPr>
          <p:cNvSpPr txBox="1"/>
          <p:nvPr/>
        </p:nvSpPr>
        <p:spPr>
          <a:xfrm>
            <a:off x="0" y="4751622"/>
            <a:ext cx="4008384" cy="187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Fuente: </a:t>
            </a:r>
            <a:r>
              <a:rPr lang="en-US" sz="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Secretaría</a:t>
            </a:r>
            <a:r>
              <a:rPr lang="en-US" sz="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 de </a:t>
            </a:r>
            <a:r>
              <a:rPr lang="en-US" sz="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Economía</a:t>
            </a:r>
            <a:endParaRPr lang="en-US" sz="600" b="1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904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1">
            <a:extLst>
              <a:ext uri="{FF2B5EF4-FFF2-40B4-BE49-F238E27FC236}">
                <a16:creationId xmlns:a16="http://schemas.microsoft.com/office/drawing/2014/main" id="{7F1D61EE-E10A-F445-A4DB-D6975DEAAA4E}"/>
              </a:ext>
            </a:extLst>
          </p:cNvPr>
          <p:cNvSpPr txBox="1"/>
          <p:nvPr/>
        </p:nvSpPr>
        <p:spPr>
          <a:xfrm>
            <a:off x="155474" y="821460"/>
            <a:ext cx="7510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65E51"/>
                </a:solidFill>
                <a:latin typeface="Montserrat"/>
              </a:rPr>
              <a:t>Main companies from the top 3 countries with the highest FDI in the industry</a:t>
            </a:r>
            <a:endParaRPr lang="es-ES_tradnl" b="1" dirty="0">
              <a:solidFill>
                <a:srgbClr val="265E51"/>
              </a:solidFill>
              <a:latin typeface="Montserra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11C96B2-DF74-BB48-9BA5-725D490AB101}"/>
              </a:ext>
            </a:extLst>
          </p:cNvPr>
          <p:cNvCxnSpPr/>
          <p:nvPr/>
        </p:nvCxnSpPr>
        <p:spPr>
          <a:xfrm>
            <a:off x="155474" y="1290039"/>
            <a:ext cx="6480000" cy="0"/>
          </a:xfrm>
          <a:prstGeom prst="line">
            <a:avLst/>
          </a:prstGeom>
          <a:ln>
            <a:solidFill>
              <a:srgbClr val="BC95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CC826CB-A189-2941-8E59-A1112A9820F2}"/>
              </a:ext>
            </a:extLst>
          </p:cNvPr>
          <p:cNvGrpSpPr/>
          <p:nvPr/>
        </p:nvGrpSpPr>
        <p:grpSpPr>
          <a:xfrm>
            <a:off x="910006" y="1421223"/>
            <a:ext cx="984096" cy="984096"/>
            <a:chOff x="-38712" y="2231088"/>
            <a:chExt cx="252071" cy="252071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EF8BB3D-5A26-D245-90FE-4E08DE7CBF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38712" y="2231088"/>
              <a:ext cx="252071" cy="252071"/>
            </a:xfrm>
            <a:prstGeom prst="ellipse">
              <a:avLst/>
            </a:prstGeom>
            <a:noFill/>
            <a:ln w="12700">
              <a:solidFill>
                <a:srgbClr val="BC955C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s-ES_tradnl" sz="100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64144B5-293A-AC4D-B88D-9FF61F0901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541" y="2252949"/>
              <a:ext cx="207452" cy="207452"/>
            </a:xfrm>
            <a:prstGeom prst="ellipse">
              <a:avLst/>
            </a:prstGeom>
            <a:solidFill>
              <a:srgbClr val="BC955C"/>
            </a:solidFill>
            <a:ln w="12700">
              <a:solidFill>
                <a:srgbClr val="BC95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s-ES_tradnl" sz="1000" b="1" dirty="0" err="1">
                  <a:latin typeface="Montserrat" pitchFamily="2" charset="77"/>
                </a:rPr>
                <a:t>Japan</a:t>
              </a:r>
              <a:endParaRPr lang="es-ES_tradnl" sz="1000" b="1" dirty="0">
                <a:latin typeface="Montserrat" pitchFamily="2" charset="77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EE1F4A2-E6D7-804D-9702-D0EC12A8E24A}"/>
              </a:ext>
            </a:extLst>
          </p:cNvPr>
          <p:cNvGrpSpPr/>
          <p:nvPr/>
        </p:nvGrpSpPr>
        <p:grpSpPr>
          <a:xfrm>
            <a:off x="910006" y="2481859"/>
            <a:ext cx="984096" cy="984096"/>
            <a:chOff x="-38712" y="2231088"/>
            <a:chExt cx="252071" cy="25207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9D9B901-5933-5541-841A-C4D54D40E9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38712" y="2231088"/>
              <a:ext cx="252071" cy="252071"/>
            </a:xfrm>
            <a:prstGeom prst="ellipse">
              <a:avLst/>
            </a:prstGeom>
            <a:noFill/>
            <a:ln w="12700">
              <a:solidFill>
                <a:srgbClr val="BC955C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s-ES_tradnl" sz="100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029DF7C-7A77-CC40-B628-1803995E0E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541" y="2252949"/>
              <a:ext cx="207452" cy="207452"/>
            </a:xfrm>
            <a:prstGeom prst="ellipse">
              <a:avLst/>
            </a:prstGeom>
            <a:solidFill>
              <a:srgbClr val="BC955C"/>
            </a:solidFill>
            <a:ln w="12700">
              <a:solidFill>
                <a:srgbClr val="BC95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s-ES_tradnl" sz="1000" b="1" dirty="0">
                  <a:latin typeface="Montserrat" pitchFamily="2" charset="77"/>
                </a:rPr>
                <a:t>USA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937462F-8226-2146-88B3-09E84C721F9A}"/>
              </a:ext>
            </a:extLst>
          </p:cNvPr>
          <p:cNvGrpSpPr/>
          <p:nvPr/>
        </p:nvGrpSpPr>
        <p:grpSpPr>
          <a:xfrm>
            <a:off x="910006" y="3542498"/>
            <a:ext cx="984096" cy="984096"/>
            <a:chOff x="-38712" y="2231088"/>
            <a:chExt cx="252071" cy="252071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CE8E0FB-B344-AC40-BB9A-A8E02E2691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38712" y="2231088"/>
              <a:ext cx="252071" cy="252071"/>
            </a:xfrm>
            <a:prstGeom prst="ellipse">
              <a:avLst/>
            </a:prstGeom>
            <a:noFill/>
            <a:ln w="12700">
              <a:solidFill>
                <a:srgbClr val="BC955C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s-ES_tradnl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FAFCBBA-9A66-FF4D-B644-0E095D5D00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541" y="2252949"/>
              <a:ext cx="207452" cy="207452"/>
            </a:xfrm>
            <a:prstGeom prst="ellipse">
              <a:avLst/>
            </a:prstGeom>
            <a:solidFill>
              <a:srgbClr val="BC955C"/>
            </a:solidFill>
            <a:ln w="12700">
              <a:solidFill>
                <a:srgbClr val="BC95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s-ES_tradnl" sz="900" b="1" dirty="0" err="1">
                  <a:latin typeface="Montserrat" pitchFamily="2" charset="77"/>
                </a:rPr>
                <a:t>Germany</a:t>
              </a:r>
              <a:endParaRPr lang="es-ES_tradnl" sz="900" b="1" dirty="0">
                <a:latin typeface="Montserrat" pitchFamily="2" charset="77"/>
              </a:endParaRPr>
            </a:p>
          </p:txBody>
        </p:sp>
      </p:grp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9CBAE67-9F36-9A45-B3B7-5B94BD686660}"/>
              </a:ext>
            </a:extLst>
          </p:cNvPr>
          <p:cNvCxnSpPr>
            <a:stCxn id="13" idx="6"/>
          </p:cNvCxnSpPr>
          <p:nvPr/>
        </p:nvCxnSpPr>
        <p:spPr>
          <a:xfrm flipV="1">
            <a:off x="1894102" y="1911520"/>
            <a:ext cx="269193" cy="1751"/>
          </a:xfrm>
          <a:prstGeom prst="straightConnector1">
            <a:avLst/>
          </a:prstGeom>
          <a:ln>
            <a:solidFill>
              <a:srgbClr val="BC955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D4FA735-E510-ED42-A952-D74E12A73694}"/>
              </a:ext>
            </a:extLst>
          </p:cNvPr>
          <p:cNvCxnSpPr/>
          <p:nvPr/>
        </p:nvCxnSpPr>
        <p:spPr>
          <a:xfrm flipV="1">
            <a:off x="1894102" y="2966856"/>
            <a:ext cx="269193" cy="1751"/>
          </a:xfrm>
          <a:prstGeom prst="straightConnector1">
            <a:avLst/>
          </a:prstGeom>
          <a:ln>
            <a:solidFill>
              <a:srgbClr val="BC955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834B68C-20E2-8F4E-8AAD-1EAFE57BAAD0}"/>
              </a:ext>
            </a:extLst>
          </p:cNvPr>
          <p:cNvCxnSpPr/>
          <p:nvPr/>
        </p:nvCxnSpPr>
        <p:spPr>
          <a:xfrm flipV="1">
            <a:off x="1894102" y="4033624"/>
            <a:ext cx="269193" cy="1751"/>
          </a:xfrm>
          <a:prstGeom prst="straightConnector1">
            <a:avLst/>
          </a:prstGeom>
          <a:ln>
            <a:solidFill>
              <a:srgbClr val="BC955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Gráfico 1">
            <a:extLst>
              <a:ext uri="{FF2B5EF4-FFF2-40B4-BE49-F238E27FC236}">
                <a16:creationId xmlns:a16="http://schemas.microsoft.com/office/drawing/2014/main" id="{6B1D1584-F034-2248-B5F4-90C5FF8EAC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7084495"/>
              </p:ext>
            </p:extLst>
          </p:nvPr>
        </p:nvGraphicFramePr>
        <p:xfrm>
          <a:off x="3672230" y="1200327"/>
          <a:ext cx="5091585" cy="3712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46CE9E25-EFA0-804F-BC98-8DB311CF3E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189" t="8218" r="22797" b="8389"/>
          <a:stretch/>
        </p:blipFill>
        <p:spPr>
          <a:xfrm>
            <a:off x="2384490" y="2632158"/>
            <a:ext cx="689504" cy="68349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324FBBE-637D-424A-8E60-81F2BC47B7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257718" y="1544670"/>
            <a:ext cx="947754" cy="740827"/>
          </a:xfrm>
          <a:prstGeom prst="rect">
            <a:avLst/>
          </a:prstGeom>
        </p:spPr>
      </p:pic>
      <p:pic>
        <p:nvPicPr>
          <p:cNvPr id="29" name="Picture 28" descr="Logo, icon&#10;&#10;Description automatically generated">
            <a:extLst>
              <a:ext uri="{FF2B5EF4-FFF2-40B4-BE49-F238E27FC236}">
                <a16:creationId xmlns:a16="http://schemas.microsoft.com/office/drawing/2014/main" id="{B3DC1EA0-7D96-E546-9075-A4F60887B9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8601" y="3620716"/>
            <a:ext cx="761281" cy="761281"/>
          </a:xfrm>
          <a:prstGeom prst="rect">
            <a:avLst/>
          </a:prstGeom>
        </p:spPr>
      </p:pic>
      <p:sp>
        <p:nvSpPr>
          <p:cNvPr id="30" name="CuadroTexto 6">
            <a:extLst>
              <a:ext uri="{FF2B5EF4-FFF2-40B4-BE49-F238E27FC236}">
                <a16:creationId xmlns:a16="http://schemas.microsoft.com/office/drawing/2014/main" id="{B0A81129-24A9-D543-BEDF-AB62C3340DA8}"/>
              </a:ext>
            </a:extLst>
          </p:cNvPr>
          <p:cNvSpPr txBox="1"/>
          <p:nvPr/>
        </p:nvSpPr>
        <p:spPr>
          <a:xfrm>
            <a:off x="0" y="4751622"/>
            <a:ext cx="4008384" cy="187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Fuente: </a:t>
            </a:r>
            <a:r>
              <a:rPr lang="en-US" sz="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Secretaría</a:t>
            </a:r>
            <a:r>
              <a:rPr lang="en-US" sz="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 de </a:t>
            </a:r>
            <a:r>
              <a:rPr lang="en-US" sz="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Economía</a:t>
            </a:r>
            <a:endParaRPr lang="en-US" sz="600" b="1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2639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4">
            <a:extLst>
              <a:ext uri="{FF2B5EF4-FFF2-40B4-BE49-F238E27FC236}">
                <a16:creationId xmlns:a16="http://schemas.microsoft.com/office/drawing/2014/main" id="{E21E9E61-9248-094F-9169-9FD8F72ECC79}"/>
              </a:ext>
            </a:extLst>
          </p:cNvPr>
          <p:cNvSpPr txBox="1"/>
          <p:nvPr/>
        </p:nvSpPr>
        <p:spPr>
          <a:xfrm>
            <a:off x="155472" y="1028947"/>
            <a:ext cx="3600000" cy="1971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In the 4</a:t>
            </a:r>
            <a:r>
              <a:rPr lang="en-US" sz="9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th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trimester of 2020, the GDP registered $4 billion USD, which represented an increase of 1,92% compared to the previous trimester. </a:t>
            </a:r>
          </a:p>
          <a:p>
            <a:pPr marL="171450" indent="-1714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In Automobile and Truck Manufacturing, the states with the highest production were </a:t>
            </a:r>
            <a:r>
              <a:rPr 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Coahuila 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(MX $ 262 million USD), </a:t>
            </a:r>
            <a:r>
              <a:rPr 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Puebla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(MX $ 205 million USD) and </a:t>
            </a:r>
            <a:r>
              <a:rPr 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Nuevo León 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($ 179 million USD).</a:t>
            </a:r>
          </a:p>
          <a:p>
            <a:pPr marL="171450" indent="-1714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In 2019 in Automobile and Truck Manufacturing, the states with the highest level of investment were</a:t>
            </a:r>
            <a:r>
              <a:rPr 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Nuevo León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($ 3.54 billion USD), </a:t>
            </a:r>
            <a:r>
              <a:rPr 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Estado de México 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($ 1.75 billion USD) and </a:t>
            </a:r>
            <a:r>
              <a:rPr 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Aguascalientes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($ 1.54 billion USD).</a:t>
            </a:r>
            <a:endParaRPr lang="es-ES_tradnl" sz="900" dirty="0">
              <a:solidFill>
                <a:schemeClr val="tx1">
                  <a:lumMod val="75000"/>
                  <a:lumOff val="2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CuadroTexto 6">
            <a:extLst>
              <a:ext uri="{FF2B5EF4-FFF2-40B4-BE49-F238E27FC236}">
                <a16:creationId xmlns:a16="http://schemas.microsoft.com/office/drawing/2014/main" id="{A76548E8-507B-B04C-9437-1420CADF84A8}"/>
              </a:ext>
            </a:extLst>
          </p:cNvPr>
          <p:cNvSpPr txBox="1"/>
          <p:nvPr/>
        </p:nvSpPr>
        <p:spPr>
          <a:xfrm>
            <a:off x="0" y="4751622"/>
            <a:ext cx="4008384" cy="187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Fuente: </a:t>
            </a:r>
            <a:r>
              <a:rPr lang="en-US" sz="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Secretaría</a:t>
            </a:r>
            <a:r>
              <a:rPr lang="en-US" sz="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 de </a:t>
            </a:r>
            <a:r>
              <a:rPr lang="en-US" sz="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Economía</a:t>
            </a:r>
            <a:r>
              <a:rPr lang="en-US" sz="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/</a:t>
            </a:r>
            <a:r>
              <a:rPr lang="en-US" sz="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DataMexico</a:t>
            </a:r>
            <a:endParaRPr lang="en-US" sz="600" b="1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</a:endParaRPr>
          </a:p>
        </p:txBody>
      </p:sp>
      <p:pic>
        <p:nvPicPr>
          <p:cNvPr id="78" name="Imagen 5">
            <a:extLst>
              <a:ext uri="{FF2B5EF4-FFF2-40B4-BE49-F238E27FC236}">
                <a16:creationId xmlns:a16="http://schemas.microsoft.com/office/drawing/2014/main" id="{40C08D90-8A6C-CD42-A2E8-C9918B7D05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 l="36577" t="26571" r="16923" b="6234"/>
          <a:stretch/>
        </p:blipFill>
        <p:spPr>
          <a:xfrm>
            <a:off x="3721210" y="1400549"/>
            <a:ext cx="2683224" cy="2342404"/>
          </a:xfrm>
          <a:prstGeom prst="rect">
            <a:avLst/>
          </a:prstGeom>
        </p:spPr>
      </p:pic>
      <p:pic>
        <p:nvPicPr>
          <p:cNvPr id="79" name="Imagen 7">
            <a:extLst>
              <a:ext uri="{FF2B5EF4-FFF2-40B4-BE49-F238E27FC236}">
                <a16:creationId xmlns:a16="http://schemas.microsoft.com/office/drawing/2014/main" id="{2D9A907E-064B-F04E-8695-A62F8C3686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 l="35652" t="25703" r="15870" b="6646"/>
          <a:stretch/>
        </p:blipFill>
        <p:spPr>
          <a:xfrm>
            <a:off x="6460776" y="1400549"/>
            <a:ext cx="2683224" cy="234240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AE62564-3462-4068-A4C4-9E882438B44E}"/>
              </a:ext>
            </a:extLst>
          </p:cNvPr>
          <p:cNvSpPr txBox="1"/>
          <p:nvPr/>
        </p:nvSpPr>
        <p:spPr>
          <a:xfrm>
            <a:off x="3967576" y="907138"/>
            <a:ext cx="21904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900" b="1" spc="0" baseline="0" noProof="0" dirty="0">
                <a:solidFill>
                  <a:srgbClr val="265E51"/>
                </a:solidFill>
                <a:latin typeface="Montserrat" pitchFamily="2" charset="77"/>
              </a:rPr>
              <a:t> TOTAL GROSS PRODUCTION </a:t>
            </a:r>
            <a:r>
              <a:rPr lang="es-MX" sz="900" b="1" dirty="0">
                <a:solidFill>
                  <a:srgbClr val="265E51"/>
                </a:solidFill>
                <a:latin typeface="Montserrat" pitchFamily="2" charset="77"/>
              </a:rPr>
              <a:t>DISTRIBUTION </a:t>
            </a:r>
            <a:r>
              <a:rPr lang="es-MX" sz="900" b="1" spc="0" baseline="0" noProof="0" dirty="0">
                <a:solidFill>
                  <a:srgbClr val="265E51"/>
                </a:solidFill>
                <a:latin typeface="Montserrat" pitchFamily="2" charset="77"/>
              </a:rPr>
              <a:t>BY STATE (2019)</a:t>
            </a:r>
            <a:endParaRPr lang="es-MX" sz="9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BF10BE5-797A-484E-B1A6-6C85F304651A}"/>
              </a:ext>
            </a:extLst>
          </p:cNvPr>
          <p:cNvSpPr txBox="1"/>
          <p:nvPr/>
        </p:nvSpPr>
        <p:spPr>
          <a:xfrm>
            <a:off x="6460776" y="907138"/>
            <a:ext cx="21904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900" b="1" spc="0" baseline="0" noProof="0" dirty="0">
                <a:solidFill>
                  <a:srgbClr val="265E51"/>
                </a:solidFill>
                <a:latin typeface="Montserrat" pitchFamily="2" charset="77"/>
              </a:rPr>
              <a:t> TOTAL INVESTMENT DISTRIBUTION BY STATE (2019)</a:t>
            </a:r>
            <a:endParaRPr lang="es-MX" sz="900" b="1" dirty="0"/>
          </a:p>
        </p:txBody>
      </p:sp>
    </p:spTree>
    <p:extLst>
      <p:ext uri="{BB962C8B-B14F-4D97-AF65-F5344CB8AC3E}">
        <p14:creationId xmlns:p14="http://schemas.microsoft.com/office/powerpoint/2010/main" val="756599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4">
            <a:extLst>
              <a:ext uri="{FF2B5EF4-FFF2-40B4-BE49-F238E27FC236}">
                <a16:creationId xmlns:a16="http://schemas.microsoft.com/office/drawing/2014/main" id="{E21E9E61-9248-094F-9169-9FD8F72ECC79}"/>
              </a:ext>
            </a:extLst>
          </p:cNvPr>
          <p:cNvSpPr txBox="1"/>
          <p:nvPr/>
        </p:nvSpPr>
        <p:spPr>
          <a:xfrm>
            <a:off x="204192" y="907138"/>
            <a:ext cx="3600000" cy="2287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</a:pPr>
            <a:endParaRPr lang="es-ES_tradnl" sz="900" dirty="0">
              <a:solidFill>
                <a:schemeClr val="tx1">
                  <a:lumMod val="75000"/>
                  <a:lumOff val="2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1450" indent="-1714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The states with the highest production were </a:t>
            </a:r>
            <a:r>
              <a:rPr 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Coahuila 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($ 269 million USD), </a:t>
            </a:r>
            <a:r>
              <a:rPr 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Guanajuato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($ 195 million USD) and </a:t>
            </a:r>
            <a:r>
              <a:rPr 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Nuevo León 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($ 157 million USD). The states with the highest level of investment were </a:t>
            </a:r>
            <a:r>
              <a:rPr 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Guanajuato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($ 6.56 million USD), </a:t>
            </a:r>
            <a:r>
              <a:rPr 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Coahuila 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($ 5.85 million USD) and </a:t>
            </a:r>
            <a:r>
              <a:rPr 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Querétaro 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($ 5.2 million USD).</a:t>
            </a:r>
            <a:endParaRPr lang="es-ES_tradnl" sz="900" dirty="0">
              <a:solidFill>
                <a:schemeClr val="tx1">
                  <a:lumMod val="75000"/>
                  <a:lumOff val="2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1450" indent="-1714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From January 1999 to December 2020, the accumulated amount of FDI in the Manufacture of Parts for Motor Vehicles was US $ 44.7MM, distributed in accounts between companies (US $ 19.4MM), new investments (US $ 14.6MM) and reinvestment of profits (US $ 10.7 million).</a:t>
            </a:r>
            <a:endParaRPr lang="es-ES_tradnl" sz="900" dirty="0">
              <a:solidFill>
                <a:schemeClr val="tx1">
                  <a:lumMod val="75000"/>
                  <a:lumOff val="2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CuadroTexto 6">
            <a:extLst>
              <a:ext uri="{FF2B5EF4-FFF2-40B4-BE49-F238E27FC236}">
                <a16:creationId xmlns:a16="http://schemas.microsoft.com/office/drawing/2014/main" id="{A76548E8-507B-B04C-9437-1420CADF84A8}"/>
              </a:ext>
            </a:extLst>
          </p:cNvPr>
          <p:cNvSpPr txBox="1"/>
          <p:nvPr/>
        </p:nvSpPr>
        <p:spPr>
          <a:xfrm>
            <a:off x="0" y="4751622"/>
            <a:ext cx="4008384" cy="187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Fuente: </a:t>
            </a:r>
            <a:r>
              <a:rPr lang="en-US" sz="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Secretaría</a:t>
            </a:r>
            <a:r>
              <a:rPr lang="en-US" sz="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 de </a:t>
            </a:r>
            <a:r>
              <a:rPr lang="en-US" sz="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Economía</a:t>
            </a:r>
            <a:r>
              <a:rPr lang="en-US" sz="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/</a:t>
            </a:r>
            <a:r>
              <a:rPr lang="en-US" sz="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DataMexico</a:t>
            </a:r>
            <a:endParaRPr lang="en-US" sz="600" b="1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</a:endParaRPr>
          </a:p>
        </p:txBody>
      </p:sp>
      <p:pic>
        <p:nvPicPr>
          <p:cNvPr id="11" name="Imagen 5">
            <a:extLst>
              <a:ext uri="{FF2B5EF4-FFF2-40B4-BE49-F238E27FC236}">
                <a16:creationId xmlns:a16="http://schemas.microsoft.com/office/drawing/2014/main" id="{0EB227BE-9155-E646-B4A8-50FA0E5FC7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 l="35979" t="25896" r="16956" b="7613"/>
          <a:stretch/>
        </p:blipFill>
        <p:spPr>
          <a:xfrm>
            <a:off x="3638869" y="1594883"/>
            <a:ext cx="2678400" cy="2127403"/>
          </a:xfrm>
          <a:prstGeom prst="rect">
            <a:avLst/>
          </a:prstGeom>
        </p:spPr>
      </p:pic>
      <p:pic>
        <p:nvPicPr>
          <p:cNvPr id="12" name="Imagen 7">
            <a:extLst>
              <a:ext uri="{FF2B5EF4-FFF2-40B4-BE49-F238E27FC236}">
                <a16:creationId xmlns:a16="http://schemas.microsoft.com/office/drawing/2014/main" id="{5B12A649-D459-AD4C-B2D4-2A0C31C115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 l="34891" t="26641" r="16196" b="7224"/>
          <a:stretch/>
        </p:blipFill>
        <p:spPr>
          <a:xfrm>
            <a:off x="6345396" y="1594883"/>
            <a:ext cx="2798604" cy="212740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E514642-182E-480C-A0EF-E6EA0F41E2FF}"/>
              </a:ext>
            </a:extLst>
          </p:cNvPr>
          <p:cNvSpPr txBox="1"/>
          <p:nvPr/>
        </p:nvSpPr>
        <p:spPr>
          <a:xfrm>
            <a:off x="6345396" y="907138"/>
            <a:ext cx="21904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900" b="1" spc="0" baseline="0" noProof="0" dirty="0">
                <a:solidFill>
                  <a:srgbClr val="265E51"/>
                </a:solidFill>
                <a:latin typeface="Montserrat" pitchFamily="2" charset="77"/>
              </a:rPr>
              <a:t> TOTAL INVESTMENT DISTRIBUTION BY STATE (2019)</a:t>
            </a:r>
            <a:endParaRPr lang="es-MX" sz="9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E39C89F-E983-412E-9986-83ABF0A55597}"/>
              </a:ext>
            </a:extLst>
          </p:cNvPr>
          <p:cNvSpPr txBox="1"/>
          <p:nvPr/>
        </p:nvSpPr>
        <p:spPr>
          <a:xfrm>
            <a:off x="3967576" y="907138"/>
            <a:ext cx="21904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900" b="1" spc="0" baseline="0" noProof="0" dirty="0">
                <a:solidFill>
                  <a:srgbClr val="265E51"/>
                </a:solidFill>
                <a:latin typeface="Montserrat" pitchFamily="2" charset="77"/>
              </a:rPr>
              <a:t> TOTAL GROSS PRODUCTION </a:t>
            </a:r>
            <a:r>
              <a:rPr lang="es-MX" sz="900" b="1" dirty="0">
                <a:solidFill>
                  <a:srgbClr val="265E51"/>
                </a:solidFill>
                <a:latin typeface="Montserrat" pitchFamily="2" charset="77"/>
              </a:rPr>
              <a:t>DISTRIBUTION </a:t>
            </a:r>
            <a:r>
              <a:rPr lang="es-MX" sz="900" b="1" spc="0" baseline="0" noProof="0" dirty="0">
                <a:solidFill>
                  <a:srgbClr val="265E51"/>
                </a:solidFill>
                <a:latin typeface="Montserrat" pitchFamily="2" charset="77"/>
              </a:rPr>
              <a:t>BY STATE (2019)</a:t>
            </a:r>
            <a:endParaRPr lang="es-MX" sz="900" b="1" dirty="0"/>
          </a:p>
        </p:txBody>
      </p:sp>
    </p:spTree>
    <p:extLst>
      <p:ext uri="{BB962C8B-B14F-4D97-AF65-F5344CB8AC3E}">
        <p14:creationId xmlns:p14="http://schemas.microsoft.com/office/powerpoint/2010/main" val="406071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>
            <a:extLst>
              <a:ext uri="{FF2B5EF4-FFF2-40B4-BE49-F238E27FC236}">
                <a16:creationId xmlns:a16="http://schemas.microsoft.com/office/drawing/2014/main" id="{88B836A0-2FB2-A54B-9D82-18D4FEC6CC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97" t="29461" r="97" b="37239"/>
          <a:stretch/>
        </p:blipFill>
        <p:spPr>
          <a:xfrm>
            <a:off x="12194" y="1543602"/>
            <a:ext cx="9122928" cy="1281600"/>
          </a:xfrm>
          <a:prstGeom prst="rect">
            <a:avLst/>
          </a:prstGeom>
        </p:spPr>
      </p:pic>
      <p:sp>
        <p:nvSpPr>
          <p:cNvPr id="6" name="CuadroTexto 4">
            <a:extLst>
              <a:ext uri="{FF2B5EF4-FFF2-40B4-BE49-F238E27FC236}">
                <a16:creationId xmlns:a16="http://schemas.microsoft.com/office/drawing/2014/main" id="{E21E9E61-9248-094F-9169-9FD8F72ECC79}"/>
              </a:ext>
            </a:extLst>
          </p:cNvPr>
          <p:cNvSpPr txBox="1"/>
          <p:nvPr/>
        </p:nvSpPr>
        <p:spPr>
          <a:xfrm>
            <a:off x="155471" y="3069066"/>
            <a:ext cx="8103389" cy="1378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800" dirty="0">
                <a:latin typeface="Montserrat"/>
                <a:ea typeface="Montserrat"/>
                <a:cs typeface="Montserrat"/>
                <a:sym typeface="Montserrat"/>
              </a:rPr>
              <a:t>According to the Political Constitution of the United Mexican States, any company, whether of national or foreign origin, may establish itself in Mexico to carry out production and / or commercialization of goods or services.</a:t>
            </a:r>
          </a:p>
          <a:p>
            <a:pPr marL="171450" indent="-171450" algn="just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800" dirty="0">
                <a:latin typeface="Montserrat"/>
                <a:ea typeface="Montserrat"/>
                <a:cs typeface="Montserrat"/>
                <a:sym typeface="Montserrat"/>
              </a:rPr>
              <a:t>Foreign investors must observe the provisions of the Foreign Investment Law.</a:t>
            </a:r>
          </a:p>
          <a:p>
            <a:pPr marL="171450" indent="-171450" algn="just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800" dirty="0">
                <a:latin typeface="Montserrat"/>
                <a:ea typeface="Montserrat"/>
                <a:cs typeface="Montserrat"/>
                <a:sym typeface="Montserrat"/>
              </a:rPr>
              <a:t>The establishment of production facilities for the manufacturing of vehicles and their parts does not have special requirements nor is it reserved for a specific type of investor.</a:t>
            </a:r>
          </a:p>
          <a:p>
            <a:pPr marL="171450" indent="-171450" algn="just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800" dirty="0">
                <a:latin typeface="Montserrat"/>
                <a:ea typeface="Montserrat"/>
                <a:cs typeface="Montserrat"/>
                <a:sym typeface="Montserrat"/>
              </a:rPr>
              <a:t>The </a:t>
            </a:r>
            <a:r>
              <a:rPr lang="en-US" sz="800" b="1" dirty="0">
                <a:solidFill>
                  <a:srgbClr val="BC955C"/>
                </a:solidFill>
                <a:latin typeface="Montserrat"/>
                <a:ea typeface="Montserrat"/>
                <a:cs typeface="Montserrat"/>
                <a:sym typeface="Montserrat"/>
              </a:rPr>
              <a:t>Decree to support the competitiveness of the terminal automotive industry and the development promotion of the domestic automobile market </a:t>
            </a:r>
            <a:r>
              <a:rPr lang="en-US" sz="800" dirty="0">
                <a:latin typeface="Montserrat"/>
                <a:ea typeface="Montserrat"/>
                <a:cs typeface="Montserrat"/>
                <a:sym typeface="Montserrat"/>
              </a:rPr>
              <a:t>is the instrument created by the Mexican government that seeks to incentivize investments to achieve high production in the automotive industry in Mexico.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46C95DE-0B42-F04C-BE54-7F5733AD5B99}"/>
              </a:ext>
            </a:extLst>
          </p:cNvPr>
          <p:cNvCxnSpPr>
            <a:cxnSpLocks/>
          </p:cNvCxnSpPr>
          <p:nvPr/>
        </p:nvCxnSpPr>
        <p:spPr>
          <a:xfrm>
            <a:off x="249748" y="2844688"/>
            <a:ext cx="8894252" cy="0"/>
          </a:xfrm>
          <a:prstGeom prst="line">
            <a:avLst/>
          </a:prstGeom>
          <a:ln>
            <a:solidFill>
              <a:srgbClr val="BC955C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10">
            <a:extLst>
              <a:ext uri="{FF2B5EF4-FFF2-40B4-BE49-F238E27FC236}">
                <a16:creationId xmlns:a16="http://schemas.microsoft.com/office/drawing/2014/main" id="{F5CE8507-D069-CE4F-9002-0DB77C7995E0}"/>
              </a:ext>
            </a:extLst>
          </p:cNvPr>
          <p:cNvGrpSpPr/>
          <p:nvPr/>
        </p:nvGrpSpPr>
        <p:grpSpPr>
          <a:xfrm>
            <a:off x="155474" y="2638629"/>
            <a:ext cx="396000" cy="396000"/>
            <a:chOff x="155474" y="2175750"/>
            <a:chExt cx="396000" cy="396000"/>
          </a:xfrm>
        </p:grpSpPr>
        <p:sp>
          <p:nvSpPr>
            <p:cNvPr id="9" name="Oval 11">
              <a:extLst>
                <a:ext uri="{FF2B5EF4-FFF2-40B4-BE49-F238E27FC236}">
                  <a16:creationId xmlns:a16="http://schemas.microsoft.com/office/drawing/2014/main" id="{A93BF4CE-AE15-1643-9041-936B275466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5474" y="2175750"/>
              <a:ext cx="396000" cy="396000"/>
            </a:xfrm>
            <a:prstGeom prst="ellipse">
              <a:avLst/>
            </a:prstGeom>
            <a:noFill/>
            <a:ln w="12700">
              <a:solidFill>
                <a:srgbClr val="BC955C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" name="Oval 12">
              <a:extLst>
                <a:ext uri="{FF2B5EF4-FFF2-40B4-BE49-F238E27FC236}">
                  <a16:creationId xmlns:a16="http://schemas.microsoft.com/office/drawing/2014/main" id="{56B2A73F-290D-854E-8078-377D96A784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9911" y="2210187"/>
              <a:ext cx="327126" cy="327126"/>
            </a:xfrm>
            <a:prstGeom prst="ellipse">
              <a:avLst/>
            </a:prstGeom>
            <a:noFill/>
            <a:ln w="12700">
              <a:solidFill>
                <a:srgbClr val="BC955C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" name="Oval 13">
              <a:extLst>
                <a:ext uri="{FF2B5EF4-FFF2-40B4-BE49-F238E27FC236}">
                  <a16:creationId xmlns:a16="http://schemas.microsoft.com/office/drawing/2014/main" id="{FC160E00-C0F6-E141-9F1D-9EFFE2126A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9748" y="2270024"/>
              <a:ext cx="207452" cy="207452"/>
            </a:xfrm>
            <a:prstGeom prst="ellipse">
              <a:avLst/>
            </a:prstGeom>
            <a:solidFill>
              <a:srgbClr val="BC955C"/>
            </a:solidFill>
            <a:ln w="12700">
              <a:solidFill>
                <a:srgbClr val="BC95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12" name="Group 14">
            <a:extLst>
              <a:ext uri="{FF2B5EF4-FFF2-40B4-BE49-F238E27FC236}">
                <a16:creationId xmlns:a16="http://schemas.microsoft.com/office/drawing/2014/main" id="{B2811581-5DF5-B340-8FAC-1333905BD5BD}"/>
              </a:ext>
            </a:extLst>
          </p:cNvPr>
          <p:cNvGrpSpPr/>
          <p:nvPr/>
        </p:nvGrpSpPr>
        <p:grpSpPr>
          <a:xfrm>
            <a:off x="2454492" y="2638629"/>
            <a:ext cx="396000" cy="396000"/>
            <a:chOff x="155474" y="2175750"/>
            <a:chExt cx="396000" cy="396000"/>
          </a:xfrm>
        </p:grpSpPr>
        <p:sp>
          <p:nvSpPr>
            <p:cNvPr id="13" name="Oval 15">
              <a:extLst>
                <a:ext uri="{FF2B5EF4-FFF2-40B4-BE49-F238E27FC236}">
                  <a16:creationId xmlns:a16="http://schemas.microsoft.com/office/drawing/2014/main" id="{42A3A24E-18D8-9440-A947-7AAC504F53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5474" y="2175750"/>
              <a:ext cx="396000" cy="396000"/>
            </a:xfrm>
            <a:prstGeom prst="ellipse">
              <a:avLst/>
            </a:prstGeom>
            <a:noFill/>
            <a:ln w="12700">
              <a:solidFill>
                <a:srgbClr val="BC955C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4" name="Oval 16">
              <a:extLst>
                <a:ext uri="{FF2B5EF4-FFF2-40B4-BE49-F238E27FC236}">
                  <a16:creationId xmlns:a16="http://schemas.microsoft.com/office/drawing/2014/main" id="{FD0AB95F-DB97-004E-A88B-8F6C18BC2D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9911" y="2210187"/>
              <a:ext cx="327126" cy="327126"/>
            </a:xfrm>
            <a:prstGeom prst="ellipse">
              <a:avLst/>
            </a:prstGeom>
            <a:noFill/>
            <a:ln w="12700">
              <a:solidFill>
                <a:srgbClr val="BC955C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5" name="Oval 17">
              <a:extLst>
                <a:ext uri="{FF2B5EF4-FFF2-40B4-BE49-F238E27FC236}">
                  <a16:creationId xmlns:a16="http://schemas.microsoft.com/office/drawing/2014/main" id="{2D0CCEEC-5005-0A49-A6E6-A93FCC8D3E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9748" y="2270024"/>
              <a:ext cx="207452" cy="207452"/>
            </a:xfrm>
            <a:prstGeom prst="ellipse">
              <a:avLst/>
            </a:prstGeom>
            <a:solidFill>
              <a:srgbClr val="BC955C"/>
            </a:solidFill>
            <a:ln w="12700">
              <a:solidFill>
                <a:srgbClr val="BC95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16" name="Group 18">
            <a:extLst>
              <a:ext uri="{FF2B5EF4-FFF2-40B4-BE49-F238E27FC236}">
                <a16:creationId xmlns:a16="http://schemas.microsoft.com/office/drawing/2014/main" id="{0604167C-148B-DC46-B905-EFA20962526A}"/>
              </a:ext>
            </a:extLst>
          </p:cNvPr>
          <p:cNvGrpSpPr/>
          <p:nvPr/>
        </p:nvGrpSpPr>
        <p:grpSpPr>
          <a:xfrm>
            <a:off x="4753510" y="2638629"/>
            <a:ext cx="396000" cy="396000"/>
            <a:chOff x="155474" y="2175750"/>
            <a:chExt cx="396000" cy="396000"/>
          </a:xfrm>
        </p:grpSpPr>
        <p:sp>
          <p:nvSpPr>
            <p:cNvPr id="17" name="Oval 19">
              <a:extLst>
                <a:ext uri="{FF2B5EF4-FFF2-40B4-BE49-F238E27FC236}">
                  <a16:creationId xmlns:a16="http://schemas.microsoft.com/office/drawing/2014/main" id="{306F4A1A-FE30-EC47-86F1-59F7F01111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5474" y="2175750"/>
              <a:ext cx="396000" cy="396000"/>
            </a:xfrm>
            <a:prstGeom prst="ellipse">
              <a:avLst/>
            </a:prstGeom>
            <a:noFill/>
            <a:ln w="12700">
              <a:solidFill>
                <a:srgbClr val="BC955C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8" name="Oval 20">
              <a:extLst>
                <a:ext uri="{FF2B5EF4-FFF2-40B4-BE49-F238E27FC236}">
                  <a16:creationId xmlns:a16="http://schemas.microsoft.com/office/drawing/2014/main" id="{AEC9D32E-F779-D844-9305-823B23D771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9911" y="2210187"/>
              <a:ext cx="327126" cy="327126"/>
            </a:xfrm>
            <a:prstGeom prst="ellipse">
              <a:avLst/>
            </a:prstGeom>
            <a:noFill/>
            <a:ln w="12700">
              <a:solidFill>
                <a:srgbClr val="BC955C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9" name="Oval 21">
              <a:extLst>
                <a:ext uri="{FF2B5EF4-FFF2-40B4-BE49-F238E27FC236}">
                  <a16:creationId xmlns:a16="http://schemas.microsoft.com/office/drawing/2014/main" id="{6D2610F9-7B3D-4E4F-A182-052DD7C559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9748" y="2270024"/>
              <a:ext cx="207452" cy="207452"/>
            </a:xfrm>
            <a:prstGeom prst="ellipse">
              <a:avLst/>
            </a:prstGeom>
            <a:solidFill>
              <a:srgbClr val="BC955C"/>
            </a:solidFill>
            <a:ln w="12700">
              <a:solidFill>
                <a:srgbClr val="BC95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20" name="Group 24">
            <a:extLst>
              <a:ext uri="{FF2B5EF4-FFF2-40B4-BE49-F238E27FC236}">
                <a16:creationId xmlns:a16="http://schemas.microsoft.com/office/drawing/2014/main" id="{D32DFCAA-8B11-A34E-8750-A01E0F89648C}"/>
              </a:ext>
            </a:extLst>
          </p:cNvPr>
          <p:cNvGrpSpPr/>
          <p:nvPr/>
        </p:nvGrpSpPr>
        <p:grpSpPr>
          <a:xfrm>
            <a:off x="7052528" y="2638629"/>
            <a:ext cx="396000" cy="396000"/>
            <a:chOff x="155474" y="2175750"/>
            <a:chExt cx="396000" cy="396000"/>
          </a:xfrm>
        </p:grpSpPr>
        <p:sp>
          <p:nvSpPr>
            <p:cNvPr id="21" name="Oval 25">
              <a:extLst>
                <a:ext uri="{FF2B5EF4-FFF2-40B4-BE49-F238E27FC236}">
                  <a16:creationId xmlns:a16="http://schemas.microsoft.com/office/drawing/2014/main" id="{EA18CBA9-F85A-C14F-9A36-FD9A034866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5474" y="2175750"/>
              <a:ext cx="396000" cy="396000"/>
            </a:xfrm>
            <a:prstGeom prst="ellipse">
              <a:avLst/>
            </a:prstGeom>
            <a:noFill/>
            <a:ln w="12700">
              <a:solidFill>
                <a:srgbClr val="BC955C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2" name="Oval 26">
              <a:extLst>
                <a:ext uri="{FF2B5EF4-FFF2-40B4-BE49-F238E27FC236}">
                  <a16:creationId xmlns:a16="http://schemas.microsoft.com/office/drawing/2014/main" id="{4B32BD93-6E49-0A4E-86EB-AA32857CED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9911" y="2210187"/>
              <a:ext cx="327126" cy="327126"/>
            </a:xfrm>
            <a:prstGeom prst="ellipse">
              <a:avLst/>
            </a:prstGeom>
            <a:noFill/>
            <a:ln w="12700">
              <a:solidFill>
                <a:srgbClr val="BC955C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3" name="Oval 27">
              <a:extLst>
                <a:ext uri="{FF2B5EF4-FFF2-40B4-BE49-F238E27FC236}">
                  <a16:creationId xmlns:a16="http://schemas.microsoft.com/office/drawing/2014/main" id="{9B9898E9-9392-4847-9F81-1C0A2C54BC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9748" y="2270024"/>
              <a:ext cx="207452" cy="207452"/>
            </a:xfrm>
            <a:prstGeom prst="ellipse">
              <a:avLst/>
            </a:prstGeom>
            <a:solidFill>
              <a:srgbClr val="BC955C"/>
            </a:solidFill>
            <a:ln w="12700">
              <a:solidFill>
                <a:srgbClr val="BC95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FB2E171-D572-0945-BCC0-AA98CA078A15}"/>
              </a:ext>
            </a:extLst>
          </p:cNvPr>
          <p:cNvCxnSpPr/>
          <p:nvPr/>
        </p:nvCxnSpPr>
        <p:spPr>
          <a:xfrm>
            <a:off x="155474" y="1389327"/>
            <a:ext cx="6480000" cy="0"/>
          </a:xfrm>
          <a:prstGeom prst="line">
            <a:avLst/>
          </a:prstGeom>
          <a:ln>
            <a:solidFill>
              <a:srgbClr val="BC95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uadroTexto 6">
            <a:extLst>
              <a:ext uri="{FF2B5EF4-FFF2-40B4-BE49-F238E27FC236}">
                <a16:creationId xmlns:a16="http://schemas.microsoft.com/office/drawing/2014/main" id="{C760C279-CBE8-9D48-88F8-BA30882E9556}"/>
              </a:ext>
            </a:extLst>
          </p:cNvPr>
          <p:cNvSpPr txBox="1"/>
          <p:nvPr/>
        </p:nvSpPr>
        <p:spPr>
          <a:xfrm>
            <a:off x="7615123" y="2659383"/>
            <a:ext cx="1508334" cy="187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Fuente: </a:t>
            </a:r>
            <a:r>
              <a:rPr lang="en-US" sz="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Secretaría</a:t>
            </a:r>
            <a:r>
              <a:rPr lang="en-US" sz="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 de </a:t>
            </a:r>
            <a:r>
              <a:rPr lang="en-US" sz="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Economía</a:t>
            </a:r>
            <a:endParaRPr lang="en-US" sz="600" b="1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44235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>
            <a:extLst>
              <a:ext uri="{FF2B5EF4-FFF2-40B4-BE49-F238E27FC236}">
                <a16:creationId xmlns:a16="http://schemas.microsoft.com/office/drawing/2014/main" id="{88B836A0-2FB2-A54B-9D82-18D4FEC6CC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9447" b="39447"/>
          <a:stretch/>
        </p:blipFill>
        <p:spPr>
          <a:xfrm>
            <a:off x="12194" y="1543602"/>
            <a:ext cx="9122928" cy="1281600"/>
          </a:xfrm>
          <a:prstGeom prst="rect">
            <a:avLst/>
          </a:prstGeom>
        </p:spPr>
      </p:pic>
      <p:sp>
        <p:nvSpPr>
          <p:cNvPr id="6" name="CuadroTexto 4">
            <a:extLst>
              <a:ext uri="{FF2B5EF4-FFF2-40B4-BE49-F238E27FC236}">
                <a16:creationId xmlns:a16="http://schemas.microsoft.com/office/drawing/2014/main" id="{E21E9E61-9248-094F-9169-9FD8F72ECC79}"/>
              </a:ext>
            </a:extLst>
          </p:cNvPr>
          <p:cNvSpPr txBox="1"/>
          <p:nvPr/>
        </p:nvSpPr>
        <p:spPr>
          <a:xfrm>
            <a:off x="155473" y="3069066"/>
            <a:ext cx="7796150" cy="1941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850" dirty="0">
                <a:latin typeface="Montserrat"/>
                <a:ea typeface="Montserrat"/>
                <a:cs typeface="Montserrat"/>
                <a:sym typeface="Montserrat"/>
              </a:rPr>
              <a:t>Among the benefits that companies in the sector obtain by registering as production companies under the Decree, are:</a:t>
            </a:r>
          </a:p>
          <a:p>
            <a:pPr marL="352800" lvl="1" indent="-171450">
              <a:lnSpc>
                <a:spcPct val="120000"/>
              </a:lnSpc>
              <a:spcAft>
                <a:spcPts val="300"/>
              </a:spcAft>
              <a:buClr>
                <a:srgbClr val="265E51"/>
              </a:buClr>
              <a:buFont typeface="Courier New" panose="02070309020205020404" pitchFamily="49" charset="0"/>
              <a:buChar char="o"/>
            </a:pPr>
            <a:r>
              <a:rPr lang="en-US" sz="850" dirty="0">
                <a:solidFill>
                  <a:srgbClr val="265E51"/>
                </a:solidFill>
                <a:latin typeface="Montserrat"/>
                <a:ea typeface="Montserrat"/>
                <a:cs typeface="Montserrat"/>
                <a:sym typeface="Montserrat"/>
              </a:rPr>
              <a:t>Authorization of Fiscal Deposit *</a:t>
            </a:r>
          </a:p>
          <a:p>
            <a:pPr marL="352800" lvl="1" indent="-171450">
              <a:lnSpc>
                <a:spcPct val="120000"/>
              </a:lnSpc>
              <a:spcAft>
                <a:spcPts val="300"/>
              </a:spcAft>
              <a:buClr>
                <a:srgbClr val="265E51"/>
              </a:buClr>
              <a:buFont typeface="Courier New" panose="02070309020205020404" pitchFamily="49" charset="0"/>
              <a:buChar char="o"/>
            </a:pPr>
            <a:r>
              <a:rPr lang="en-US" sz="850" dirty="0">
                <a:solidFill>
                  <a:srgbClr val="265E51"/>
                </a:solidFill>
                <a:latin typeface="Montserrat"/>
                <a:ea typeface="Montserrat"/>
                <a:cs typeface="Montserrat"/>
                <a:sym typeface="Montserrat"/>
              </a:rPr>
              <a:t>Automatic registration for the PROSEC Sector Promotion Program. **</a:t>
            </a:r>
          </a:p>
          <a:p>
            <a:pPr marL="352800" lvl="1" indent="-171450">
              <a:lnSpc>
                <a:spcPct val="120000"/>
              </a:lnSpc>
              <a:spcAft>
                <a:spcPts val="300"/>
              </a:spcAft>
              <a:buClr>
                <a:srgbClr val="265E51"/>
              </a:buClr>
              <a:buFont typeface="Courier New" panose="02070309020205020404" pitchFamily="49" charset="0"/>
              <a:buChar char="o"/>
            </a:pPr>
            <a:r>
              <a:rPr lang="en-US" sz="850" dirty="0">
                <a:solidFill>
                  <a:srgbClr val="265E51"/>
                </a:solidFill>
                <a:latin typeface="Montserrat"/>
                <a:ea typeface="Montserrat"/>
                <a:cs typeface="Montserrat"/>
                <a:sym typeface="Montserrat"/>
              </a:rPr>
              <a:t>To be considered as a manufacturing company under the Customs Law.</a:t>
            </a:r>
          </a:p>
          <a:p>
            <a:pPr marL="352800" lvl="1" indent="-171450">
              <a:lnSpc>
                <a:spcPct val="120000"/>
              </a:lnSpc>
              <a:spcAft>
                <a:spcPts val="300"/>
              </a:spcAft>
              <a:buClr>
                <a:srgbClr val="265E51"/>
              </a:buClr>
              <a:buFont typeface="Courier New" panose="02070309020205020404" pitchFamily="49" charset="0"/>
              <a:buChar char="o"/>
            </a:pPr>
            <a:r>
              <a:rPr lang="en-US" sz="850" dirty="0">
                <a:solidFill>
                  <a:srgbClr val="265E51"/>
                </a:solidFill>
                <a:latin typeface="Montserrat"/>
                <a:ea typeface="Montserrat"/>
                <a:cs typeface="Montserrat"/>
                <a:sym typeface="Montserrat"/>
              </a:rPr>
              <a:t>Participation in government tenders.</a:t>
            </a:r>
          </a:p>
          <a:p>
            <a:pPr marL="352800" lvl="1" indent="-171450">
              <a:lnSpc>
                <a:spcPct val="120000"/>
              </a:lnSpc>
              <a:spcAft>
                <a:spcPts val="300"/>
              </a:spcAft>
              <a:buClr>
                <a:srgbClr val="265E51"/>
              </a:buClr>
              <a:buFont typeface="Courier New" panose="02070309020205020404" pitchFamily="49" charset="0"/>
              <a:buChar char="o"/>
            </a:pPr>
            <a:r>
              <a:rPr lang="en-US" sz="850" dirty="0">
                <a:solidFill>
                  <a:srgbClr val="265E51"/>
                </a:solidFill>
                <a:latin typeface="Montserrat"/>
                <a:ea typeface="Montserrat"/>
                <a:cs typeface="Montserrat"/>
                <a:sym typeface="Montserrat"/>
              </a:rPr>
              <a:t>Quota to import vehicles with 0% ad-valorem tariff, equivalent to 10% of annual production and the possibility of accessing additional quotas for investments for: 1) Establishment or expansion of production facilities; 2) Human or technological development; 3) Promote purchases from national suppliers to supply plants outside the national territory.</a:t>
            </a:r>
          </a:p>
          <a:p>
            <a:pPr marL="181350" lvl="1">
              <a:lnSpc>
                <a:spcPct val="120000"/>
              </a:lnSpc>
              <a:spcAft>
                <a:spcPts val="300"/>
              </a:spcAft>
              <a:buClr>
                <a:srgbClr val="265E51"/>
              </a:buClr>
            </a:pPr>
            <a:endParaRPr lang="en-US" sz="600" dirty="0">
              <a:latin typeface="Montserrat" pitchFamily="2" charset="77"/>
            </a:endParaRPr>
          </a:p>
          <a:p>
            <a:pPr marL="181350" lvl="1">
              <a:lnSpc>
                <a:spcPct val="120000"/>
              </a:lnSpc>
              <a:spcAft>
                <a:spcPts val="300"/>
              </a:spcAft>
              <a:buClr>
                <a:srgbClr val="265E51"/>
              </a:buClr>
            </a:pPr>
            <a:r>
              <a:rPr lang="en-US" sz="600" dirty="0">
                <a:latin typeface="Montserrat" pitchFamily="2" charset="77"/>
              </a:rPr>
              <a:t>*Special and exclusive figure for motor vehicle manufacturers that allows them to carry out their foreign trade operations under a tax deferral scheme.</a:t>
            </a:r>
            <a:br>
              <a:rPr lang="en-US" sz="600" dirty="0">
                <a:latin typeface="Montserrat" pitchFamily="2" charset="77"/>
              </a:rPr>
            </a:br>
            <a:r>
              <a:rPr lang="en-US" sz="600" dirty="0">
                <a:latin typeface="Montserrat" pitchFamily="2" charset="77"/>
              </a:rPr>
              <a:t>**Instrument addressed to manufacturers to import their inputs with a preferential tariff, in order to maintain their competitiveness.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46C95DE-0B42-F04C-BE54-7F5733AD5B99}"/>
              </a:ext>
            </a:extLst>
          </p:cNvPr>
          <p:cNvCxnSpPr>
            <a:cxnSpLocks/>
          </p:cNvCxnSpPr>
          <p:nvPr/>
        </p:nvCxnSpPr>
        <p:spPr>
          <a:xfrm>
            <a:off x="249748" y="2844688"/>
            <a:ext cx="8894252" cy="0"/>
          </a:xfrm>
          <a:prstGeom prst="line">
            <a:avLst/>
          </a:prstGeom>
          <a:ln>
            <a:solidFill>
              <a:srgbClr val="BC955C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10">
            <a:extLst>
              <a:ext uri="{FF2B5EF4-FFF2-40B4-BE49-F238E27FC236}">
                <a16:creationId xmlns:a16="http://schemas.microsoft.com/office/drawing/2014/main" id="{F5CE8507-D069-CE4F-9002-0DB77C7995E0}"/>
              </a:ext>
            </a:extLst>
          </p:cNvPr>
          <p:cNvGrpSpPr/>
          <p:nvPr/>
        </p:nvGrpSpPr>
        <p:grpSpPr>
          <a:xfrm>
            <a:off x="155474" y="2638629"/>
            <a:ext cx="396000" cy="396000"/>
            <a:chOff x="155474" y="2175750"/>
            <a:chExt cx="396000" cy="396000"/>
          </a:xfrm>
        </p:grpSpPr>
        <p:sp>
          <p:nvSpPr>
            <p:cNvPr id="9" name="Oval 11">
              <a:extLst>
                <a:ext uri="{FF2B5EF4-FFF2-40B4-BE49-F238E27FC236}">
                  <a16:creationId xmlns:a16="http://schemas.microsoft.com/office/drawing/2014/main" id="{A93BF4CE-AE15-1643-9041-936B275466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5474" y="2175750"/>
              <a:ext cx="396000" cy="396000"/>
            </a:xfrm>
            <a:prstGeom prst="ellipse">
              <a:avLst/>
            </a:prstGeom>
            <a:noFill/>
            <a:ln w="12700">
              <a:solidFill>
                <a:srgbClr val="BC955C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" name="Oval 12">
              <a:extLst>
                <a:ext uri="{FF2B5EF4-FFF2-40B4-BE49-F238E27FC236}">
                  <a16:creationId xmlns:a16="http://schemas.microsoft.com/office/drawing/2014/main" id="{56B2A73F-290D-854E-8078-377D96A784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9911" y="2210187"/>
              <a:ext cx="327126" cy="327126"/>
            </a:xfrm>
            <a:prstGeom prst="ellipse">
              <a:avLst/>
            </a:prstGeom>
            <a:noFill/>
            <a:ln w="12700">
              <a:solidFill>
                <a:srgbClr val="BC955C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" name="Oval 13">
              <a:extLst>
                <a:ext uri="{FF2B5EF4-FFF2-40B4-BE49-F238E27FC236}">
                  <a16:creationId xmlns:a16="http://schemas.microsoft.com/office/drawing/2014/main" id="{FC160E00-C0F6-E141-9F1D-9EFFE2126A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9748" y="2270024"/>
              <a:ext cx="207452" cy="207452"/>
            </a:xfrm>
            <a:prstGeom prst="ellipse">
              <a:avLst/>
            </a:prstGeom>
            <a:solidFill>
              <a:srgbClr val="BC955C"/>
            </a:solidFill>
            <a:ln w="12700">
              <a:solidFill>
                <a:srgbClr val="BC95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12" name="Group 14">
            <a:extLst>
              <a:ext uri="{FF2B5EF4-FFF2-40B4-BE49-F238E27FC236}">
                <a16:creationId xmlns:a16="http://schemas.microsoft.com/office/drawing/2014/main" id="{B2811581-5DF5-B340-8FAC-1333905BD5BD}"/>
              </a:ext>
            </a:extLst>
          </p:cNvPr>
          <p:cNvGrpSpPr/>
          <p:nvPr/>
        </p:nvGrpSpPr>
        <p:grpSpPr>
          <a:xfrm>
            <a:off x="2454492" y="2638629"/>
            <a:ext cx="396000" cy="396000"/>
            <a:chOff x="155474" y="2175750"/>
            <a:chExt cx="396000" cy="396000"/>
          </a:xfrm>
        </p:grpSpPr>
        <p:sp>
          <p:nvSpPr>
            <p:cNvPr id="13" name="Oval 15">
              <a:extLst>
                <a:ext uri="{FF2B5EF4-FFF2-40B4-BE49-F238E27FC236}">
                  <a16:creationId xmlns:a16="http://schemas.microsoft.com/office/drawing/2014/main" id="{42A3A24E-18D8-9440-A947-7AAC504F53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5474" y="2175750"/>
              <a:ext cx="396000" cy="396000"/>
            </a:xfrm>
            <a:prstGeom prst="ellipse">
              <a:avLst/>
            </a:prstGeom>
            <a:noFill/>
            <a:ln w="12700">
              <a:solidFill>
                <a:srgbClr val="BC955C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4" name="Oval 16">
              <a:extLst>
                <a:ext uri="{FF2B5EF4-FFF2-40B4-BE49-F238E27FC236}">
                  <a16:creationId xmlns:a16="http://schemas.microsoft.com/office/drawing/2014/main" id="{FD0AB95F-DB97-004E-A88B-8F6C18BC2D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9911" y="2210187"/>
              <a:ext cx="327126" cy="327126"/>
            </a:xfrm>
            <a:prstGeom prst="ellipse">
              <a:avLst/>
            </a:prstGeom>
            <a:noFill/>
            <a:ln w="12700">
              <a:solidFill>
                <a:srgbClr val="BC955C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5" name="Oval 17">
              <a:extLst>
                <a:ext uri="{FF2B5EF4-FFF2-40B4-BE49-F238E27FC236}">
                  <a16:creationId xmlns:a16="http://schemas.microsoft.com/office/drawing/2014/main" id="{2D0CCEEC-5005-0A49-A6E6-A93FCC8D3E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9748" y="2270024"/>
              <a:ext cx="207452" cy="207452"/>
            </a:xfrm>
            <a:prstGeom prst="ellipse">
              <a:avLst/>
            </a:prstGeom>
            <a:solidFill>
              <a:srgbClr val="BC955C"/>
            </a:solidFill>
            <a:ln w="12700">
              <a:solidFill>
                <a:srgbClr val="BC95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16" name="Group 18">
            <a:extLst>
              <a:ext uri="{FF2B5EF4-FFF2-40B4-BE49-F238E27FC236}">
                <a16:creationId xmlns:a16="http://schemas.microsoft.com/office/drawing/2014/main" id="{0604167C-148B-DC46-B905-EFA20962526A}"/>
              </a:ext>
            </a:extLst>
          </p:cNvPr>
          <p:cNvGrpSpPr/>
          <p:nvPr/>
        </p:nvGrpSpPr>
        <p:grpSpPr>
          <a:xfrm>
            <a:off x="4753510" y="2638629"/>
            <a:ext cx="396000" cy="396000"/>
            <a:chOff x="155474" y="2175750"/>
            <a:chExt cx="396000" cy="396000"/>
          </a:xfrm>
        </p:grpSpPr>
        <p:sp>
          <p:nvSpPr>
            <p:cNvPr id="17" name="Oval 19">
              <a:extLst>
                <a:ext uri="{FF2B5EF4-FFF2-40B4-BE49-F238E27FC236}">
                  <a16:creationId xmlns:a16="http://schemas.microsoft.com/office/drawing/2014/main" id="{306F4A1A-FE30-EC47-86F1-59F7F01111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5474" y="2175750"/>
              <a:ext cx="396000" cy="396000"/>
            </a:xfrm>
            <a:prstGeom prst="ellipse">
              <a:avLst/>
            </a:prstGeom>
            <a:noFill/>
            <a:ln w="12700">
              <a:solidFill>
                <a:srgbClr val="BC955C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8" name="Oval 20">
              <a:extLst>
                <a:ext uri="{FF2B5EF4-FFF2-40B4-BE49-F238E27FC236}">
                  <a16:creationId xmlns:a16="http://schemas.microsoft.com/office/drawing/2014/main" id="{AEC9D32E-F779-D844-9305-823B23D771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9911" y="2210187"/>
              <a:ext cx="327126" cy="327126"/>
            </a:xfrm>
            <a:prstGeom prst="ellipse">
              <a:avLst/>
            </a:prstGeom>
            <a:noFill/>
            <a:ln w="12700">
              <a:solidFill>
                <a:srgbClr val="BC955C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9" name="Oval 21">
              <a:extLst>
                <a:ext uri="{FF2B5EF4-FFF2-40B4-BE49-F238E27FC236}">
                  <a16:creationId xmlns:a16="http://schemas.microsoft.com/office/drawing/2014/main" id="{6D2610F9-7B3D-4E4F-A182-052DD7C559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9748" y="2270024"/>
              <a:ext cx="207452" cy="207452"/>
            </a:xfrm>
            <a:prstGeom prst="ellipse">
              <a:avLst/>
            </a:prstGeom>
            <a:solidFill>
              <a:srgbClr val="BC955C"/>
            </a:solidFill>
            <a:ln w="12700">
              <a:solidFill>
                <a:srgbClr val="BC95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20" name="Group 24">
            <a:extLst>
              <a:ext uri="{FF2B5EF4-FFF2-40B4-BE49-F238E27FC236}">
                <a16:creationId xmlns:a16="http://schemas.microsoft.com/office/drawing/2014/main" id="{D32DFCAA-8B11-A34E-8750-A01E0F89648C}"/>
              </a:ext>
            </a:extLst>
          </p:cNvPr>
          <p:cNvGrpSpPr/>
          <p:nvPr/>
        </p:nvGrpSpPr>
        <p:grpSpPr>
          <a:xfrm>
            <a:off x="7052528" y="2638629"/>
            <a:ext cx="396000" cy="396000"/>
            <a:chOff x="155474" y="2175750"/>
            <a:chExt cx="396000" cy="396000"/>
          </a:xfrm>
        </p:grpSpPr>
        <p:sp>
          <p:nvSpPr>
            <p:cNvPr id="21" name="Oval 25">
              <a:extLst>
                <a:ext uri="{FF2B5EF4-FFF2-40B4-BE49-F238E27FC236}">
                  <a16:creationId xmlns:a16="http://schemas.microsoft.com/office/drawing/2014/main" id="{EA18CBA9-F85A-C14F-9A36-FD9A034866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5474" y="2175750"/>
              <a:ext cx="396000" cy="396000"/>
            </a:xfrm>
            <a:prstGeom prst="ellipse">
              <a:avLst/>
            </a:prstGeom>
            <a:noFill/>
            <a:ln w="12700">
              <a:solidFill>
                <a:srgbClr val="BC955C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2" name="Oval 26">
              <a:extLst>
                <a:ext uri="{FF2B5EF4-FFF2-40B4-BE49-F238E27FC236}">
                  <a16:creationId xmlns:a16="http://schemas.microsoft.com/office/drawing/2014/main" id="{4B32BD93-6E49-0A4E-86EB-AA32857CED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9911" y="2210187"/>
              <a:ext cx="327126" cy="327126"/>
            </a:xfrm>
            <a:prstGeom prst="ellipse">
              <a:avLst/>
            </a:prstGeom>
            <a:noFill/>
            <a:ln w="12700">
              <a:solidFill>
                <a:srgbClr val="BC955C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3" name="Oval 27">
              <a:extLst>
                <a:ext uri="{FF2B5EF4-FFF2-40B4-BE49-F238E27FC236}">
                  <a16:creationId xmlns:a16="http://schemas.microsoft.com/office/drawing/2014/main" id="{9B9898E9-9392-4847-9F81-1C0A2C54BC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9748" y="2270024"/>
              <a:ext cx="207452" cy="207452"/>
            </a:xfrm>
            <a:prstGeom prst="ellipse">
              <a:avLst/>
            </a:prstGeom>
            <a:solidFill>
              <a:srgbClr val="BC955C"/>
            </a:solidFill>
            <a:ln w="12700">
              <a:solidFill>
                <a:srgbClr val="BC95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FB2E171-D572-0945-BCC0-AA98CA078A15}"/>
              </a:ext>
            </a:extLst>
          </p:cNvPr>
          <p:cNvCxnSpPr/>
          <p:nvPr/>
        </p:nvCxnSpPr>
        <p:spPr>
          <a:xfrm>
            <a:off x="155474" y="1389327"/>
            <a:ext cx="6480000" cy="0"/>
          </a:xfrm>
          <a:prstGeom prst="line">
            <a:avLst/>
          </a:prstGeom>
          <a:ln>
            <a:solidFill>
              <a:srgbClr val="BC95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6">
            <a:extLst>
              <a:ext uri="{FF2B5EF4-FFF2-40B4-BE49-F238E27FC236}">
                <a16:creationId xmlns:a16="http://schemas.microsoft.com/office/drawing/2014/main" id="{7F7901D6-C3D6-C649-84F6-51E65BF0EAB3}"/>
              </a:ext>
            </a:extLst>
          </p:cNvPr>
          <p:cNvSpPr txBox="1"/>
          <p:nvPr/>
        </p:nvSpPr>
        <p:spPr>
          <a:xfrm>
            <a:off x="7615123" y="2659383"/>
            <a:ext cx="1508334" cy="187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Fuente: </a:t>
            </a:r>
            <a:r>
              <a:rPr lang="en-US" sz="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Secretaría</a:t>
            </a:r>
            <a:r>
              <a:rPr lang="en-US" sz="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 de </a:t>
            </a:r>
            <a:r>
              <a:rPr lang="en-US" sz="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Economía</a:t>
            </a:r>
            <a:endParaRPr lang="en-US" sz="600" b="1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65427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1">
            <a:extLst>
              <a:ext uri="{FF2B5EF4-FFF2-40B4-BE49-F238E27FC236}">
                <a16:creationId xmlns:a16="http://schemas.microsoft.com/office/drawing/2014/main" id="{7F1D61EE-E10A-F445-A4DB-D6975DEAAA4E}"/>
              </a:ext>
            </a:extLst>
          </p:cNvPr>
          <p:cNvSpPr txBox="1"/>
          <p:nvPr/>
        </p:nvSpPr>
        <p:spPr>
          <a:xfrm>
            <a:off x="155474" y="866107"/>
            <a:ext cx="8833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65E51"/>
                </a:solidFill>
                <a:latin typeface="Montserrat"/>
              </a:rPr>
              <a:t>Regional content required to export vehicles from Mexico to other markets</a:t>
            </a:r>
            <a:endParaRPr lang="es-ES_tradnl" b="1" dirty="0">
              <a:solidFill>
                <a:srgbClr val="265E51"/>
              </a:solidFill>
              <a:latin typeface="Montserra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11C96B2-DF74-BB48-9BA5-725D490AB101}"/>
              </a:ext>
            </a:extLst>
          </p:cNvPr>
          <p:cNvCxnSpPr/>
          <p:nvPr/>
        </p:nvCxnSpPr>
        <p:spPr>
          <a:xfrm>
            <a:off x="155474" y="1188439"/>
            <a:ext cx="6480000" cy="0"/>
          </a:xfrm>
          <a:prstGeom prst="line">
            <a:avLst/>
          </a:prstGeom>
          <a:ln>
            <a:solidFill>
              <a:srgbClr val="BC95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4">
            <a:extLst>
              <a:ext uri="{FF2B5EF4-FFF2-40B4-BE49-F238E27FC236}">
                <a16:creationId xmlns:a16="http://schemas.microsoft.com/office/drawing/2014/main" id="{E21E9E61-9248-094F-9169-9FD8F72ECC79}"/>
              </a:ext>
            </a:extLst>
          </p:cNvPr>
          <p:cNvSpPr txBox="1"/>
          <p:nvPr/>
        </p:nvSpPr>
        <p:spPr>
          <a:xfrm>
            <a:off x="155472" y="1389661"/>
            <a:ext cx="4008384" cy="2138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latin typeface="Montserrat"/>
                <a:ea typeface="Montserrat"/>
                <a:cs typeface="Montserrat"/>
                <a:sym typeface="Montserrat"/>
              </a:rPr>
              <a:t>The rule of origin varies depending on the Treaty or Trade Agreement.</a:t>
            </a:r>
          </a:p>
          <a:p>
            <a:pPr marL="171450" indent="-1714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latin typeface="Montserrat"/>
                <a:ea typeface="Montserrat"/>
                <a:cs typeface="Montserrat"/>
                <a:sym typeface="Montserrat"/>
              </a:rPr>
              <a:t>In the case of T-MEC, vehicles manufactured in Mexico can enter the US and Canadian markets with a preferential tariff, if the value of the regional content is at least 66%, a percentage that increased to 69% in July of 2021 and 75% in 2023.</a:t>
            </a:r>
          </a:p>
          <a:p>
            <a:pPr marL="171450" indent="-1714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latin typeface="Montserrat"/>
                <a:ea typeface="Montserrat"/>
                <a:cs typeface="Montserrat"/>
                <a:sym typeface="Montserrat"/>
              </a:rPr>
              <a:t>The export of vehicles manufactured in Mexico to countries with which we do not have a Trade Agreement or Treaty are subject to the MFN import tariff in force in the destination country.</a:t>
            </a:r>
          </a:p>
          <a:p>
            <a:pPr marL="171450" indent="-1714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_tradnl" sz="9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F80F85B-6DDF-8F42-9C72-A9A68370EC2F}"/>
              </a:ext>
            </a:extLst>
          </p:cNvPr>
          <p:cNvSpPr txBox="1"/>
          <p:nvPr/>
        </p:nvSpPr>
        <p:spPr>
          <a:xfrm>
            <a:off x="0" y="4751622"/>
            <a:ext cx="4008384" cy="187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Fuente: </a:t>
            </a:r>
            <a:r>
              <a:rPr lang="en-US" sz="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Secretaría</a:t>
            </a:r>
            <a:r>
              <a:rPr lang="en-US" sz="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 de </a:t>
            </a:r>
            <a:r>
              <a:rPr lang="en-US" sz="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Economía</a:t>
            </a:r>
            <a:endParaRPr lang="en-US" sz="600" b="1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</a:endParaRPr>
          </a:p>
        </p:txBody>
      </p:sp>
      <p:pic>
        <p:nvPicPr>
          <p:cNvPr id="9" name="Picture 8" descr="A picture containing text, car, road, outdoor&#10;&#10;Description automatically generated">
            <a:extLst>
              <a:ext uri="{FF2B5EF4-FFF2-40B4-BE49-F238E27FC236}">
                <a16:creationId xmlns:a16="http://schemas.microsoft.com/office/drawing/2014/main" id="{3A594DB2-7418-0F4D-BE92-50B4F09DF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389661"/>
            <a:ext cx="4572000" cy="25654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0C5A1B0-F6FA-E94A-AC7E-C908106C5DBE}"/>
              </a:ext>
            </a:extLst>
          </p:cNvPr>
          <p:cNvSpPr/>
          <p:nvPr/>
        </p:nvSpPr>
        <p:spPr>
          <a:xfrm>
            <a:off x="854590" y="3664421"/>
            <a:ext cx="2649071" cy="685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100" b="1" dirty="0">
                <a:solidFill>
                  <a:srgbClr val="265E51"/>
                </a:solidFill>
                <a:latin typeface="Montserrat"/>
                <a:ea typeface="Montserrat"/>
                <a:cs typeface="Montserrat"/>
                <a:sym typeface="Montserrat"/>
              </a:rPr>
              <a:t>In the Mexico-European Union FTA, the rule of origin for vehicles is 60%.</a:t>
            </a:r>
            <a:endParaRPr lang="es-ES_tradnl" sz="1100" b="1" dirty="0">
              <a:solidFill>
                <a:srgbClr val="265E5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AAB4028-1A1E-1C4C-B4AA-BFE285105290}"/>
              </a:ext>
            </a:extLst>
          </p:cNvPr>
          <p:cNvGrpSpPr/>
          <p:nvPr/>
        </p:nvGrpSpPr>
        <p:grpSpPr>
          <a:xfrm>
            <a:off x="191094" y="3703302"/>
            <a:ext cx="404934" cy="404934"/>
            <a:chOff x="-38712" y="2231088"/>
            <a:chExt cx="252071" cy="252071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123722D-B43F-FE41-8E7E-0F2A2B35D2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38712" y="2231088"/>
              <a:ext cx="252071" cy="252071"/>
            </a:xfrm>
            <a:prstGeom prst="ellipse">
              <a:avLst/>
            </a:prstGeom>
            <a:noFill/>
            <a:ln w="6350">
              <a:solidFill>
                <a:srgbClr val="BC955C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s-ES_tradnl" sz="100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BCF5869-7662-244D-A0DA-2960B1B542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8978" y="2261514"/>
              <a:ext cx="190328" cy="190324"/>
            </a:xfrm>
            <a:prstGeom prst="ellipse">
              <a:avLst/>
            </a:prstGeom>
            <a:solidFill>
              <a:srgbClr val="BC955C"/>
            </a:solidFill>
            <a:ln w="12700">
              <a:solidFill>
                <a:srgbClr val="BC95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s-ES_tradnl" sz="1000" b="1" dirty="0">
                <a:latin typeface="Montserrat" pitchFamily="2" charset="77"/>
              </a:endParaRPr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101C4C4-65E0-9542-B8ED-DFA94E0B738C}"/>
              </a:ext>
            </a:extLst>
          </p:cNvPr>
          <p:cNvCxnSpPr>
            <a:cxnSpLocks/>
          </p:cNvCxnSpPr>
          <p:nvPr/>
        </p:nvCxnSpPr>
        <p:spPr>
          <a:xfrm>
            <a:off x="0" y="3905769"/>
            <a:ext cx="806824" cy="0"/>
          </a:xfrm>
          <a:prstGeom prst="straightConnector1">
            <a:avLst/>
          </a:prstGeom>
          <a:ln w="6350">
            <a:solidFill>
              <a:srgbClr val="BC955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9098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50477978-5999-409B-B766-682FDA36B8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62" t="35970" r="26920" b="18926"/>
          <a:stretch/>
        </p:blipFill>
        <p:spPr bwMode="auto">
          <a:xfrm>
            <a:off x="155474" y="1339705"/>
            <a:ext cx="7917537" cy="34130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uadroTexto 1">
            <a:extLst>
              <a:ext uri="{FF2B5EF4-FFF2-40B4-BE49-F238E27FC236}">
                <a16:creationId xmlns:a16="http://schemas.microsoft.com/office/drawing/2014/main" id="{FDC72B5C-B916-478A-9C74-10C04D51E6F7}"/>
              </a:ext>
            </a:extLst>
          </p:cNvPr>
          <p:cNvSpPr txBox="1"/>
          <p:nvPr/>
        </p:nvSpPr>
        <p:spPr>
          <a:xfrm>
            <a:off x="155474" y="866107"/>
            <a:ext cx="8833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65E51"/>
                </a:solidFill>
                <a:latin typeface="Montserrat"/>
              </a:rPr>
              <a:t>Production and export markets of light vehicles, 2020</a:t>
            </a:r>
            <a:endParaRPr lang="es-ES_tradnl" b="1" dirty="0">
              <a:solidFill>
                <a:srgbClr val="265E51"/>
              </a:solidFill>
              <a:latin typeface="Montserra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E141D6-C5BD-4D91-AB6F-874299AE9899}"/>
              </a:ext>
            </a:extLst>
          </p:cNvPr>
          <p:cNvCxnSpPr/>
          <p:nvPr/>
        </p:nvCxnSpPr>
        <p:spPr>
          <a:xfrm>
            <a:off x="155474" y="1188439"/>
            <a:ext cx="6480000" cy="0"/>
          </a:xfrm>
          <a:prstGeom prst="line">
            <a:avLst/>
          </a:prstGeom>
          <a:ln>
            <a:solidFill>
              <a:srgbClr val="BC95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20058CAC-F440-4DB5-8375-7C8B74F97F69}"/>
              </a:ext>
            </a:extLst>
          </p:cNvPr>
          <p:cNvSpPr txBox="1"/>
          <p:nvPr/>
        </p:nvSpPr>
        <p:spPr>
          <a:xfrm>
            <a:off x="4848447" y="3603408"/>
            <a:ext cx="769248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MX" sz="900" b="1" spc="0" baseline="0" noProof="0" dirty="0">
                <a:solidFill>
                  <a:schemeClr val="tx1"/>
                </a:solidFill>
                <a:latin typeface="Montserrat" pitchFamily="2" charset="77"/>
              </a:rPr>
              <a:t> </a:t>
            </a:r>
            <a:r>
              <a:rPr lang="es-MX" sz="700" b="1" spc="0" baseline="0" noProof="0" dirty="0">
                <a:solidFill>
                  <a:schemeClr val="tx1"/>
                </a:solidFill>
                <a:latin typeface="Montserrat" pitchFamily="2" charset="77"/>
              </a:rPr>
              <a:t>DOMESTIC</a:t>
            </a:r>
            <a:endParaRPr lang="es-MX" sz="900" b="1" dirty="0">
              <a:solidFill>
                <a:schemeClr val="tx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ABED02D-7E59-46BA-B547-1BEFCC567877}"/>
              </a:ext>
            </a:extLst>
          </p:cNvPr>
          <p:cNvSpPr txBox="1"/>
          <p:nvPr/>
        </p:nvSpPr>
        <p:spPr>
          <a:xfrm>
            <a:off x="433681" y="1734891"/>
            <a:ext cx="1021932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MX" sz="900" b="1" spc="0" baseline="0" noProof="0" dirty="0">
                <a:solidFill>
                  <a:schemeClr val="tx1"/>
                </a:solidFill>
                <a:latin typeface="Montserrat" pitchFamily="2" charset="77"/>
              </a:rPr>
              <a:t> </a:t>
            </a:r>
            <a:r>
              <a:rPr lang="es-MX" sz="700" b="1" dirty="0">
                <a:solidFill>
                  <a:schemeClr val="tx1"/>
                </a:solidFill>
                <a:latin typeface="Montserrat" pitchFamily="2" charset="77"/>
              </a:rPr>
              <a:t>UNITED STATES</a:t>
            </a:r>
            <a:endParaRPr lang="es-MX" sz="900" b="1" dirty="0">
              <a:solidFill>
                <a:schemeClr val="tx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D6B9DF7-8DAF-4BD4-9F55-C45910290D21}"/>
              </a:ext>
            </a:extLst>
          </p:cNvPr>
          <p:cNvSpPr txBox="1"/>
          <p:nvPr/>
        </p:nvSpPr>
        <p:spPr>
          <a:xfrm>
            <a:off x="686365" y="1965723"/>
            <a:ext cx="769248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MX" sz="900" b="1" spc="0" baseline="0" noProof="0" dirty="0">
                <a:solidFill>
                  <a:schemeClr val="tx1"/>
                </a:solidFill>
                <a:latin typeface="Montserrat" pitchFamily="2" charset="77"/>
              </a:rPr>
              <a:t> </a:t>
            </a:r>
            <a:r>
              <a:rPr lang="es-MX" sz="700" b="1" dirty="0">
                <a:solidFill>
                  <a:schemeClr val="tx1"/>
                </a:solidFill>
                <a:latin typeface="Montserrat" pitchFamily="2" charset="77"/>
              </a:rPr>
              <a:t>JAPAN</a:t>
            </a:r>
            <a:endParaRPr lang="es-MX" sz="900" b="1" dirty="0">
              <a:solidFill>
                <a:schemeClr val="tx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FBEFA2E-5120-45CA-8AC9-AF16969CD202}"/>
              </a:ext>
            </a:extLst>
          </p:cNvPr>
          <p:cNvSpPr txBox="1"/>
          <p:nvPr/>
        </p:nvSpPr>
        <p:spPr>
          <a:xfrm>
            <a:off x="686365" y="2232404"/>
            <a:ext cx="769248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MX" sz="900" b="1" spc="0" baseline="0" noProof="0" dirty="0">
                <a:solidFill>
                  <a:schemeClr val="tx1"/>
                </a:solidFill>
                <a:latin typeface="Montserrat" pitchFamily="2" charset="77"/>
              </a:rPr>
              <a:t> </a:t>
            </a:r>
            <a:r>
              <a:rPr lang="es-MX" sz="700" b="1" dirty="0">
                <a:solidFill>
                  <a:schemeClr val="tx1"/>
                </a:solidFill>
                <a:latin typeface="Montserrat" pitchFamily="2" charset="77"/>
              </a:rPr>
              <a:t>GERMANY</a:t>
            </a:r>
            <a:endParaRPr lang="es-MX" sz="900" b="1" dirty="0">
              <a:solidFill>
                <a:schemeClr val="tx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7E35694-BE3C-4DE1-BC00-481A01692875}"/>
              </a:ext>
            </a:extLst>
          </p:cNvPr>
          <p:cNvSpPr txBox="1"/>
          <p:nvPr/>
        </p:nvSpPr>
        <p:spPr>
          <a:xfrm>
            <a:off x="686365" y="2463236"/>
            <a:ext cx="769248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MX" sz="900" b="1" spc="0" baseline="0" noProof="0" dirty="0">
                <a:solidFill>
                  <a:schemeClr val="tx1"/>
                </a:solidFill>
                <a:latin typeface="Montserrat" pitchFamily="2" charset="77"/>
              </a:rPr>
              <a:t> </a:t>
            </a:r>
            <a:r>
              <a:rPr lang="es-MX" sz="700" b="1" dirty="0">
                <a:solidFill>
                  <a:schemeClr val="tx1"/>
                </a:solidFill>
                <a:latin typeface="Montserrat" pitchFamily="2" charset="77"/>
              </a:rPr>
              <a:t>KOREA</a:t>
            </a:r>
            <a:endParaRPr lang="es-MX" sz="900" b="1" dirty="0">
              <a:solidFill>
                <a:schemeClr val="tx1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3D05708-B310-456D-AA22-DD9A4FBDB442}"/>
              </a:ext>
            </a:extLst>
          </p:cNvPr>
          <p:cNvSpPr txBox="1"/>
          <p:nvPr/>
        </p:nvSpPr>
        <p:spPr>
          <a:xfrm>
            <a:off x="686365" y="2694068"/>
            <a:ext cx="769248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MX" sz="900" b="1" spc="0" baseline="0" noProof="0" dirty="0">
                <a:solidFill>
                  <a:schemeClr val="tx1"/>
                </a:solidFill>
                <a:latin typeface="Montserrat" pitchFamily="2" charset="77"/>
              </a:rPr>
              <a:t> </a:t>
            </a:r>
            <a:r>
              <a:rPr lang="es-MX" sz="700" b="1" spc="0" baseline="0" noProof="0" dirty="0">
                <a:solidFill>
                  <a:schemeClr val="tx1"/>
                </a:solidFill>
                <a:latin typeface="Montserrat" pitchFamily="2" charset="77"/>
              </a:rPr>
              <a:t>INDIA</a:t>
            </a:r>
            <a:endParaRPr lang="es-MX" sz="900" b="1" dirty="0">
              <a:solidFill>
                <a:schemeClr val="tx1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ACED786-5978-493E-A3FA-BA46C3E9B906}"/>
              </a:ext>
            </a:extLst>
          </p:cNvPr>
          <p:cNvSpPr txBox="1"/>
          <p:nvPr/>
        </p:nvSpPr>
        <p:spPr>
          <a:xfrm>
            <a:off x="686365" y="2981120"/>
            <a:ext cx="769248" cy="230832"/>
          </a:xfrm>
          <a:prstGeom prst="rect">
            <a:avLst/>
          </a:prstGeom>
          <a:solidFill>
            <a:srgbClr val="E3EED9"/>
          </a:solidFill>
        </p:spPr>
        <p:txBody>
          <a:bodyPr wrap="square">
            <a:spAutoFit/>
          </a:bodyPr>
          <a:lstStyle/>
          <a:p>
            <a:pPr algn="ctr"/>
            <a:r>
              <a:rPr lang="es-MX" sz="900" b="1" spc="0" baseline="0" noProof="0" dirty="0">
                <a:solidFill>
                  <a:schemeClr val="tx1"/>
                </a:solidFill>
                <a:latin typeface="Montserrat" pitchFamily="2" charset="77"/>
              </a:rPr>
              <a:t> </a:t>
            </a:r>
            <a:r>
              <a:rPr lang="es-MX" sz="700" b="1" dirty="0">
                <a:solidFill>
                  <a:schemeClr val="tx1"/>
                </a:solidFill>
                <a:latin typeface="Montserrat" pitchFamily="2" charset="77"/>
              </a:rPr>
              <a:t>MEXICO</a:t>
            </a:r>
            <a:endParaRPr lang="es-MX" sz="900" b="1" dirty="0">
              <a:solidFill>
                <a:schemeClr val="tx1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A58C4B0-966C-4E9E-BCC1-00FD0B867BD9}"/>
              </a:ext>
            </a:extLst>
          </p:cNvPr>
          <p:cNvSpPr txBox="1"/>
          <p:nvPr/>
        </p:nvSpPr>
        <p:spPr>
          <a:xfrm>
            <a:off x="686365" y="3247801"/>
            <a:ext cx="769248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MX" sz="900" b="1" spc="0" baseline="0" noProof="0" dirty="0">
                <a:solidFill>
                  <a:schemeClr val="tx1"/>
                </a:solidFill>
                <a:latin typeface="Montserrat" pitchFamily="2" charset="77"/>
              </a:rPr>
              <a:t> </a:t>
            </a:r>
            <a:r>
              <a:rPr lang="es-MX" sz="700" b="1" dirty="0">
                <a:solidFill>
                  <a:schemeClr val="tx1"/>
                </a:solidFill>
                <a:latin typeface="Montserrat" pitchFamily="2" charset="77"/>
              </a:rPr>
              <a:t>SPAIN</a:t>
            </a:r>
            <a:endParaRPr lang="es-MX" sz="900" b="1" dirty="0">
              <a:solidFill>
                <a:schemeClr val="tx1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293A9C7-0BBD-439C-B1AF-89B5D3543F65}"/>
              </a:ext>
            </a:extLst>
          </p:cNvPr>
          <p:cNvSpPr txBox="1"/>
          <p:nvPr/>
        </p:nvSpPr>
        <p:spPr>
          <a:xfrm>
            <a:off x="686365" y="3487992"/>
            <a:ext cx="769248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MX" sz="900" b="1" spc="0" baseline="0" noProof="0" dirty="0">
                <a:solidFill>
                  <a:schemeClr val="tx1"/>
                </a:solidFill>
                <a:latin typeface="Montserrat" pitchFamily="2" charset="77"/>
              </a:rPr>
              <a:t> </a:t>
            </a:r>
            <a:r>
              <a:rPr lang="es-MX" sz="700" b="1" dirty="0">
                <a:solidFill>
                  <a:schemeClr val="tx1"/>
                </a:solidFill>
                <a:latin typeface="Montserrat" pitchFamily="2" charset="77"/>
              </a:rPr>
              <a:t>BRAZIL</a:t>
            </a:r>
            <a:endParaRPr lang="es-MX" sz="900" b="1" dirty="0">
              <a:solidFill>
                <a:schemeClr val="tx1"/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C93DDD0-DEA0-4458-BD30-A1264D0AEFA1}"/>
              </a:ext>
            </a:extLst>
          </p:cNvPr>
          <p:cNvSpPr txBox="1"/>
          <p:nvPr/>
        </p:nvSpPr>
        <p:spPr>
          <a:xfrm>
            <a:off x="683466" y="3718824"/>
            <a:ext cx="769248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MX" sz="900" b="1" spc="0" baseline="0" noProof="0" dirty="0">
                <a:solidFill>
                  <a:schemeClr val="tx1"/>
                </a:solidFill>
                <a:latin typeface="Montserrat" pitchFamily="2" charset="77"/>
              </a:rPr>
              <a:t> </a:t>
            </a:r>
            <a:r>
              <a:rPr lang="es-MX" sz="700" b="1" dirty="0">
                <a:solidFill>
                  <a:schemeClr val="tx1"/>
                </a:solidFill>
                <a:latin typeface="Montserrat" pitchFamily="2" charset="77"/>
              </a:rPr>
              <a:t>CANADA</a:t>
            </a:r>
            <a:endParaRPr lang="es-MX" sz="900" b="1" dirty="0">
              <a:solidFill>
                <a:schemeClr val="tx1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673AC37-9008-4229-985A-BDD6340CAFA8}"/>
              </a:ext>
            </a:extLst>
          </p:cNvPr>
          <p:cNvSpPr txBox="1"/>
          <p:nvPr/>
        </p:nvSpPr>
        <p:spPr>
          <a:xfrm>
            <a:off x="278221" y="3959015"/>
            <a:ext cx="1147739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MX" sz="900" b="1" spc="0" baseline="0" noProof="0" dirty="0">
                <a:solidFill>
                  <a:schemeClr val="tx1"/>
                </a:solidFill>
                <a:latin typeface="Montserrat" pitchFamily="2" charset="77"/>
              </a:rPr>
              <a:t> </a:t>
            </a:r>
            <a:r>
              <a:rPr lang="es-MX" sz="700" b="1" spc="0" baseline="0" noProof="0" dirty="0">
                <a:solidFill>
                  <a:schemeClr val="tx1"/>
                </a:solidFill>
                <a:latin typeface="Montserrat" pitchFamily="2" charset="77"/>
              </a:rPr>
              <a:t>CZECH REPUBLIC</a:t>
            </a:r>
            <a:endParaRPr lang="es-MX" sz="900" b="1" dirty="0">
              <a:solidFill>
                <a:schemeClr val="tx1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799D140-AF73-40FE-944D-71794CFC2997}"/>
              </a:ext>
            </a:extLst>
          </p:cNvPr>
          <p:cNvSpPr txBox="1"/>
          <p:nvPr/>
        </p:nvSpPr>
        <p:spPr>
          <a:xfrm>
            <a:off x="304975" y="4216337"/>
            <a:ext cx="1147739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MX" sz="900" b="1" spc="0" baseline="0" noProof="0" dirty="0">
                <a:solidFill>
                  <a:schemeClr val="tx1"/>
                </a:solidFill>
                <a:latin typeface="Montserrat" pitchFamily="2" charset="77"/>
              </a:rPr>
              <a:t> </a:t>
            </a:r>
            <a:r>
              <a:rPr lang="es-MX" sz="700" b="1" spc="0" baseline="0" noProof="0" dirty="0">
                <a:solidFill>
                  <a:schemeClr val="tx1"/>
                </a:solidFill>
                <a:latin typeface="Montserrat" pitchFamily="2" charset="77"/>
              </a:rPr>
              <a:t>UNITED KINGDOM</a:t>
            </a:r>
            <a:endParaRPr lang="es-MX" sz="900" b="1" dirty="0">
              <a:solidFill>
                <a:schemeClr val="tx1"/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DE745AC-679B-4CBC-A1C5-0A21BFDC69C2}"/>
              </a:ext>
            </a:extLst>
          </p:cNvPr>
          <p:cNvSpPr txBox="1"/>
          <p:nvPr/>
        </p:nvSpPr>
        <p:spPr>
          <a:xfrm>
            <a:off x="683466" y="1460016"/>
            <a:ext cx="769248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MX" sz="900" b="1" spc="0" baseline="0" noProof="0" dirty="0">
                <a:solidFill>
                  <a:schemeClr val="tx1"/>
                </a:solidFill>
                <a:latin typeface="Montserrat" pitchFamily="2" charset="77"/>
              </a:rPr>
              <a:t> </a:t>
            </a:r>
            <a:r>
              <a:rPr lang="es-MX" sz="700" b="1" spc="0" baseline="0" noProof="0" dirty="0">
                <a:solidFill>
                  <a:schemeClr val="tx1"/>
                </a:solidFill>
                <a:latin typeface="Montserrat" pitchFamily="2" charset="77"/>
              </a:rPr>
              <a:t>CHINA</a:t>
            </a:r>
            <a:endParaRPr lang="es-MX" sz="900" b="1" dirty="0">
              <a:solidFill>
                <a:schemeClr val="tx1"/>
              </a:solidFill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72C6549C-9169-49C9-B121-5EBE9BDC4862}"/>
              </a:ext>
            </a:extLst>
          </p:cNvPr>
          <p:cNvSpPr txBox="1"/>
          <p:nvPr/>
        </p:nvSpPr>
        <p:spPr>
          <a:xfrm>
            <a:off x="4848447" y="3959015"/>
            <a:ext cx="769248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MX" sz="900" b="1" spc="0" baseline="0" noProof="0" dirty="0">
                <a:solidFill>
                  <a:schemeClr val="tx1"/>
                </a:solidFill>
                <a:latin typeface="Montserrat" pitchFamily="2" charset="77"/>
              </a:rPr>
              <a:t> </a:t>
            </a:r>
            <a:r>
              <a:rPr lang="es-MX" sz="700" b="1" dirty="0">
                <a:solidFill>
                  <a:schemeClr val="tx1"/>
                </a:solidFill>
                <a:latin typeface="Montserrat" pitchFamily="2" charset="77"/>
              </a:rPr>
              <a:t>EXPORT</a:t>
            </a:r>
            <a:endParaRPr lang="es-MX" sz="900" b="1" dirty="0">
              <a:solidFill>
                <a:schemeClr val="tx1"/>
              </a:solidFill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7C71E026-97B2-4B85-A9DD-7EB24F0D90CA}"/>
              </a:ext>
            </a:extLst>
          </p:cNvPr>
          <p:cNvSpPr txBox="1"/>
          <p:nvPr/>
        </p:nvSpPr>
        <p:spPr>
          <a:xfrm>
            <a:off x="6087705" y="2232404"/>
            <a:ext cx="1859476" cy="230832"/>
          </a:xfrm>
          <a:prstGeom prst="rect">
            <a:avLst/>
          </a:prstGeom>
          <a:solidFill>
            <a:srgbClr val="496650"/>
          </a:solidFill>
        </p:spPr>
        <p:txBody>
          <a:bodyPr wrap="square">
            <a:spAutoFit/>
          </a:bodyPr>
          <a:lstStyle/>
          <a:p>
            <a:pPr algn="ctr"/>
            <a:r>
              <a:rPr lang="es-MX" sz="900" b="1" spc="0" baseline="0" noProof="0" dirty="0">
                <a:solidFill>
                  <a:schemeClr val="tx1"/>
                </a:solidFill>
                <a:latin typeface="Montserrat" pitchFamily="2" charset="77"/>
              </a:rPr>
              <a:t> </a:t>
            </a:r>
            <a:r>
              <a:rPr lang="es-MX" sz="700" b="1" dirty="0">
                <a:solidFill>
                  <a:schemeClr val="bg1"/>
                </a:solidFill>
                <a:latin typeface="Montserrat" pitchFamily="2" charset="77"/>
              </a:rPr>
              <a:t>MEXICO IN THE WORLD RANKING</a:t>
            </a:r>
            <a:endParaRPr lang="es-MX" sz="900" b="1" dirty="0">
              <a:solidFill>
                <a:schemeClr val="bg1"/>
              </a:solidFill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C702D7F3-FD9E-4139-91A6-9D85AE38B4C0}"/>
              </a:ext>
            </a:extLst>
          </p:cNvPr>
          <p:cNvSpPr txBox="1"/>
          <p:nvPr/>
        </p:nvSpPr>
        <p:spPr>
          <a:xfrm>
            <a:off x="686365" y="1499189"/>
            <a:ext cx="769248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MX" sz="900" b="1" spc="0" baseline="0" noProof="0" dirty="0">
                <a:solidFill>
                  <a:schemeClr val="tx1"/>
                </a:solidFill>
                <a:latin typeface="Montserrat" pitchFamily="2" charset="77"/>
              </a:rPr>
              <a:t> </a:t>
            </a:r>
            <a:r>
              <a:rPr lang="es-MX" sz="700" b="1" spc="0" baseline="0" noProof="0" dirty="0">
                <a:solidFill>
                  <a:schemeClr val="tx1"/>
                </a:solidFill>
                <a:latin typeface="Montserrat" pitchFamily="2" charset="77"/>
              </a:rPr>
              <a:t>CHINA</a:t>
            </a:r>
            <a:endParaRPr lang="es-MX" sz="900" b="1" dirty="0">
              <a:solidFill>
                <a:schemeClr val="tx1"/>
              </a:solidFill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490EED10-AE61-4967-AF18-AE8759453883}"/>
              </a:ext>
            </a:extLst>
          </p:cNvPr>
          <p:cNvSpPr txBox="1"/>
          <p:nvPr/>
        </p:nvSpPr>
        <p:spPr>
          <a:xfrm>
            <a:off x="6087705" y="2513641"/>
            <a:ext cx="865988" cy="230832"/>
          </a:xfrm>
          <a:prstGeom prst="rect">
            <a:avLst/>
          </a:prstGeom>
          <a:solidFill>
            <a:srgbClr val="DADADA"/>
          </a:solidFill>
        </p:spPr>
        <p:txBody>
          <a:bodyPr wrap="square">
            <a:spAutoFit/>
          </a:bodyPr>
          <a:lstStyle/>
          <a:p>
            <a:pPr algn="ctr"/>
            <a:r>
              <a:rPr lang="es-MX" sz="900" b="1" spc="0" baseline="0" noProof="0" dirty="0">
                <a:solidFill>
                  <a:schemeClr val="tx1"/>
                </a:solidFill>
                <a:latin typeface="Montserrat" pitchFamily="2" charset="77"/>
              </a:rPr>
              <a:t> </a:t>
            </a:r>
            <a:r>
              <a:rPr lang="es-MX" sz="700" b="1" dirty="0">
                <a:solidFill>
                  <a:schemeClr val="tx1"/>
                </a:solidFill>
                <a:latin typeface="Montserrat" pitchFamily="2" charset="77"/>
              </a:rPr>
              <a:t>PRODUCER</a:t>
            </a:r>
            <a:endParaRPr lang="es-MX" sz="900" b="1" dirty="0">
              <a:solidFill>
                <a:schemeClr val="tx1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9DD2806F-6960-47E5-B592-69F4EFF99D93}"/>
              </a:ext>
            </a:extLst>
          </p:cNvPr>
          <p:cNvSpPr txBox="1"/>
          <p:nvPr/>
        </p:nvSpPr>
        <p:spPr>
          <a:xfrm>
            <a:off x="7068637" y="2512341"/>
            <a:ext cx="878544" cy="230832"/>
          </a:xfrm>
          <a:prstGeom prst="rect">
            <a:avLst/>
          </a:prstGeom>
          <a:solidFill>
            <a:srgbClr val="F4F2F4"/>
          </a:solidFill>
        </p:spPr>
        <p:txBody>
          <a:bodyPr wrap="square">
            <a:spAutoFit/>
          </a:bodyPr>
          <a:lstStyle/>
          <a:p>
            <a:pPr algn="ctr"/>
            <a:r>
              <a:rPr lang="es-MX" sz="900" b="1" spc="0" baseline="0" noProof="0" dirty="0">
                <a:solidFill>
                  <a:schemeClr val="tx1"/>
                </a:solidFill>
                <a:latin typeface="Montserrat" pitchFamily="2" charset="77"/>
              </a:rPr>
              <a:t> </a:t>
            </a:r>
            <a:r>
              <a:rPr lang="es-MX" sz="700" b="1" dirty="0">
                <a:solidFill>
                  <a:schemeClr val="tx1"/>
                </a:solidFill>
                <a:latin typeface="Montserrat" pitchFamily="2" charset="77"/>
              </a:rPr>
              <a:t>EXPORTER</a:t>
            </a:r>
            <a:endParaRPr lang="es-MX" sz="900" b="1" dirty="0">
              <a:solidFill>
                <a:schemeClr val="tx1"/>
              </a:solidFill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FAA92C9B-D0C4-43A5-9CED-75FC833742E5}"/>
              </a:ext>
            </a:extLst>
          </p:cNvPr>
          <p:cNvSpPr txBox="1"/>
          <p:nvPr/>
        </p:nvSpPr>
        <p:spPr>
          <a:xfrm>
            <a:off x="3370521" y="4720855"/>
            <a:ext cx="1201479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MX" sz="900" b="1" spc="0" baseline="0" noProof="0" dirty="0">
                <a:solidFill>
                  <a:schemeClr val="tx1"/>
                </a:solidFill>
                <a:latin typeface="Montserrat" pitchFamily="2" charset="77"/>
              </a:rPr>
              <a:t> </a:t>
            </a:r>
            <a:r>
              <a:rPr lang="es-MX" sz="700" b="1" dirty="0">
                <a:solidFill>
                  <a:schemeClr val="tx1"/>
                </a:solidFill>
                <a:latin typeface="Montserrat" pitchFamily="2" charset="77"/>
              </a:rPr>
              <a:t>MILLION UNITS</a:t>
            </a:r>
            <a:endParaRPr lang="es-MX" sz="900" b="1" dirty="0">
              <a:solidFill>
                <a:schemeClr val="tx1"/>
              </a:solidFill>
            </a:endParaRPr>
          </a:p>
        </p:txBody>
      </p:sp>
      <p:sp>
        <p:nvSpPr>
          <p:cNvPr id="29" name="CuadroTexto 6">
            <a:extLst>
              <a:ext uri="{FF2B5EF4-FFF2-40B4-BE49-F238E27FC236}">
                <a16:creationId xmlns:a16="http://schemas.microsoft.com/office/drawing/2014/main" id="{EF18D343-0444-4C12-8D15-8B9F2C2FAA9E}"/>
              </a:ext>
            </a:extLst>
          </p:cNvPr>
          <p:cNvSpPr txBox="1"/>
          <p:nvPr/>
        </p:nvSpPr>
        <p:spPr>
          <a:xfrm>
            <a:off x="-13063" y="4751622"/>
            <a:ext cx="4008384" cy="187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Fuente: INA</a:t>
            </a:r>
          </a:p>
        </p:txBody>
      </p:sp>
    </p:spTree>
    <p:extLst>
      <p:ext uri="{BB962C8B-B14F-4D97-AF65-F5344CB8AC3E}">
        <p14:creationId xmlns:p14="http://schemas.microsoft.com/office/powerpoint/2010/main" val="122279933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2825</TotalTime>
  <Words>1459</Words>
  <Application>Microsoft Office PowerPoint</Application>
  <PresentationFormat>Presentación en pantalla (16:9)</PresentationFormat>
  <Paragraphs>382</Paragraphs>
  <Slides>19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4" baseType="lpstr">
      <vt:lpstr>Arial</vt:lpstr>
      <vt:lpstr>Montserrat</vt:lpstr>
      <vt:lpstr>Courier New</vt:lpstr>
      <vt:lpstr>Calibri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Andrade Cárdenas, Tania</cp:lastModifiedBy>
  <cp:revision>196</cp:revision>
  <dcterms:modified xsi:type="dcterms:W3CDTF">2021-12-08T18:56:21Z</dcterms:modified>
</cp:coreProperties>
</file>