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380" r:id="rId2"/>
    <p:sldId id="393" r:id="rId3"/>
    <p:sldId id="394" r:id="rId4"/>
    <p:sldId id="395" r:id="rId5"/>
    <p:sldId id="396" r:id="rId6"/>
    <p:sldId id="383" r:id="rId7"/>
    <p:sldId id="392" r:id="rId8"/>
    <p:sldId id="397" r:id="rId9"/>
    <p:sldId id="398" r:id="rId10"/>
    <p:sldId id="386" r:id="rId11"/>
    <p:sldId id="387" r:id="rId12"/>
    <p:sldId id="388" r:id="rId13"/>
    <p:sldId id="389" r:id="rId14"/>
    <p:sldId id="390" r:id="rId15"/>
    <p:sldId id="391" r:id="rId16"/>
    <p:sldId id="349" r:id="rId17"/>
    <p:sldId id="352" r:id="rId18"/>
    <p:sldId id="370" r:id="rId19"/>
    <p:sldId id="371" r:id="rId20"/>
    <p:sldId id="372" r:id="rId21"/>
    <p:sldId id="373" r:id="rId22"/>
    <p:sldId id="374" r:id="rId23"/>
    <p:sldId id="375" r:id="rId24"/>
    <p:sldId id="376" r:id="rId25"/>
    <p:sldId id="378" r:id="rId26"/>
    <p:sldId id="379"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Montserrat" panose="000005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87">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gLdgXUPeze3uE+IDC/zhin/a4O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E51"/>
    <a:srgbClr val="000000"/>
    <a:srgbClr val="BC955C"/>
    <a:srgbClr val="C77E92"/>
    <a:srgbClr val="9D2349"/>
    <a:srgbClr val="B3526E"/>
    <a:srgbClr val="DBAAB6"/>
    <a:srgbClr val="E4C0C9"/>
    <a:srgbClr val="F3E0E4"/>
    <a:srgbClr val="9E23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59" autoAdjust="0"/>
    <p:restoredTop sz="94743"/>
  </p:normalViewPr>
  <p:slideViewPr>
    <p:cSldViewPr snapToGrid="0">
      <p:cViewPr varScale="1">
        <p:scale>
          <a:sx n="90" d="100"/>
          <a:sy n="90" d="100"/>
        </p:scale>
        <p:origin x="1050" y="150"/>
      </p:cViewPr>
      <p:guideLst>
        <p:guide orient="horz" pos="1620"/>
        <p:guide pos="2880"/>
        <p:guide orient="horz" pos="2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6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6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0" i="0" u="none" strike="noStrike" kern="1200" cap="none" spc="20" baseline="0">
                <a:solidFill>
                  <a:schemeClr val="tx1">
                    <a:lumMod val="50000"/>
                    <a:lumOff val="50000"/>
                  </a:schemeClr>
                </a:solidFill>
                <a:latin typeface="Montserrat" pitchFamily="2" charset="77"/>
                <a:ea typeface="+mn-ea"/>
                <a:cs typeface="+mn-cs"/>
              </a:defRPr>
            </a:pPr>
            <a:r>
              <a:rPr lang="en-US" b="1" dirty="0"/>
              <a:t>Main Mexican</a:t>
            </a:r>
            <a:r>
              <a:rPr lang="en-US" b="1" baseline="0" dirty="0"/>
              <a:t> agriproducts exports, 2020 (million USD)</a:t>
            </a:r>
            <a:endParaRPr lang="en-US" b="1" dirty="0"/>
          </a:p>
        </c:rich>
      </c:tx>
      <c:layout>
        <c:manualLayout>
          <c:xMode val="edge"/>
          <c:yMode val="edge"/>
          <c:x val="0.24267436065087986"/>
          <c:y val="0"/>
        </c:manualLayout>
      </c:layout>
      <c:overlay val="0"/>
      <c:spPr>
        <a:noFill/>
        <a:ln>
          <a:noFill/>
        </a:ln>
        <a:effectLst/>
      </c:spPr>
      <c:txPr>
        <a:bodyPr rot="0" spcFirstLastPara="1" vertOverflow="ellipsis" vert="horz" wrap="square" anchor="ctr" anchorCtr="1"/>
        <a:lstStyle/>
        <a:p>
          <a:pPr>
            <a:defRPr sz="840" b="0" i="0" u="none" strike="noStrike" kern="1200" cap="none" spc="20" baseline="0">
              <a:solidFill>
                <a:schemeClr val="tx1">
                  <a:lumMod val="50000"/>
                  <a:lumOff val="50000"/>
                </a:schemeClr>
              </a:solidFill>
              <a:latin typeface="Montserrat" pitchFamily="2" charset="77"/>
              <a:ea typeface="+mn-ea"/>
              <a:cs typeface="+mn-cs"/>
            </a:defRPr>
          </a:pPr>
          <a:endParaRPr lang="es-MX"/>
        </a:p>
      </c:txPr>
    </c:title>
    <c:autoTitleDeleted val="0"/>
    <c:plotArea>
      <c:layout>
        <c:manualLayout>
          <c:layoutTarget val="inner"/>
          <c:xMode val="edge"/>
          <c:yMode val="edge"/>
          <c:x val="9.5662348050304241E-2"/>
          <c:y val="4.1390520000628116E-2"/>
          <c:w val="0.68668789217857729"/>
          <c:h val="0.68224228179388946"/>
        </c:manualLayout>
      </c:layout>
      <c:barChart>
        <c:barDir val="col"/>
        <c:grouping val="clustered"/>
        <c:varyColors val="0"/>
        <c:ser>
          <c:idx val="0"/>
          <c:order val="0"/>
          <c:tx>
            <c:strRef>
              <c:f>Hoja1!$B$1</c:f>
              <c:strCache>
                <c:ptCount val="1"/>
                <c:pt idx="0">
                  <c:v>Columna1</c:v>
                </c:pt>
              </c:strCache>
            </c:strRef>
          </c:tx>
          <c:spPr>
            <a:solidFill>
              <a:srgbClr val="265E51"/>
            </a:solidFill>
            <a:ln w="9525" cap="flat" cmpd="sng" algn="ctr">
              <a:noFill/>
              <a:round/>
            </a:ln>
            <a:effectLst/>
          </c:spPr>
          <c:invertIfNegative val="0"/>
          <c:dPt>
            <c:idx val="0"/>
            <c:invertIfNegative val="0"/>
            <c:bubble3D val="0"/>
            <c:spPr>
              <a:solidFill>
                <a:srgbClr val="265E51"/>
              </a:solidFill>
              <a:ln w="9525" cap="flat" cmpd="sng" algn="ctr">
                <a:noFill/>
                <a:round/>
              </a:ln>
              <a:effectLst/>
            </c:spPr>
            <c:extLst>
              <c:ext xmlns:c16="http://schemas.microsoft.com/office/drawing/2014/chart" uri="{C3380CC4-5D6E-409C-BE32-E72D297353CC}">
                <c16:uniqueId val="{00000001-123E-4AB2-8A9E-B4646AB36816}"/>
              </c:ext>
            </c:extLst>
          </c:dPt>
          <c:dPt>
            <c:idx val="1"/>
            <c:invertIfNegative val="0"/>
            <c:bubble3D val="0"/>
            <c:spPr>
              <a:solidFill>
                <a:srgbClr val="265E51"/>
              </a:solidFill>
              <a:ln w="9525" cap="flat" cmpd="sng" algn="ctr">
                <a:noFill/>
                <a:round/>
              </a:ln>
              <a:effectLst/>
            </c:spPr>
            <c:extLst>
              <c:ext xmlns:c16="http://schemas.microsoft.com/office/drawing/2014/chart" uri="{C3380CC4-5D6E-409C-BE32-E72D297353CC}">
                <c16:uniqueId val="{00000003-123E-4AB2-8A9E-B4646AB36816}"/>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50000"/>
                        <a:lumOff val="50000"/>
                      </a:schemeClr>
                    </a:solidFill>
                    <a:latin typeface="Montserrat" pitchFamily="2" charset="77"/>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Hoja1!$A$2:$A$20</c:f>
              <c:strCache>
                <c:ptCount val="19"/>
                <c:pt idx="0">
                  <c:v>Beer</c:v>
                </c:pt>
                <c:pt idx="1">
                  <c:v>Avocado</c:v>
                </c:pt>
                <c:pt idx="2">
                  <c:v>Berries</c:v>
                </c:pt>
                <c:pt idx="3">
                  <c:v>Tomato</c:v>
                </c:pt>
                <c:pt idx="4">
                  <c:v>Tequila</c:v>
                </c:pt>
                <c:pt idx="5">
                  <c:v>Bovine meat</c:v>
                </c:pt>
                <c:pt idx="6">
                  <c:v>Pepper</c:v>
                </c:pt>
                <c:pt idx="7">
                  <c:v>Pork meat</c:v>
                </c:pt>
                <c:pt idx="8">
                  <c:v>Bovine cattle</c:v>
                </c:pt>
                <c:pt idx="9">
                  <c:v>Sweet cookies</c:v>
                </c:pt>
                <c:pt idx="10">
                  <c:v>Sweets</c:v>
                </c:pt>
                <c:pt idx="11">
                  <c:v>Sugar</c:v>
                </c:pt>
                <c:pt idx="12">
                  <c:v>Broccoli and cauliflower</c:v>
                </c:pt>
                <c:pt idx="13">
                  <c:v>Cucumber</c:v>
                </c:pt>
                <c:pt idx="14">
                  <c:v>Chocolate</c:v>
                </c:pt>
                <c:pt idx="15">
                  <c:v>Walnut</c:v>
                </c:pt>
                <c:pt idx="16">
                  <c:v>Pumpkin</c:v>
                </c:pt>
                <c:pt idx="17">
                  <c:v>Lemon</c:v>
                </c:pt>
                <c:pt idx="18">
                  <c:v>Onion</c:v>
                </c:pt>
              </c:strCache>
            </c:strRef>
          </c:cat>
          <c:val>
            <c:numRef>
              <c:f>Hoja1!$B$2:$B$20</c:f>
              <c:numCache>
                <c:formatCode>#,##0.00</c:formatCode>
                <c:ptCount val="19"/>
                <c:pt idx="0">
                  <c:v>4685</c:v>
                </c:pt>
                <c:pt idx="1">
                  <c:v>3153</c:v>
                </c:pt>
                <c:pt idx="2" formatCode="#,##0">
                  <c:v>3005</c:v>
                </c:pt>
                <c:pt idx="3" formatCode="General">
                  <c:v>2372</c:v>
                </c:pt>
                <c:pt idx="4" formatCode="General">
                  <c:v>2337</c:v>
                </c:pt>
                <c:pt idx="5" formatCode="General">
                  <c:v>1776</c:v>
                </c:pt>
                <c:pt idx="6" formatCode="General">
                  <c:v>1527</c:v>
                </c:pt>
                <c:pt idx="7" formatCode="General">
                  <c:v>961</c:v>
                </c:pt>
                <c:pt idx="8" formatCode="General">
                  <c:v>884</c:v>
                </c:pt>
                <c:pt idx="9" formatCode="General">
                  <c:v>797</c:v>
                </c:pt>
                <c:pt idx="10" formatCode="General">
                  <c:v>744</c:v>
                </c:pt>
                <c:pt idx="11" formatCode="General">
                  <c:v>713</c:v>
                </c:pt>
                <c:pt idx="12" formatCode="General">
                  <c:v>710</c:v>
                </c:pt>
                <c:pt idx="13" formatCode="General">
                  <c:v>656</c:v>
                </c:pt>
                <c:pt idx="14" formatCode="General">
                  <c:v>641</c:v>
                </c:pt>
                <c:pt idx="15" formatCode="General">
                  <c:v>632</c:v>
                </c:pt>
                <c:pt idx="16" formatCode="General">
                  <c:v>554</c:v>
                </c:pt>
                <c:pt idx="17" formatCode="General">
                  <c:v>538</c:v>
                </c:pt>
                <c:pt idx="18" formatCode="General">
                  <c:v>439</c:v>
                </c:pt>
              </c:numCache>
            </c:numRef>
          </c:val>
          <c:extLst>
            <c:ext xmlns:c16="http://schemas.microsoft.com/office/drawing/2014/chart" uri="{C3380CC4-5D6E-409C-BE32-E72D297353CC}">
              <c16:uniqueId val="{00000004-123E-4AB2-8A9E-B4646AB36816}"/>
            </c:ext>
          </c:extLst>
        </c:ser>
        <c:dLbls>
          <c:dLblPos val="outEnd"/>
          <c:showLegendKey val="0"/>
          <c:showVal val="1"/>
          <c:showCatName val="0"/>
          <c:showSerName val="0"/>
          <c:showPercent val="0"/>
          <c:showBubbleSize val="0"/>
        </c:dLbls>
        <c:gapWidth val="150"/>
        <c:axId val="452499440"/>
        <c:axId val="452501040"/>
      </c:barChart>
      <c:catAx>
        <c:axId val="4524994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50000"/>
                    <a:lumOff val="50000"/>
                  </a:schemeClr>
                </a:solidFill>
                <a:latin typeface="Montserrat" pitchFamily="2" charset="77"/>
                <a:ea typeface="+mn-ea"/>
                <a:cs typeface="+mn-cs"/>
              </a:defRPr>
            </a:pPr>
            <a:endParaRPr lang="es-MX"/>
          </a:p>
        </c:txPr>
        <c:crossAx val="452501040"/>
        <c:crosses val="autoZero"/>
        <c:auto val="1"/>
        <c:lblAlgn val="ctr"/>
        <c:lblOffset val="100"/>
        <c:noMultiLvlLbl val="0"/>
      </c:catAx>
      <c:valAx>
        <c:axId val="4525010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50000"/>
                    <a:lumOff val="50000"/>
                  </a:schemeClr>
                </a:solidFill>
                <a:latin typeface="Montserrat" pitchFamily="2" charset="77"/>
                <a:ea typeface="+mn-ea"/>
                <a:cs typeface="+mn-cs"/>
              </a:defRPr>
            </a:pPr>
            <a:endParaRPr lang="es-MX"/>
          </a:p>
        </c:txPr>
        <c:crossAx val="4524994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700" b="0" i="0" u="none" strike="noStrike" kern="1200" baseline="0">
              <a:solidFill>
                <a:schemeClr val="tx1">
                  <a:lumMod val="50000"/>
                  <a:lumOff val="50000"/>
                </a:schemeClr>
              </a:solidFill>
              <a:latin typeface="Montserrat" pitchFamily="2" charset="77"/>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latin typeface="Montserrat" pitchFamily="2" charset="77"/>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840" b="0" i="0" u="none" strike="noStrike" kern="1200" cap="none" spc="20" baseline="0" noProof="0">
                <a:solidFill>
                  <a:schemeClr val="tx1">
                    <a:lumMod val="50000"/>
                    <a:lumOff val="50000"/>
                  </a:schemeClr>
                </a:solidFill>
                <a:latin typeface="Montserrat" pitchFamily="2" charset="77"/>
                <a:ea typeface="+mn-ea"/>
                <a:cs typeface="+mn-cs"/>
              </a:defRPr>
            </a:pPr>
            <a:r>
              <a:rPr lang="en-US" b="1" noProof="0" dirty="0"/>
              <a:t>Agriculture</a:t>
            </a:r>
            <a:r>
              <a:rPr lang="en-US" b="1" baseline="0" noProof="0" dirty="0"/>
              <a:t> annual foreign trade (million USD)</a:t>
            </a:r>
            <a:endParaRPr lang="en-US" b="1" noProof="0" dirty="0"/>
          </a:p>
        </c:rich>
      </c:tx>
      <c:overlay val="0"/>
      <c:spPr>
        <a:noFill/>
        <a:ln>
          <a:noFill/>
        </a:ln>
        <a:effectLst/>
      </c:spPr>
      <c:txPr>
        <a:bodyPr rot="0" spcFirstLastPara="1" vertOverflow="ellipsis" vert="horz" wrap="square" anchor="ctr" anchorCtr="1"/>
        <a:lstStyle/>
        <a:p>
          <a:pPr>
            <a:defRPr lang="en-US" sz="840" b="0" i="0" u="none" strike="noStrike" kern="1200" cap="none" spc="20" baseline="0" noProof="0">
              <a:solidFill>
                <a:schemeClr val="tx1">
                  <a:lumMod val="50000"/>
                  <a:lumOff val="50000"/>
                </a:schemeClr>
              </a:solidFill>
              <a:latin typeface="Montserrat" pitchFamily="2" charset="77"/>
              <a:ea typeface="+mn-ea"/>
              <a:cs typeface="+mn-cs"/>
            </a:defRPr>
          </a:pPr>
          <a:endParaRPr lang="es-MX"/>
        </a:p>
      </c:txPr>
    </c:title>
    <c:autoTitleDeleted val="0"/>
    <c:plotArea>
      <c:layout/>
      <c:barChart>
        <c:barDir val="col"/>
        <c:grouping val="clustered"/>
        <c:varyColors val="0"/>
        <c:ser>
          <c:idx val="0"/>
          <c:order val="0"/>
          <c:tx>
            <c:strRef>
              <c:f>Hoja1!$B$1</c:f>
              <c:strCache>
                <c:ptCount val="1"/>
                <c:pt idx="0">
                  <c:v>Exports</c:v>
                </c:pt>
              </c:strCache>
            </c:strRef>
          </c:tx>
          <c:spPr>
            <a:solidFill>
              <a:srgbClr val="BC955C"/>
            </a:solidFill>
            <a:ln w="9525" cap="flat" cmpd="sng" algn="ctr">
              <a:noFill/>
              <a:round/>
            </a:ln>
            <a:effectLst/>
          </c:spPr>
          <c:invertIfNegative val="0"/>
          <c:dPt>
            <c:idx val="0"/>
            <c:invertIfNegative val="0"/>
            <c:bubble3D val="0"/>
            <c:spPr>
              <a:solidFill>
                <a:srgbClr val="BC955C"/>
              </a:solidFill>
              <a:ln w="9525" cap="flat" cmpd="sng" algn="ctr">
                <a:noFill/>
                <a:round/>
              </a:ln>
              <a:effectLst/>
            </c:spPr>
            <c:extLst>
              <c:ext xmlns:c16="http://schemas.microsoft.com/office/drawing/2014/chart" uri="{C3380CC4-5D6E-409C-BE32-E72D297353CC}">
                <c16:uniqueId val="{00000001-BE9B-42EC-80E7-92982783C478}"/>
              </c:ext>
            </c:extLst>
          </c:dPt>
          <c:dPt>
            <c:idx val="1"/>
            <c:invertIfNegative val="0"/>
            <c:bubble3D val="0"/>
            <c:spPr>
              <a:solidFill>
                <a:srgbClr val="BC955C"/>
              </a:solidFill>
              <a:ln w="9525" cap="flat" cmpd="sng" algn="ctr">
                <a:noFill/>
                <a:round/>
              </a:ln>
              <a:effectLst/>
            </c:spPr>
            <c:extLst>
              <c:ext xmlns:c16="http://schemas.microsoft.com/office/drawing/2014/chart" uri="{C3380CC4-5D6E-409C-BE32-E72D297353CC}">
                <c16:uniqueId val="{00000003-BE9B-42EC-80E7-92982783C478}"/>
              </c:ext>
            </c:extLst>
          </c:dPt>
          <c:dLbls>
            <c:numFmt formatCode="General" sourceLinked="0"/>
            <c:spPr>
              <a:noFill/>
              <a:ln>
                <a:noFill/>
              </a:ln>
              <a:effectLst>
                <a:glow rad="127000">
                  <a:schemeClr val="tx1">
                    <a:alpha val="99000"/>
                  </a:schemeClr>
                </a:glow>
              </a:effectLst>
            </c:spPr>
            <c:txPr>
              <a:bodyPr rot="0" spcFirstLastPara="1" vertOverflow="ellipsis" vert="horz" wrap="square" anchor="ctr" anchorCtr="1"/>
              <a:lstStyle/>
              <a:p>
                <a:pPr>
                  <a:defRPr sz="700" b="0" i="0" u="none" strike="noStrike" kern="1200" baseline="0">
                    <a:solidFill>
                      <a:schemeClr val="tx1">
                        <a:lumMod val="95000"/>
                        <a:lumOff val="5000"/>
                      </a:schemeClr>
                    </a:solidFill>
                    <a:latin typeface="Montserrat" pitchFamily="2" charset="77"/>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Hoja1!$A$2:$A$9</c:f>
              <c:numCache>
                <c:formatCode>General</c:formatCode>
                <c:ptCount val="8"/>
                <c:pt idx="0">
                  <c:v>2000</c:v>
                </c:pt>
                <c:pt idx="1">
                  <c:v>2004</c:v>
                </c:pt>
                <c:pt idx="2">
                  <c:v>2008</c:v>
                </c:pt>
                <c:pt idx="3">
                  <c:v>2014</c:v>
                </c:pt>
                <c:pt idx="4">
                  <c:v>2017</c:v>
                </c:pt>
                <c:pt idx="5">
                  <c:v>2018</c:v>
                </c:pt>
                <c:pt idx="6">
                  <c:v>2019</c:v>
                </c:pt>
                <c:pt idx="7">
                  <c:v>2020</c:v>
                </c:pt>
              </c:numCache>
            </c:numRef>
          </c:cat>
          <c:val>
            <c:numRef>
              <c:f>Hoja1!$B$2:$B$9</c:f>
              <c:numCache>
                <c:formatCode>0</c:formatCode>
                <c:ptCount val="8"/>
                <c:pt idx="0">
                  <c:v>8341</c:v>
                </c:pt>
                <c:pt idx="1">
                  <c:v>10454</c:v>
                </c:pt>
                <c:pt idx="2">
                  <c:v>16474</c:v>
                </c:pt>
                <c:pt idx="3">
                  <c:v>25754</c:v>
                </c:pt>
                <c:pt idx="4">
                  <c:v>32663</c:v>
                </c:pt>
                <c:pt idx="5">
                  <c:v>34849</c:v>
                </c:pt>
                <c:pt idx="6">
                  <c:v>37569</c:v>
                </c:pt>
                <c:pt idx="7">
                  <c:v>39125</c:v>
                </c:pt>
              </c:numCache>
            </c:numRef>
          </c:val>
          <c:extLst>
            <c:ext xmlns:c16="http://schemas.microsoft.com/office/drawing/2014/chart" uri="{C3380CC4-5D6E-409C-BE32-E72D297353CC}">
              <c16:uniqueId val="{00000004-BE9B-42EC-80E7-92982783C478}"/>
            </c:ext>
          </c:extLst>
        </c:ser>
        <c:ser>
          <c:idx val="1"/>
          <c:order val="1"/>
          <c:tx>
            <c:strRef>
              <c:f>Hoja1!$C$1</c:f>
              <c:strCache>
                <c:ptCount val="1"/>
                <c:pt idx="0">
                  <c:v>Imports</c:v>
                </c:pt>
              </c:strCache>
            </c:strRef>
          </c:tx>
          <c:spPr>
            <a:solidFill>
              <a:srgbClr val="265E51"/>
            </a:solidFill>
            <a:ln w="9525" cap="flat" cmpd="sng" algn="ctr">
              <a:noFill/>
              <a:round/>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4.1250034880464456E-2"/>
                      <c:h val="3.3837702610613037E-2"/>
                    </c:manualLayout>
                  </c15:layout>
                </c:ext>
                <c:ext xmlns:c16="http://schemas.microsoft.com/office/drawing/2014/chart" uri="{C3380CC4-5D6E-409C-BE32-E72D297353CC}">
                  <c16:uniqueId val="{0000000F-BE9B-42EC-80E7-92982783C478}"/>
                </c:ext>
              </c:extLst>
            </c:dLbl>
            <c:spPr>
              <a:noFill/>
              <a:ln>
                <a:noFill/>
              </a:ln>
              <a:effectLst/>
            </c:spPr>
            <c:txPr>
              <a:bodyPr rot="0" spcFirstLastPara="1" vertOverflow="ellipsis" vert="horz" wrap="square" anchor="ctr" anchorCtr="1"/>
              <a:lstStyle/>
              <a:p>
                <a:pPr>
                  <a:defRPr sz="700" b="0" i="0" u="none" strike="noStrike" kern="1200" baseline="0">
                    <a:solidFill>
                      <a:srgbClr val="000000"/>
                    </a:solidFill>
                    <a:latin typeface="Montserrat" pitchFamily="2" charset="77"/>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Hoja1!$A$2:$A$9</c:f>
              <c:numCache>
                <c:formatCode>General</c:formatCode>
                <c:ptCount val="8"/>
                <c:pt idx="0">
                  <c:v>2000</c:v>
                </c:pt>
                <c:pt idx="1">
                  <c:v>2004</c:v>
                </c:pt>
                <c:pt idx="2">
                  <c:v>2008</c:v>
                </c:pt>
                <c:pt idx="3">
                  <c:v>2014</c:v>
                </c:pt>
                <c:pt idx="4">
                  <c:v>2017</c:v>
                </c:pt>
                <c:pt idx="5">
                  <c:v>2018</c:v>
                </c:pt>
                <c:pt idx="6">
                  <c:v>2019</c:v>
                </c:pt>
                <c:pt idx="7">
                  <c:v>2020</c:v>
                </c:pt>
              </c:numCache>
            </c:numRef>
          </c:cat>
          <c:val>
            <c:numRef>
              <c:f>Hoja1!$C$2:$C$9</c:f>
              <c:numCache>
                <c:formatCode>0</c:formatCode>
                <c:ptCount val="8"/>
                <c:pt idx="0">
                  <c:v>9925</c:v>
                </c:pt>
                <c:pt idx="1">
                  <c:v>14011</c:v>
                </c:pt>
                <c:pt idx="2">
                  <c:v>23923</c:v>
                </c:pt>
                <c:pt idx="3">
                  <c:v>28187</c:v>
                </c:pt>
                <c:pt idx="4">
                  <c:v>27222</c:v>
                </c:pt>
                <c:pt idx="5">
                  <c:v>28430</c:v>
                </c:pt>
                <c:pt idx="6">
                  <c:v>28146</c:v>
                </c:pt>
                <c:pt idx="7">
                  <c:v>27167</c:v>
                </c:pt>
              </c:numCache>
            </c:numRef>
          </c:val>
          <c:extLst>
            <c:ext xmlns:c16="http://schemas.microsoft.com/office/drawing/2014/chart" uri="{C3380CC4-5D6E-409C-BE32-E72D297353CC}">
              <c16:uniqueId val="{00000005-BE9B-42EC-80E7-92982783C478}"/>
            </c:ext>
          </c:extLst>
        </c:ser>
        <c:ser>
          <c:idx val="2"/>
          <c:order val="2"/>
          <c:tx>
            <c:strRef>
              <c:f>Hoja1!$D$1</c:f>
              <c:strCache>
                <c:ptCount val="1"/>
                <c:pt idx="0">
                  <c:v>Deficit</c:v>
                </c:pt>
              </c:strCache>
            </c:strRef>
          </c:tx>
          <c:spPr>
            <a:solidFill>
              <a:srgbClr val="FF0000"/>
            </a:soli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95000"/>
                        <a:lumOff val="5000"/>
                      </a:schemeClr>
                    </a:solidFill>
                    <a:latin typeface="Montserrat" pitchFamily="2" charset="77"/>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Hoja1!$A$2:$A$9</c:f>
              <c:numCache>
                <c:formatCode>General</c:formatCode>
                <c:ptCount val="8"/>
                <c:pt idx="0">
                  <c:v>2000</c:v>
                </c:pt>
                <c:pt idx="1">
                  <c:v>2004</c:v>
                </c:pt>
                <c:pt idx="2">
                  <c:v>2008</c:v>
                </c:pt>
                <c:pt idx="3">
                  <c:v>2014</c:v>
                </c:pt>
                <c:pt idx="4">
                  <c:v>2017</c:v>
                </c:pt>
                <c:pt idx="5">
                  <c:v>2018</c:v>
                </c:pt>
                <c:pt idx="6">
                  <c:v>2019</c:v>
                </c:pt>
                <c:pt idx="7">
                  <c:v>2020</c:v>
                </c:pt>
              </c:numCache>
            </c:numRef>
          </c:cat>
          <c:val>
            <c:numRef>
              <c:f>Hoja1!$D$2:$D$9</c:f>
              <c:numCache>
                <c:formatCode>General</c:formatCode>
                <c:ptCount val="8"/>
                <c:pt idx="0">
                  <c:v>-1584</c:v>
                </c:pt>
                <c:pt idx="1">
                  <c:v>-3557</c:v>
                </c:pt>
                <c:pt idx="2">
                  <c:v>-7449</c:v>
                </c:pt>
                <c:pt idx="3">
                  <c:v>-2433</c:v>
                </c:pt>
              </c:numCache>
            </c:numRef>
          </c:val>
          <c:extLst>
            <c:ext xmlns:c16="http://schemas.microsoft.com/office/drawing/2014/chart" uri="{C3380CC4-5D6E-409C-BE32-E72D297353CC}">
              <c16:uniqueId val="{00000007-BE9B-42EC-80E7-92982783C478}"/>
            </c:ext>
          </c:extLst>
        </c:ser>
        <c:ser>
          <c:idx val="3"/>
          <c:order val="3"/>
          <c:tx>
            <c:strRef>
              <c:f>Hoja1!$E$1</c:f>
              <c:strCache>
                <c:ptCount val="1"/>
                <c:pt idx="0">
                  <c:v>Surplus</c:v>
                </c:pt>
              </c:strCache>
            </c:strRef>
          </c:tx>
          <c:spPr>
            <a:solidFill>
              <a:srgbClr val="92D050"/>
            </a:solidFill>
            <a:ln w="9525" cap="flat" cmpd="sng" algn="ctr">
              <a:solidFill>
                <a:schemeClr val="accent4">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95000"/>
                        <a:lumOff val="5000"/>
                      </a:schemeClr>
                    </a:solidFill>
                    <a:latin typeface="Montserrat" pitchFamily="2" charset="77"/>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Hoja1!$A$2:$A$9</c:f>
              <c:numCache>
                <c:formatCode>General</c:formatCode>
                <c:ptCount val="8"/>
                <c:pt idx="0">
                  <c:v>2000</c:v>
                </c:pt>
                <c:pt idx="1">
                  <c:v>2004</c:v>
                </c:pt>
                <c:pt idx="2">
                  <c:v>2008</c:v>
                </c:pt>
                <c:pt idx="3">
                  <c:v>2014</c:v>
                </c:pt>
                <c:pt idx="4">
                  <c:v>2017</c:v>
                </c:pt>
                <c:pt idx="5">
                  <c:v>2018</c:v>
                </c:pt>
                <c:pt idx="6">
                  <c:v>2019</c:v>
                </c:pt>
                <c:pt idx="7">
                  <c:v>2020</c:v>
                </c:pt>
              </c:numCache>
            </c:numRef>
          </c:cat>
          <c:val>
            <c:numRef>
              <c:f>Hoja1!$E$2:$E$9</c:f>
              <c:numCache>
                <c:formatCode>General</c:formatCode>
                <c:ptCount val="8"/>
                <c:pt idx="4">
                  <c:v>5441</c:v>
                </c:pt>
                <c:pt idx="5">
                  <c:v>8823</c:v>
                </c:pt>
                <c:pt idx="6">
                  <c:v>8823</c:v>
                </c:pt>
                <c:pt idx="7">
                  <c:v>11958</c:v>
                </c:pt>
              </c:numCache>
            </c:numRef>
          </c:val>
          <c:extLst>
            <c:ext xmlns:c16="http://schemas.microsoft.com/office/drawing/2014/chart" uri="{C3380CC4-5D6E-409C-BE32-E72D297353CC}">
              <c16:uniqueId val="{00000008-BE9B-42EC-80E7-92982783C478}"/>
            </c:ext>
          </c:extLst>
        </c:ser>
        <c:dLbls>
          <c:dLblPos val="inEnd"/>
          <c:showLegendKey val="0"/>
          <c:showVal val="1"/>
          <c:showCatName val="0"/>
          <c:showSerName val="0"/>
          <c:showPercent val="0"/>
          <c:showBubbleSize val="0"/>
        </c:dLbls>
        <c:gapWidth val="150"/>
        <c:axId val="452499440"/>
        <c:axId val="452501040"/>
      </c:barChart>
      <c:catAx>
        <c:axId val="4524994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50000"/>
                    <a:lumOff val="50000"/>
                  </a:schemeClr>
                </a:solidFill>
                <a:latin typeface="Montserrat" pitchFamily="2" charset="77"/>
                <a:ea typeface="+mn-ea"/>
                <a:cs typeface="+mn-cs"/>
              </a:defRPr>
            </a:pPr>
            <a:endParaRPr lang="es-MX"/>
          </a:p>
        </c:txPr>
        <c:crossAx val="452501040"/>
        <c:crosses val="autoZero"/>
        <c:auto val="1"/>
        <c:lblAlgn val="ctr"/>
        <c:lblOffset val="100"/>
        <c:noMultiLvlLbl val="0"/>
      </c:catAx>
      <c:valAx>
        <c:axId val="452501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50000"/>
                    <a:lumOff val="50000"/>
                  </a:schemeClr>
                </a:solidFill>
                <a:latin typeface="Montserrat" pitchFamily="2" charset="77"/>
                <a:ea typeface="+mn-ea"/>
                <a:cs typeface="+mn-cs"/>
              </a:defRPr>
            </a:pPr>
            <a:endParaRPr lang="es-MX"/>
          </a:p>
        </c:txPr>
        <c:crossAx val="452499440"/>
        <c:crosses val="autoZero"/>
        <c:crossBetween val="between"/>
      </c:valAx>
      <c:spPr>
        <a:noFill/>
        <a:ln>
          <a:noFill/>
        </a:ln>
        <a:effectLst/>
      </c:spPr>
    </c:plotArea>
    <c:legend>
      <c:legendPos val="r"/>
      <c:layout>
        <c:manualLayout>
          <c:xMode val="edge"/>
          <c:yMode val="edge"/>
          <c:x val="0.87950112313515849"/>
          <c:y val="0.76916365572963097"/>
          <c:w val="9.8686943005064712E-2"/>
          <c:h val="0.23083634427036898"/>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50000"/>
                  <a:lumOff val="50000"/>
                </a:schemeClr>
              </a:solidFill>
              <a:latin typeface="Montserrat" pitchFamily="2" charset="77"/>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latin typeface="Montserrat" pitchFamily="2" charset="77"/>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ontserrat" pitchFamily="2" charset="77"/>
                <a:ea typeface="+mn-ea"/>
                <a:cs typeface="+mn-cs"/>
              </a:defRPr>
            </a:pPr>
            <a:r>
              <a:rPr lang="en-US" sz="1100" b="1" noProof="0" dirty="0">
                <a:latin typeface="Montserrat" pitchFamily="2" charset="77"/>
              </a:rPr>
              <a:t>Percentage</a:t>
            </a:r>
            <a:r>
              <a:rPr lang="en-US" sz="1100" b="1" baseline="0" noProof="0" dirty="0">
                <a:latin typeface="Montserrat" pitchFamily="2" charset="77"/>
              </a:rPr>
              <a:t> share by state</a:t>
            </a:r>
            <a:endParaRPr lang="en-US" sz="1100" b="1" noProof="0" dirty="0">
              <a:latin typeface="Montserrat" pitchFamily="2" charset="77"/>
            </a:endParaRP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ontserrat" pitchFamily="2" charset="77"/>
              <a:ea typeface="+mn-ea"/>
              <a:cs typeface="+mn-cs"/>
            </a:defRPr>
          </a:pPr>
          <a:endParaRPr lang="es-MX"/>
        </a:p>
      </c:txPr>
    </c:title>
    <c:autoTitleDeleted val="0"/>
    <c:plotArea>
      <c:layout/>
      <c:doughnutChart>
        <c:varyColors val="1"/>
        <c:ser>
          <c:idx val="0"/>
          <c:order val="0"/>
          <c:tx>
            <c:strRef>
              <c:f>Hoja1!$B$1</c:f>
              <c:strCache>
                <c:ptCount val="1"/>
                <c:pt idx="0">
                  <c:v>Participación porcentual por entidad federativa</c:v>
                </c:pt>
              </c:strCache>
            </c:strRef>
          </c:tx>
          <c:dPt>
            <c:idx val="0"/>
            <c:bubble3D val="0"/>
            <c:spPr>
              <a:solidFill>
                <a:srgbClr val="265E51"/>
              </a:solidFill>
              <a:ln w="19050">
                <a:solidFill>
                  <a:schemeClr val="lt1"/>
                </a:solidFill>
              </a:ln>
              <a:effectLst/>
            </c:spPr>
            <c:extLst>
              <c:ext xmlns:c16="http://schemas.microsoft.com/office/drawing/2014/chart" uri="{C3380CC4-5D6E-409C-BE32-E72D297353CC}">
                <c16:uniqueId val="{00000001-1EF5-5542-A1D4-692DF99B6436}"/>
              </c:ext>
            </c:extLst>
          </c:dPt>
          <c:dPt>
            <c:idx val="1"/>
            <c:bubble3D val="0"/>
            <c:spPr>
              <a:solidFill>
                <a:srgbClr val="BC955C"/>
              </a:solidFill>
              <a:ln w="19050">
                <a:solidFill>
                  <a:schemeClr val="lt1"/>
                </a:solidFill>
              </a:ln>
              <a:effectLst/>
            </c:spPr>
            <c:extLst>
              <c:ext xmlns:c16="http://schemas.microsoft.com/office/drawing/2014/chart" uri="{C3380CC4-5D6E-409C-BE32-E72D297353CC}">
                <c16:uniqueId val="{00000003-1EF5-5542-A1D4-692DF99B6436}"/>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1EF5-5542-A1D4-692DF99B6436}"/>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1EF5-5542-A1D4-692DF99B6436}"/>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9-1EF5-5542-A1D4-692DF99B6436}"/>
              </c:ext>
            </c:extLst>
          </c:dPt>
          <c:dPt>
            <c:idx val="5"/>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B-1EF5-5542-A1D4-692DF99B6436}"/>
              </c:ext>
            </c:extLst>
          </c:dPt>
          <c:dPt>
            <c:idx val="6"/>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D-1EF5-5542-A1D4-692DF99B6436}"/>
              </c:ext>
            </c:extLst>
          </c:dPt>
          <c:dLbls>
            <c:dLbl>
              <c:idx val="0"/>
              <c:layout>
                <c:manualLayout>
                  <c:x val="4.9219888452144318E-2"/>
                  <c:y val="-5.2196727485630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F5-5542-A1D4-692DF99B6436}"/>
                </c:ext>
              </c:extLst>
            </c:dLbl>
            <c:dLbl>
              <c:idx val="1"/>
              <c:layout>
                <c:manualLayout>
                  <c:x val="6.28920796888510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F5-5542-A1D4-692DF99B6436}"/>
                </c:ext>
              </c:extLst>
            </c:dLbl>
            <c:dLbl>
              <c:idx val="2"/>
              <c:layout>
                <c:manualLayout>
                  <c:x val="6.2892079688851077E-2"/>
                  <c:y val="4.2706413397334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F5-5542-A1D4-692DF99B6436}"/>
                </c:ext>
              </c:extLst>
            </c:dLbl>
            <c:dLbl>
              <c:idx val="3"/>
              <c:layout>
                <c:manualLayout>
                  <c:x val="-3.0078820720754861E-2"/>
                  <c:y val="7.5922512706372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F5-5542-A1D4-692DF99B6436}"/>
                </c:ext>
              </c:extLst>
            </c:dLbl>
            <c:dLbl>
              <c:idx val="4"/>
              <c:layout>
                <c:manualLayout>
                  <c:x val="-4.9219888452144318E-2"/>
                  <c:y val="4.745157044148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F5-5542-A1D4-692DF99B6436}"/>
                </c:ext>
              </c:extLst>
            </c:dLbl>
            <c:dLbl>
              <c:idx val="5"/>
              <c:layout>
                <c:manualLayout>
                  <c:x val="-5.7423203194168417E-2"/>
                  <c:y val="2.37257852207413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F5-5542-A1D4-692DF99B6436}"/>
                </c:ext>
              </c:extLst>
            </c:dLbl>
            <c:dLbl>
              <c:idx val="6"/>
              <c:layout>
                <c:manualLayout>
                  <c:x val="-6.8360956183533772E-2"/>
                  <c:y val="-2.8470942264889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EF5-5542-A1D4-692DF99B643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itchFamily="2" charset="77"/>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Hoja1!$A$2:$A$8</c:f>
              <c:strCache>
                <c:ptCount val="7"/>
                <c:pt idx="0">
                  <c:v>Mexico City</c:v>
                </c:pt>
                <c:pt idx="1">
                  <c:v>Jalisco</c:v>
                </c:pt>
                <c:pt idx="2">
                  <c:v>Estado de México</c:v>
                </c:pt>
                <c:pt idx="3">
                  <c:v>Nuevo León</c:v>
                </c:pt>
                <c:pt idx="4">
                  <c:v>Guanajuato</c:v>
                </c:pt>
                <c:pt idx="5">
                  <c:v>Puebla</c:v>
                </c:pt>
                <c:pt idx="6">
                  <c:v>Others</c:v>
                </c:pt>
              </c:strCache>
            </c:strRef>
          </c:cat>
          <c:val>
            <c:numRef>
              <c:f>Hoja1!$B$2:$B$8</c:f>
              <c:numCache>
                <c:formatCode>0%</c:formatCode>
                <c:ptCount val="7"/>
                <c:pt idx="0">
                  <c:v>0.17</c:v>
                </c:pt>
                <c:pt idx="1">
                  <c:v>0.16</c:v>
                </c:pt>
                <c:pt idx="2">
                  <c:v>0.15</c:v>
                </c:pt>
                <c:pt idx="3">
                  <c:v>0.13</c:v>
                </c:pt>
                <c:pt idx="4">
                  <c:v>7.0000000000000007E-2</c:v>
                </c:pt>
                <c:pt idx="5">
                  <c:v>0.05</c:v>
                </c:pt>
                <c:pt idx="6">
                  <c:v>0.27</c:v>
                </c:pt>
              </c:numCache>
            </c:numRef>
          </c:val>
          <c:extLst>
            <c:ext xmlns:c16="http://schemas.microsoft.com/office/drawing/2014/chart" uri="{C3380CC4-5D6E-409C-BE32-E72D297353CC}">
              <c16:uniqueId val="{0000000E-1EF5-5542-A1D4-692DF99B6436}"/>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650" b="0" i="0" u="none" strike="noStrike" kern="1200" baseline="0">
              <a:solidFill>
                <a:schemeClr val="tx1"/>
              </a:solidFill>
              <a:latin typeface="Montserrat" pitchFamily="2" charset="77"/>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ontserrat" pitchFamily="2" charset="77"/>
                <a:ea typeface="+mn-ea"/>
                <a:cs typeface="+mn-cs"/>
              </a:defRPr>
            </a:pPr>
            <a:r>
              <a:rPr lang="en-US" sz="1100" b="1" baseline="0" noProof="0" dirty="0">
                <a:latin typeface="Montserrat" pitchFamily="2" charset="77"/>
              </a:rPr>
              <a:t>Percentage share by branch</a:t>
            </a:r>
            <a:endParaRPr lang="en-US" sz="1100" b="1" noProof="0" dirty="0">
              <a:latin typeface="Montserrat" pitchFamily="2" charset="77"/>
            </a:endParaRP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ontserrat" pitchFamily="2" charset="77"/>
              <a:ea typeface="+mn-ea"/>
              <a:cs typeface="+mn-cs"/>
            </a:defRPr>
          </a:pPr>
          <a:endParaRPr lang="es-MX"/>
        </a:p>
      </c:txPr>
    </c:title>
    <c:autoTitleDeleted val="0"/>
    <c:plotArea>
      <c:layout/>
      <c:doughnutChart>
        <c:varyColors val="1"/>
        <c:ser>
          <c:idx val="0"/>
          <c:order val="0"/>
          <c:tx>
            <c:strRef>
              <c:f>Hoja1!$B$1</c:f>
              <c:strCache>
                <c:ptCount val="1"/>
                <c:pt idx="0">
                  <c:v>Participación porcentual por rama</c:v>
                </c:pt>
              </c:strCache>
            </c:strRef>
          </c:tx>
          <c:dPt>
            <c:idx val="0"/>
            <c:bubble3D val="0"/>
            <c:spPr>
              <a:solidFill>
                <a:srgbClr val="265E51"/>
              </a:solidFill>
              <a:ln w="19050">
                <a:solidFill>
                  <a:schemeClr val="lt1"/>
                </a:solidFill>
              </a:ln>
              <a:effectLst/>
            </c:spPr>
            <c:extLst>
              <c:ext xmlns:c16="http://schemas.microsoft.com/office/drawing/2014/chart" uri="{C3380CC4-5D6E-409C-BE32-E72D297353CC}">
                <c16:uniqueId val="{00000001-C04C-8442-BF2A-01AA0755D79F}"/>
              </c:ext>
            </c:extLst>
          </c:dPt>
          <c:dPt>
            <c:idx val="1"/>
            <c:bubble3D val="0"/>
            <c:spPr>
              <a:solidFill>
                <a:srgbClr val="BC955C"/>
              </a:solidFill>
              <a:ln w="19050">
                <a:solidFill>
                  <a:schemeClr val="lt1"/>
                </a:solidFill>
              </a:ln>
              <a:effectLst/>
            </c:spPr>
            <c:extLst>
              <c:ext xmlns:c16="http://schemas.microsoft.com/office/drawing/2014/chart" uri="{C3380CC4-5D6E-409C-BE32-E72D297353CC}">
                <c16:uniqueId val="{00000003-C04C-8442-BF2A-01AA0755D79F}"/>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C04C-8442-BF2A-01AA0755D79F}"/>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C04C-8442-BF2A-01AA0755D79F}"/>
              </c:ext>
            </c:extLst>
          </c:dPt>
          <c:dLbls>
            <c:dLbl>
              <c:idx val="0"/>
              <c:layout>
                <c:manualLayout>
                  <c:x val="6.1003029794273175E-2"/>
                  <c:y val="-5.6941884529779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4C-8442-BF2A-01AA0755D79F}"/>
                </c:ext>
              </c:extLst>
            </c:dLbl>
            <c:dLbl>
              <c:idx val="1"/>
              <c:layout>
                <c:manualLayout>
                  <c:x val="4.9383405071554365E-2"/>
                  <c:y val="8.0667669750520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4C-8442-BF2A-01AA0755D79F}"/>
                </c:ext>
              </c:extLst>
            </c:dLbl>
            <c:dLbl>
              <c:idx val="2"/>
              <c:layout>
                <c:manualLayout>
                  <c:x val="-6.9717748336312196E-2"/>
                  <c:y val="1.42354711324448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4C-8442-BF2A-01AA0755D79F}"/>
                </c:ext>
              </c:extLst>
            </c:dLbl>
            <c:dLbl>
              <c:idx val="3"/>
              <c:layout>
                <c:manualLayout>
                  <c:x val="-5.8098123613593497E-2"/>
                  <c:y val="-5.2196727485630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4C-8442-BF2A-01AA0755D79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itchFamily="2" charset="77"/>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Production of chocolate and sweets</c:v>
                </c:pt>
                <c:pt idx="1">
                  <c:v>Other food industries</c:v>
                </c:pt>
                <c:pt idx="2">
                  <c:v>Production of dairy products</c:v>
                </c:pt>
                <c:pt idx="3">
                  <c:v>Others</c:v>
                </c:pt>
              </c:strCache>
            </c:strRef>
          </c:cat>
          <c:val>
            <c:numRef>
              <c:f>Hoja1!$B$2:$B$5</c:f>
              <c:numCache>
                <c:formatCode>0%</c:formatCode>
                <c:ptCount val="4"/>
                <c:pt idx="0">
                  <c:v>0.35</c:v>
                </c:pt>
                <c:pt idx="1">
                  <c:v>0.27</c:v>
                </c:pt>
                <c:pt idx="2">
                  <c:v>0.17</c:v>
                </c:pt>
                <c:pt idx="3">
                  <c:v>0.21</c:v>
                </c:pt>
              </c:numCache>
            </c:numRef>
          </c:val>
          <c:extLst>
            <c:ext xmlns:c16="http://schemas.microsoft.com/office/drawing/2014/chart" uri="{C3380CC4-5D6E-409C-BE32-E72D297353CC}">
              <c16:uniqueId val="{00000008-C04C-8442-BF2A-01AA0755D79F}"/>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650" b="0" i="0" u="none" strike="noStrike" kern="1200" baseline="0">
              <a:solidFill>
                <a:schemeClr val="tx1"/>
              </a:solidFill>
              <a:latin typeface="Montserrat" pitchFamily="2" charset="77"/>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rgbClr val="265E51"/>
                </a:solidFill>
                <a:latin typeface="Montserrat" pitchFamily="2" charset="77"/>
                <a:ea typeface="+mn-ea"/>
                <a:cs typeface="+mn-cs"/>
              </a:defRPr>
            </a:pPr>
            <a:r>
              <a:rPr lang="es-MX" sz="1000" b="1" dirty="0">
                <a:solidFill>
                  <a:srgbClr val="265E51"/>
                </a:solidFill>
                <a:latin typeface="Montserrat" pitchFamily="2" charset="77"/>
              </a:rPr>
              <a:t>PERCENTAGE</a:t>
            </a:r>
            <a:r>
              <a:rPr lang="es-MX" sz="1000" b="1" baseline="0" dirty="0">
                <a:solidFill>
                  <a:srgbClr val="265E51"/>
                </a:solidFill>
                <a:latin typeface="Montserrat" pitchFamily="2" charset="77"/>
              </a:rPr>
              <a:t> SHARE</a:t>
            </a:r>
            <a:br>
              <a:rPr lang="es-MX" sz="1000" b="1" baseline="0" dirty="0">
                <a:solidFill>
                  <a:srgbClr val="265E51"/>
                </a:solidFill>
                <a:latin typeface="Montserrat" pitchFamily="2" charset="77"/>
              </a:rPr>
            </a:br>
            <a:r>
              <a:rPr lang="es-MX" sz="1000" b="1" baseline="0" dirty="0">
                <a:solidFill>
                  <a:srgbClr val="265E51"/>
                </a:solidFill>
                <a:latin typeface="Montserrat" pitchFamily="2" charset="77"/>
              </a:rPr>
              <a:t> BY STATE</a:t>
            </a:r>
            <a:endParaRPr lang="es-MX" sz="1000" b="1" dirty="0">
              <a:solidFill>
                <a:srgbClr val="265E51"/>
              </a:solidFill>
              <a:latin typeface="Montserrat" pitchFamily="2" charset="77"/>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rgbClr val="265E51"/>
              </a:solidFill>
              <a:latin typeface="Montserrat" pitchFamily="2" charset="77"/>
              <a:ea typeface="+mn-ea"/>
              <a:cs typeface="+mn-cs"/>
            </a:defRPr>
          </a:pPr>
          <a:endParaRPr lang="es-MX"/>
        </a:p>
      </c:txPr>
    </c:title>
    <c:autoTitleDeleted val="0"/>
    <c:plotArea>
      <c:layout/>
      <c:doughnutChart>
        <c:varyColors val="1"/>
        <c:ser>
          <c:idx val="0"/>
          <c:order val="0"/>
          <c:tx>
            <c:strRef>
              <c:f>Hoja1!$B$1</c:f>
              <c:strCache>
                <c:ptCount val="1"/>
                <c:pt idx="0">
                  <c:v>Participación porcentual por entidad federativa</c:v>
                </c:pt>
              </c:strCache>
            </c:strRef>
          </c:tx>
          <c:spPr>
            <a:solidFill>
              <a:srgbClr val="265E51"/>
            </a:solidFill>
          </c:spPr>
          <c:dPt>
            <c:idx val="0"/>
            <c:bubble3D val="0"/>
            <c:spPr>
              <a:solidFill>
                <a:srgbClr val="9D2349"/>
              </a:solidFill>
              <a:ln w="19050">
                <a:solidFill>
                  <a:schemeClr val="lt1"/>
                </a:solidFill>
              </a:ln>
              <a:effectLst/>
            </c:spPr>
            <c:extLst>
              <c:ext xmlns:c16="http://schemas.microsoft.com/office/drawing/2014/chart" uri="{C3380CC4-5D6E-409C-BE32-E72D297353CC}">
                <c16:uniqueId val="{00000001-0CC5-5247-B363-E5068E9AA69E}"/>
              </c:ext>
            </c:extLst>
          </c:dPt>
          <c:dPt>
            <c:idx val="1"/>
            <c:bubble3D val="0"/>
            <c:spPr>
              <a:solidFill>
                <a:srgbClr val="BC955C"/>
              </a:solidFill>
              <a:ln w="19050">
                <a:solidFill>
                  <a:schemeClr val="lt1"/>
                </a:solidFill>
              </a:ln>
              <a:effectLst/>
            </c:spPr>
            <c:extLst>
              <c:ext xmlns:c16="http://schemas.microsoft.com/office/drawing/2014/chart" uri="{C3380CC4-5D6E-409C-BE32-E72D297353CC}">
                <c16:uniqueId val="{00000003-0CC5-5247-B363-E5068E9AA69E}"/>
              </c:ext>
            </c:extLst>
          </c:dPt>
          <c:dPt>
            <c:idx val="2"/>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5-0CC5-5247-B363-E5068E9AA69E}"/>
              </c:ext>
            </c:extLst>
          </c:dPt>
          <c:dPt>
            <c:idx val="3"/>
            <c:bubble3D val="0"/>
            <c:spPr>
              <a:solidFill>
                <a:srgbClr val="BC955C">
                  <a:alpha val="64706"/>
                </a:srgbClr>
              </a:solidFill>
              <a:ln w="19050">
                <a:solidFill>
                  <a:schemeClr val="lt1"/>
                </a:solidFill>
              </a:ln>
              <a:effectLst/>
            </c:spPr>
            <c:extLst>
              <c:ext xmlns:c16="http://schemas.microsoft.com/office/drawing/2014/chart" uri="{C3380CC4-5D6E-409C-BE32-E72D297353CC}">
                <c16:uniqueId val="{00000007-0CC5-5247-B363-E5068E9AA69E}"/>
              </c:ext>
            </c:extLst>
          </c:dPt>
          <c:dPt>
            <c:idx val="4"/>
            <c:bubble3D val="0"/>
            <c:spPr>
              <a:solidFill>
                <a:srgbClr val="DBAAB6"/>
              </a:solidFill>
              <a:ln w="19050">
                <a:solidFill>
                  <a:schemeClr val="lt1"/>
                </a:solidFill>
              </a:ln>
              <a:effectLst/>
            </c:spPr>
            <c:extLst>
              <c:ext xmlns:c16="http://schemas.microsoft.com/office/drawing/2014/chart" uri="{C3380CC4-5D6E-409C-BE32-E72D297353CC}">
                <c16:uniqueId val="{00000009-0CC5-5247-B363-E5068E9AA69E}"/>
              </c:ext>
            </c:extLst>
          </c:dPt>
          <c:dPt>
            <c:idx val="5"/>
            <c:bubble3D val="0"/>
            <c:spPr>
              <a:solidFill>
                <a:srgbClr val="265E51"/>
              </a:solidFill>
              <a:ln w="19050">
                <a:solidFill>
                  <a:schemeClr val="lt1"/>
                </a:solidFill>
              </a:ln>
              <a:effectLst/>
            </c:spPr>
            <c:extLst>
              <c:ext xmlns:c16="http://schemas.microsoft.com/office/drawing/2014/chart" uri="{C3380CC4-5D6E-409C-BE32-E72D297353CC}">
                <c16:uniqueId val="{0000000B-0CC5-5247-B363-E5068E9AA69E}"/>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ontserrat" pitchFamily="2" charset="77"/>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Hoja1!$A$2:$A$7</c:f>
              <c:strCache>
                <c:ptCount val="6"/>
                <c:pt idx="0">
                  <c:v>Nuevo León</c:v>
                </c:pt>
                <c:pt idx="1">
                  <c:v>Mexico City</c:v>
                </c:pt>
                <c:pt idx="2">
                  <c:v>Estado de México</c:v>
                </c:pt>
                <c:pt idx="3">
                  <c:v>Coahuila</c:v>
                </c:pt>
                <c:pt idx="4">
                  <c:v>Jalisco</c:v>
                </c:pt>
                <c:pt idx="5">
                  <c:v>Others</c:v>
                </c:pt>
              </c:strCache>
            </c:strRef>
          </c:cat>
          <c:val>
            <c:numRef>
              <c:f>Hoja1!$B$2:$B$7</c:f>
              <c:numCache>
                <c:formatCode>0%</c:formatCode>
                <c:ptCount val="6"/>
                <c:pt idx="0">
                  <c:v>0.16</c:v>
                </c:pt>
                <c:pt idx="1">
                  <c:v>0.12</c:v>
                </c:pt>
                <c:pt idx="2">
                  <c:v>0.11</c:v>
                </c:pt>
                <c:pt idx="3">
                  <c:v>7.0000000000000007E-2</c:v>
                </c:pt>
                <c:pt idx="4">
                  <c:v>7.0000000000000007E-2</c:v>
                </c:pt>
                <c:pt idx="5">
                  <c:v>0.47</c:v>
                </c:pt>
              </c:numCache>
            </c:numRef>
          </c:val>
          <c:extLst>
            <c:ext xmlns:c16="http://schemas.microsoft.com/office/drawing/2014/chart" uri="{C3380CC4-5D6E-409C-BE32-E72D297353CC}">
              <c16:uniqueId val="{0000000C-0CC5-5247-B363-E5068E9AA69E}"/>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b"/>
      <c:layout>
        <c:manualLayout>
          <c:xMode val="edge"/>
          <c:yMode val="edge"/>
          <c:x val="1.0942465550630305E-2"/>
          <c:y val="0.50722113896733823"/>
          <c:w val="0.25891773040600835"/>
          <c:h val="0.471628791295719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ontserrat" pitchFamily="2" charset="77"/>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sz="1000" b="1" dirty="0">
                <a:solidFill>
                  <a:srgbClr val="265E51"/>
                </a:solidFill>
                <a:latin typeface="Montserrat" pitchFamily="2" charset="77"/>
              </a:rPr>
              <a:t>PERCENTAGE</a:t>
            </a:r>
            <a:r>
              <a:rPr lang="es-MX" sz="1000" b="1" baseline="0" dirty="0">
                <a:solidFill>
                  <a:srgbClr val="265E51"/>
                </a:solidFill>
                <a:latin typeface="Montserrat" pitchFamily="2" charset="77"/>
              </a:rPr>
              <a:t> SHARE </a:t>
            </a:r>
            <a:br>
              <a:rPr lang="es-MX" sz="1000" b="1" baseline="0" dirty="0">
                <a:solidFill>
                  <a:srgbClr val="265E51"/>
                </a:solidFill>
                <a:latin typeface="Montserrat" pitchFamily="2" charset="77"/>
              </a:rPr>
            </a:br>
            <a:r>
              <a:rPr lang="es-MX" sz="1000" b="1" baseline="0" dirty="0">
                <a:solidFill>
                  <a:srgbClr val="265E51"/>
                </a:solidFill>
                <a:latin typeface="Montserrat" pitchFamily="2" charset="77"/>
              </a:rPr>
              <a:t>BY SUB-BRANCH</a:t>
            </a:r>
            <a:endParaRPr lang="es-MX" sz="1000" b="1" dirty="0">
              <a:solidFill>
                <a:srgbClr val="265E51"/>
              </a:solidFill>
              <a:latin typeface="Montserrat" pitchFamily="2" charset="77"/>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25504943132108487"/>
          <c:y val="0.19161546841714489"/>
          <c:w val="0.46767891513560794"/>
          <c:h val="0.59348650017694438"/>
        </c:manualLayout>
      </c:layout>
      <c:doughnutChart>
        <c:varyColors val="1"/>
        <c:ser>
          <c:idx val="0"/>
          <c:order val="0"/>
          <c:tx>
            <c:strRef>
              <c:f>Hoja1!$B$1</c:f>
              <c:strCache>
                <c:ptCount val="1"/>
                <c:pt idx="0">
                  <c:v>Pa</c:v>
                </c:pt>
              </c:strCache>
            </c:strRef>
          </c:tx>
          <c:dPt>
            <c:idx val="0"/>
            <c:bubble3D val="0"/>
            <c:spPr>
              <a:solidFill>
                <a:srgbClr val="265E51"/>
              </a:solidFill>
              <a:ln w="19050">
                <a:solidFill>
                  <a:schemeClr val="lt1"/>
                </a:solidFill>
              </a:ln>
              <a:effectLst/>
            </c:spPr>
            <c:extLst>
              <c:ext xmlns:c16="http://schemas.microsoft.com/office/drawing/2014/chart" uri="{C3380CC4-5D6E-409C-BE32-E72D297353CC}">
                <c16:uniqueId val="{00000001-C4E4-C84A-8077-9072353D0C99}"/>
              </c:ext>
            </c:extLst>
          </c:dPt>
          <c:dPt>
            <c:idx val="1"/>
            <c:bubble3D val="0"/>
            <c:spPr>
              <a:solidFill>
                <a:srgbClr val="9D2349"/>
              </a:solidFill>
              <a:ln w="19050">
                <a:solidFill>
                  <a:schemeClr val="lt1"/>
                </a:solidFill>
              </a:ln>
              <a:effectLst/>
            </c:spPr>
            <c:extLst>
              <c:ext xmlns:c16="http://schemas.microsoft.com/office/drawing/2014/chart" uri="{C3380CC4-5D6E-409C-BE32-E72D297353CC}">
                <c16:uniqueId val="{00000003-C4E4-C84A-8077-9072353D0C99}"/>
              </c:ext>
            </c:extLst>
          </c:dPt>
          <c:dPt>
            <c:idx val="2"/>
            <c:bubble3D val="0"/>
            <c:spPr>
              <a:solidFill>
                <a:srgbClr val="BC955C"/>
              </a:solidFill>
              <a:ln w="19050">
                <a:solidFill>
                  <a:schemeClr val="lt1"/>
                </a:solidFill>
              </a:ln>
              <a:effectLst/>
            </c:spPr>
            <c:extLst>
              <c:ext xmlns:c16="http://schemas.microsoft.com/office/drawing/2014/chart" uri="{C3380CC4-5D6E-409C-BE32-E72D297353CC}">
                <c16:uniqueId val="{00000005-C4E4-C84A-8077-9072353D0C99}"/>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ontserrat" pitchFamily="2" charset="77"/>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Beer production</c:v>
                </c:pt>
                <c:pt idx="1">
                  <c:v>Soda and ice production</c:v>
                </c:pt>
                <c:pt idx="2">
                  <c:v>Others</c:v>
                </c:pt>
              </c:strCache>
            </c:strRef>
          </c:cat>
          <c:val>
            <c:numRef>
              <c:f>Hoja1!$B$2:$B$4</c:f>
              <c:numCache>
                <c:formatCode>0%</c:formatCode>
                <c:ptCount val="3"/>
                <c:pt idx="0">
                  <c:v>0.7</c:v>
                </c:pt>
                <c:pt idx="1">
                  <c:v>0.24</c:v>
                </c:pt>
                <c:pt idx="2">
                  <c:v>0.06</c:v>
                </c:pt>
              </c:numCache>
            </c:numRef>
          </c:val>
          <c:extLst>
            <c:ext xmlns:c16="http://schemas.microsoft.com/office/drawing/2014/chart" uri="{C3380CC4-5D6E-409C-BE32-E72D297353CC}">
              <c16:uniqueId val="{00000006-C4E4-C84A-8077-9072353D0C99}"/>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b"/>
      <c:layout>
        <c:manualLayout>
          <c:xMode val="edge"/>
          <c:yMode val="edge"/>
          <c:x val="1.6357611548556427E-2"/>
          <c:y val="0.49809052116982405"/>
          <c:w val="0.281173665791776"/>
          <c:h val="0.4806713695235918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ontserrat" pitchFamily="2" charset="77"/>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80344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B3D577F-A4A6-48CE-ABEF-4D78A3E6B590}"/>
              </a:ext>
            </a:extLst>
          </p:cNvPr>
          <p:cNvSpPr>
            <a:spLocks noGrp="1"/>
          </p:cNvSpPr>
          <p:nvPr>
            <p:ph type="dt" sz="half" idx="10"/>
          </p:nvPr>
        </p:nvSpPr>
        <p:spPr/>
        <p:txBody>
          <a:bodyPr/>
          <a:lstStyle/>
          <a:p>
            <a:fld id="{4F4D49FC-524E-4F49-A75F-AF5A8AD541F1}" type="datetimeFigureOut">
              <a:rPr lang="es-MX" smtClean="0"/>
              <a:t>25/02/2022</a:t>
            </a:fld>
            <a:endParaRPr lang="es-MX"/>
          </a:p>
        </p:txBody>
      </p:sp>
      <p:sp>
        <p:nvSpPr>
          <p:cNvPr id="3" name="Marcador de pie de página 2">
            <a:extLst>
              <a:ext uri="{FF2B5EF4-FFF2-40B4-BE49-F238E27FC236}">
                <a16:creationId xmlns:a16="http://schemas.microsoft.com/office/drawing/2014/main" id="{8D227E2F-1167-42C7-B22D-F424DC6F96A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9DB72832-52D4-47CB-AF74-C3AD2BAC6DB2}"/>
              </a:ext>
            </a:extLst>
          </p:cNvPr>
          <p:cNvSpPr>
            <a:spLocks noGrp="1"/>
          </p:cNvSpPr>
          <p:nvPr>
            <p:ph type="sldNum" sz="quarter" idx="12"/>
          </p:nvPr>
        </p:nvSpPr>
        <p:spPr/>
        <p:txBody>
          <a:bodyPr/>
          <a:lstStyle/>
          <a:p>
            <a:fld id="{76F51B0C-F2F4-418C-BFE6-8F9682A1BD42}" type="slidenum">
              <a:rPr lang="es-MX" smtClean="0"/>
              <a:t>‹Nº›</a:t>
            </a:fld>
            <a:endParaRPr lang="es-MX"/>
          </a:p>
        </p:txBody>
      </p:sp>
      <p:sp>
        <p:nvSpPr>
          <p:cNvPr id="5" name="Google Shape;132;p12">
            <a:extLst>
              <a:ext uri="{FF2B5EF4-FFF2-40B4-BE49-F238E27FC236}">
                <a16:creationId xmlns:a16="http://schemas.microsoft.com/office/drawing/2014/main" id="{54054DD0-ED69-FB4F-8DEA-D1B7274E3F81}"/>
              </a:ext>
            </a:extLst>
          </p:cNvPr>
          <p:cNvSpPr/>
          <p:nvPr userDrawn="1"/>
        </p:nvSpPr>
        <p:spPr>
          <a:xfrm>
            <a:off x="0" y="4939200"/>
            <a:ext cx="9144000" cy="204300"/>
          </a:xfrm>
          <a:prstGeom prst="rect">
            <a:avLst/>
          </a:prstGeom>
          <a:solidFill>
            <a:srgbClr val="265E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69949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3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3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3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3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3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4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4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4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4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4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4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5" name="Google Shape;51;p13">
            <a:extLst>
              <a:ext uri="{FF2B5EF4-FFF2-40B4-BE49-F238E27FC236}">
                <a16:creationId xmlns:a16="http://schemas.microsoft.com/office/drawing/2014/main" id="{9745BF4D-EEDE-2941-AFF0-5172D4C05D7C}"/>
              </a:ext>
            </a:extLst>
          </p:cNvPr>
          <p:cNvPicPr preferRelativeResize="0"/>
          <p:nvPr userDrawn="1"/>
        </p:nvPicPr>
        <p:blipFill rotWithShape="1">
          <a:blip r:embed="rId12">
            <a:alphaModFix amt="15000"/>
          </a:blip>
          <a:srcRect/>
          <a:stretch/>
        </p:blipFill>
        <p:spPr>
          <a:xfrm>
            <a:off x="-1" y="-157577"/>
            <a:ext cx="9144001" cy="5143500"/>
          </a:xfrm>
          <a:prstGeom prst="rect">
            <a:avLst/>
          </a:prstGeom>
          <a:noFill/>
          <a:ln>
            <a:noFill/>
          </a:ln>
        </p:spPr>
      </p:pic>
      <p:sp>
        <p:nvSpPr>
          <p:cNvPr id="8" name="Google Shape;8;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pic>
        <p:nvPicPr>
          <p:cNvPr id="3" name="Imagen 2">
            <a:extLst>
              <a:ext uri="{FF2B5EF4-FFF2-40B4-BE49-F238E27FC236}">
                <a16:creationId xmlns:a16="http://schemas.microsoft.com/office/drawing/2014/main" id="{CA491E5C-1110-8046-82F3-14BA5A27A1F2}"/>
              </a:ext>
            </a:extLst>
          </p:cNvPr>
          <p:cNvPicPr>
            <a:picLocks noChangeAspect="1"/>
          </p:cNvPicPr>
          <p:nvPr userDrawn="1"/>
        </p:nvPicPr>
        <p:blipFill>
          <a:blip r:embed="rId13"/>
          <a:stretch>
            <a:fillRect/>
          </a:stretch>
        </p:blipFill>
        <p:spPr>
          <a:xfrm>
            <a:off x="100187" y="157577"/>
            <a:ext cx="2881218" cy="31397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jpe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hyperlink" Target="https://www.aimich.org/agricultura-sustentable-la-semilla-para-transformar-el-agro-en-michoaca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0.xml"/><Relationship Id="rId4" Type="http://schemas.openxmlformats.org/officeDocument/2006/relationships/hyperlink" Target="https://www.cocinadelirante.com/receta/guarnicion/receta-facil-de-tortillas-saludables-sin-harina-riquisima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0.xml"/><Relationship Id="rId4" Type="http://schemas.openxmlformats.org/officeDocument/2006/relationships/hyperlink" Target="https://helpmybusinesspos.info/activar-licencia-mybusiness-pos-enero-201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10.xml"/><Relationship Id="rId4" Type="http://schemas.openxmlformats.org/officeDocument/2006/relationships/hyperlink" Target="https://gs1pe.org/gs1-newsletter/content/el-2018-fue-un-gran-ano-para-la-pesca-peruana-como-sera-el-2019"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www.aulafacil.com/cursos/l31302/aficiones/cuidado-de-animales/nutricion-de-peces/materia-prima-para-la-formulacion-de-dietas" TargetMode="External"/><Relationship Id="rId2" Type="http://schemas.openxmlformats.org/officeDocument/2006/relationships/image" Target="../media/image33.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seguros-tractor.es/blog/las-ventas-de-tractores-siguen-en-bajada/04/2020/" TargetMode="External"/><Relationship Id="rId2" Type="http://schemas.openxmlformats.org/officeDocument/2006/relationships/image" Target="../media/image36.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desenvolvimentorural.com/fertilizantes-minerais/" TargetMode="External"/><Relationship Id="rId2" Type="http://schemas.openxmlformats.org/officeDocument/2006/relationships/image" Target="../media/image37.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diariotiempo.mx/nacional/mexico-en-la-cuarta-posicion-mundial-en-produccion-cerveza/" TargetMode="External"/><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www.publicdomainpictures.net/view-image.php?image=350172&amp;picture=-" TargetMode="External"/><Relationship Id="rId7" Type="http://schemas.openxmlformats.org/officeDocument/2006/relationships/hyperlink" Target="https://publicdomainpictures.net/view-image.php?image=22248&amp;picture=coffee-beans&amp;large=1" TargetMode="External"/><Relationship Id="rId2" Type="http://schemas.openxmlformats.org/officeDocument/2006/relationships/image" Target="../media/image6.jpg"/><Relationship Id="rId1" Type="http://schemas.openxmlformats.org/officeDocument/2006/relationships/slideLayout" Target="../slideLayouts/slideLayout10.xml"/><Relationship Id="rId6" Type="http://schemas.openxmlformats.org/officeDocument/2006/relationships/image" Target="../media/image8.jpg"/><Relationship Id="rId5" Type="http://schemas.openxmlformats.org/officeDocument/2006/relationships/hyperlink" Target="https://bilbao24horas.com/microorganismos-quimica-y-chocolate-una-relacion-deliciosa/" TargetMode="External"/><Relationship Id="rId10" Type="http://schemas.openxmlformats.org/officeDocument/2006/relationships/hyperlink" Target="https://creativecommons.org/licenses/by/3.0/" TargetMode="External"/><Relationship Id="rId4" Type="http://schemas.openxmlformats.org/officeDocument/2006/relationships/image" Target="../media/image7.jpg"/><Relationship Id="rId9" Type="http://schemas.openxmlformats.org/officeDocument/2006/relationships/hyperlink" Target="https://www.freefoodphotos.com/imagelibrary/confectionery/slides/dipping_honey.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E29579-DD0E-2F41-8027-91851DCF0BB9}"/>
              </a:ext>
            </a:extLst>
          </p:cNvPr>
          <p:cNvPicPr>
            <a:picLocks noChangeAspect="1"/>
          </p:cNvPicPr>
          <p:nvPr/>
        </p:nvPicPr>
        <p:blipFill>
          <a:blip r:embed="rId3"/>
          <a:srcRect t="16994" b="16994"/>
          <a:stretch/>
        </p:blipFill>
        <p:spPr>
          <a:xfrm>
            <a:off x="-1" y="917372"/>
            <a:ext cx="9147503" cy="4022021"/>
          </a:xfrm>
          <a:prstGeom prst="rect">
            <a:avLst/>
          </a:prstGeom>
        </p:spPr>
      </p:pic>
      <p:sp>
        <p:nvSpPr>
          <p:cNvPr id="6" name="CuadroTexto 5">
            <a:extLst>
              <a:ext uri="{FF2B5EF4-FFF2-40B4-BE49-F238E27FC236}">
                <a16:creationId xmlns:a16="http://schemas.microsoft.com/office/drawing/2014/main" id="{CF84F033-B3B9-044B-987D-9D2E43DF2172}"/>
              </a:ext>
            </a:extLst>
          </p:cNvPr>
          <p:cNvSpPr txBox="1"/>
          <p:nvPr/>
        </p:nvSpPr>
        <p:spPr>
          <a:xfrm>
            <a:off x="955221" y="876557"/>
            <a:ext cx="7233556" cy="954107"/>
          </a:xfrm>
          <a:prstGeom prst="rect">
            <a:avLst/>
          </a:prstGeom>
          <a:noFill/>
        </p:spPr>
        <p:txBody>
          <a:bodyPr wrap="square" rtlCol="0">
            <a:spAutoFit/>
          </a:bodyPr>
          <a:lstStyle/>
          <a:p>
            <a:pPr algn="ctr"/>
            <a:r>
              <a:rPr lang="en-US" sz="2800" b="1" dirty="0">
                <a:solidFill>
                  <a:schemeClr val="bg1"/>
                </a:solidFill>
                <a:highlight>
                  <a:srgbClr val="265E51"/>
                </a:highlight>
                <a:latin typeface="Montserrat" pitchFamily="2" charset="77"/>
              </a:rPr>
              <a:t>Agroindustry sector</a:t>
            </a:r>
          </a:p>
          <a:p>
            <a:pPr algn="ctr"/>
            <a:r>
              <a:rPr lang="en-US" sz="2800" b="1" dirty="0">
                <a:solidFill>
                  <a:schemeClr val="bg1"/>
                </a:solidFill>
                <a:highlight>
                  <a:srgbClr val="265E51"/>
                </a:highlight>
                <a:latin typeface="Montserrat" pitchFamily="2" charset="77"/>
              </a:rPr>
              <a:t>in Mexico</a:t>
            </a:r>
          </a:p>
        </p:txBody>
      </p:sp>
    </p:spTree>
    <p:extLst>
      <p:ext uri="{BB962C8B-B14F-4D97-AF65-F5344CB8AC3E}">
        <p14:creationId xmlns:p14="http://schemas.microsoft.com/office/powerpoint/2010/main" val="272653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3">
            <a:extLst>
              <a:ext uri="{FF2B5EF4-FFF2-40B4-BE49-F238E27FC236}">
                <a16:creationId xmlns:a16="http://schemas.microsoft.com/office/drawing/2014/main" id="{9B8C9DF7-3B61-D141-ABD2-88772905EAED}"/>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graphicFrame>
        <p:nvGraphicFramePr>
          <p:cNvPr id="11" name="Tabla 2">
            <a:extLst>
              <a:ext uri="{FF2B5EF4-FFF2-40B4-BE49-F238E27FC236}">
                <a16:creationId xmlns:a16="http://schemas.microsoft.com/office/drawing/2014/main" id="{B922B1CD-A4F0-9141-BF55-1CEECDB05745}"/>
              </a:ext>
            </a:extLst>
          </p:cNvPr>
          <p:cNvGraphicFramePr>
            <a:graphicFrameLocks noGrp="1"/>
          </p:cNvGraphicFramePr>
          <p:nvPr>
            <p:extLst>
              <p:ext uri="{D42A27DB-BD31-4B8C-83A1-F6EECF244321}">
                <p14:modId xmlns:p14="http://schemas.microsoft.com/office/powerpoint/2010/main" val="3012451507"/>
              </p:ext>
            </p:extLst>
          </p:nvPr>
        </p:nvGraphicFramePr>
        <p:xfrm>
          <a:off x="508259" y="1815201"/>
          <a:ext cx="2560062" cy="1671266"/>
        </p:xfrm>
        <a:graphic>
          <a:graphicData uri="http://schemas.openxmlformats.org/drawingml/2006/table">
            <a:tbl>
              <a:tblPr firstRow="1" bandRow="1">
                <a:tableStyleId>{5C22544A-7EE6-4342-B048-85BDC9FD1C3A}</a:tableStyleId>
              </a:tblPr>
              <a:tblGrid>
                <a:gridCol w="1313768">
                  <a:extLst>
                    <a:ext uri="{9D8B030D-6E8A-4147-A177-3AD203B41FA5}">
                      <a16:colId xmlns:a16="http://schemas.microsoft.com/office/drawing/2014/main" val="3087868826"/>
                    </a:ext>
                  </a:extLst>
                </a:gridCol>
                <a:gridCol w="1246294">
                  <a:extLst>
                    <a:ext uri="{9D8B030D-6E8A-4147-A177-3AD203B41FA5}">
                      <a16:colId xmlns:a16="http://schemas.microsoft.com/office/drawing/2014/main" val="2434316988"/>
                    </a:ext>
                  </a:extLst>
                </a:gridCol>
              </a:tblGrid>
              <a:tr h="223527">
                <a:tc gridSpan="2">
                  <a:txBody>
                    <a:bodyPr/>
                    <a:lstStyle/>
                    <a:p>
                      <a:pPr algn="ctr"/>
                      <a:r>
                        <a:rPr lang="en-US" sz="900" b="1" i="0" dirty="0">
                          <a:solidFill>
                            <a:schemeClr val="bg1"/>
                          </a:solidFill>
                          <a:latin typeface="Montserrat" pitchFamily="2" charset="77"/>
                        </a:rPr>
                        <a:t>Origin of Mexican imports of agricultural equipment (%)</a:t>
                      </a:r>
                      <a:endParaRPr lang="es-MX" sz="900" b="1" i="0" dirty="0">
                        <a:solidFill>
                          <a:schemeClr val="bg1"/>
                        </a:solidFill>
                        <a:latin typeface="Montserrat" pitchFamily="2" charset="77"/>
                      </a:endParaRP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solidFill>
                      <a:srgbClr val="BC955C"/>
                    </a:solidFill>
                  </a:tcPr>
                </a:tc>
                <a:tc hMerge="1">
                  <a:txBody>
                    <a:bodyPr/>
                    <a:lstStyle/>
                    <a:p>
                      <a:pPr algn="ctr"/>
                      <a:endParaRPr lang="es-MX" sz="600" b="0" i="0" dirty="0">
                        <a:latin typeface="Montserrat" pitchFamily="2" charset="77"/>
                      </a:endParaRP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388828"/>
                  </a:ext>
                </a:extLst>
              </a:tr>
              <a:tr h="223527">
                <a:tc>
                  <a:txBody>
                    <a:bodyPr/>
                    <a:lstStyle/>
                    <a:p>
                      <a:pPr algn="ctr"/>
                      <a:r>
                        <a:rPr lang="es-MX" sz="900" b="0" i="0" dirty="0" err="1">
                          <a:latin typeface="Montserrat" pitchFamily="2" charset="77"/>
                        </a:rPr>
                        <a:t>United</a:t>
                      </a:r>
                      <a:r>
                        <a:rPr lang="es-MX" sz="900" b="0" i="0" dirty="0">
                          <a:latin typeface="Montserrat" pitchFamily="2" charset="77"/>
                        </a:rPr>
                        <a:t> </a:t>
                      </a:r>
                      <a:r>
                        <a:rPr lang="es-MX" sz="900" b="0" i="0" dirty="0" err="1">
                          <a:latin typeface="Montserrat" pitchFamily="2" charset="77"/>
                        </a:rPr>
                        <a:t>States</a:t>
                      </a:r>
                      <a:endParaRPr lang="es-MX" sz="900" b="0" i="0" dirty="0">
                        <a:latin typeface="Montserrat" pitchFamily="2" charset="77"/>
                      </a:endParaRP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900" b="0" i="0" dirty="0">
                          <a:latin typeface="Montserrat" pitchFamily="2" charset="77"/>
                        </a:rPr>
                        <a:t>69%</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1895094"/>
                  </a:ext>
                </a:extLst>
              </a:tr>
              <a:tr h="223527">
                <a:tc>
                  <a:txBody>
                    <a:bodyPr/>
                    <a:lstStyle/>
                    <a:p>
                      <a:pPr algn="ctr"/>
                      <a:r>
                        <a:rPr lang="es-MX" sz="900" b="0" i="0" dirty="0" err="1">
                          <a:latin typeface="Montserrat" pitchFamily="2" charset="77"/>
                        </a:rPr>
                        <a:t>Italy</a:t>
                      </a:r>
                      <a:endParaRPr lang="es-MX" sz="900" b="0" i="0" dirty="0">
                        <a:latin typeface="Montserrat" pitchFamily="2" charset="77"/>
                      </a:endParaRP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900" b="0" i="0" dirty="0">
                          <a:latin typeface="Montserrat" pitchFamily="2" charset="77"/>
                        </a:rPr>
                        <a:t>5%</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75119"/>
                  </a:ext>
                </a:extLst>
              </a:tr>
              <a:tr h="223527">
                <a:tc>
                  <a:txBody>
                    <a:bodyPr/>
                    <a:lstStyle/>
                    <a:p>
                      <a:pPr algn="ctr"/>
                      <a:r>
                        <a:rPr lang="es-MX" sz="900" b="0" i="0" dirty="0">
                          <a:latin typeface="Montserrat" pitchFamily="2" charset="77"/>
                        </a:rPr>
                        <a:t>India</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900" b="0" i="0" dirty="0">
                          <a:latin typeface="Montserrat" pitchFamily="2" charset="77"/>
                        </a:rPr>
                        <a:t>4%</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2024131"/>
                  </a:ext>
                </a:extLst>
              </a:tr>
              <a:tr h="223527">
                <a:tc>
                  <a:txBody>
                    <a:bodyPr/>
                    <a:lstStyle/>
                    <a:p>
                      <a:pPr algn="ctr"/>
                      <a:r>
                        <a:rPr lang="es-MX" sz="900" b="0" i="0" dirty="0" err="1">
                          <a:latin typeface="Montserrat" pitchFamily="2" charset="77"/>
                        </a:rPr>
                        <a:t>Germany</a:t>
                      </a:r>
                      <a:endParaRPr lang="es-MX" sz="900" b="0" i="0" dirty="0">
                        <a:latin typeface="Montserrat" pitchFamily="2" charset="77"/>
                      </a:endParaRP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900" b="0" i="0" dirty="0">
                          <a:latin typeface="Montserrat" pitchFamily="2" charset="77"/>
                        </a:rPr>
                        <a:t>3%</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223677"/>
                  </a:ext>
                </a:extLst>
              </a:tr>
              <a:tr h="223527">
                <a:tc>
                  <a:txBody>
                    <a:bodyPr/>
                    <a:lstStyle/>
                    <a:p>
                      <a:pPr algn="ctr"/>
                      <a:r>
                        <a:rPr lang="es-MX" sz="900" b="0" i="0" dirty="0" err="1">
                          <a:latin typeface="Montserrat" pitchFamily="2" charset="77"/>
                        </a:rPr>
                        <a:t>Spain</a:t>
                      </a:r>
                      <a:endParaRPr lang="es-MX" sz="900" b="0" i="0" dirty="0">
                        <a:latin typeface="Montserrat" pitchFamily="2" charset="77"/>
                      </a:endParaRP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900" b="0" i="0" dirty="0">
                          <a:latin typeface="Montserrat" pitchFamily="2" charset="77"/>
                        </a:rPr>
                        <a:t>3%</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6234420"/>
                  </a:ext>
                </a:extLst>
              </a:tr>
              <a:tr h="223527">
                <a:tc>
                  <a:txBody>
                    <a:bodyPr/>
                    <a:lstStyle/>
                    <a:p>
                      <a:pPr algn="ctr"/>
                      <a:r>
                        <a:rPr lang="es-MX" sz="900" b="0" i="0" dirty="0" err="1">
                          <a:latin typeface="Montserrat" pitchFamily="2" charset="77"/>
                        </a:rPr>
                        <a:t>Others</a:t>
                      </a:r>
                      <a:endParaRPr lang="es-MX" sz="900" b="0" i="0" dirty="0">
                        <a:latin typeface="Montserrat" pitchFamily="2" charset="77"/>
                      </a:endParaRP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900" b="0" i="0" dirty="0">
                          <a:latin typeface="Montserrat" pitchFamily="2" charset="77"/>
                        </a:rPr>
                        <a:t>16%</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9147779"/>
                  </a:ext>
                </a:extLst>
              </a:tr>
            </a:tbl>
          </a:graphicData>
        </a:graphic>
      </p:graphicFrame>
      <p:sp>
        <p:nvSpPr>
          <p:cNvPr id="12" name="CuadroTexto 4">
            <a:extLst>
              <a:ext uri="{FF2B5EF4-FFF2-40B4-BE49-F238E27FC236}">
                <a16:creationId xmlns:a16="http://schemas.microsoft.com/office/drawing/2014/main" id="{B400E6AF-F563-374E-AB61-4AEC3BA62290}"/>
              </a:ext>
            </a:extLst>
          </p:cNvPr>
          <p:cNvSpPr txBox="1"/>
          <p:nvPr/>
        </p:nvSpPr>
        <p:spPr>
          <a:xfrm>
            <a:off x="155471" y="4655952"/>
            <a:ext cx="3696529" cy="169277"/>
          </a:xfrm>
          <a:prstGeom prst="rect">
            <a:avLst/>
          </a:prstGeom>
          <a:noFill/>
        </p:spPr>
        <p:txBody>
          <a:bodyPr wrap="square" rtlCol="0">
            <a:spAutoFit/>
          </a:bodyPr>
          <a:lstStyle/>
          <a:p>
            <a:r>
              <a:rPr lang="es-MX" sz="500" dirty="0" err="1">
                <a:latin typeface="Montserrat" pitchFamily="2" charset="77"/>
              </a:rPr>
              <a:t>Source</a:t>
            </a:r>
            <a:r>
              <a:rPr lang="es-MX" sz="500" dirty="0">
                <a:latin typeface="Montserrat" pitchFamily="2" charset="77"/>
              </a:rPr>
              <a:t>: US International Trade Administration</a:t>
            </a:r>
          </a:p>
        </p:txBody>
      </p:sp>
      <p:pic>
        <p:nvPicPr>
          <p:cNvPr id="14" name="Imagen 13">
            <a:extLst>
              <a:ext uri="{FF2B5EF4-FFF2-40B4-BE49-F238E27FC236}">
                <a16:creationId xmlns:a16="http://schemas.microsoft.com/office/drawing/2014/main" id="{95CFEA62-2340-AE4F-A9FA-0C75EED200BB}"/>
              </a:ext>
            </a:extLst>
          </p:cNvPr>
          <p:cNvPicPr>
            <a:picLocks noChangeAspect="1"/>
          </p:cNvPicPr>
          <p:nvPr/>
        </p:nvPicPr>
        <p:blipFill rotWithShape="1">
          <a:blip r:embed="rId2"/>
          <a:srcRect l="14266" r="4235"/>
          <a:stretch/>
        </p:blipFill>
        <p:spPr>
          <a:xfrm>
            <a:off x="5621867" y="1408852"/>
            <a:ext cx="3522132" cy="2868534"/>
          </a:xfrm>
          <a:prstGeom prst="rect">
            <a:avLst/>
          </a:prstGeom>
        </p:spPr>
      </p:pic>
    </p:spTree>
    <p:extLst>
      <p:ext uri="{BB962C8B-B14F-4D97-AF65-F5344CB8AC3E}">
        <p14:creationId xmlns:p14="http://schemas.microsoft.com/office/powerpoint/2010/main" val="103903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3">
            <a:extLst>
              <a:ext uri="{FF2B5EF4-FFF2-40B4-BE49-F238E27FC236}">
                <a16:creationId xmlns:a16="http://schemas.microsoft.com/office/drawing/2014/main" id="{9B8C9DF7-3B61-D141-ABD2-88772905EAED}"/>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graphicFrame>
        <p:nvGraphicFramePr>
          <p:cNvPr id="11" name="Tabla 2">
            <a:extLst>
              <a:ext uri="{FF2B5EF4-FFF2-40B4-BE49-F238E27FC236}">
                <a16:creationId xmlns:a16="http://schemas.microsoft.com/office/drawing/2014/main" id="{B922B1CD-A4F0-9141-BF55-1CEECDB05745}"/>
              </a:ext>
            </a:extLst>
          </p:cNvPr>
          <p:cNvGraphicFramePr>
            <a:graphicFrameLocks noGrp="1"/>
          </p:cNvGraphicFramePr>
          <p:nvPr>
            <p:extLst>
              <p:ext uri="{D42A27DB-BD31-4B8C-83A1-F6EECF244321}">
                <p14:modId xmlns:p14="http://schemas.microsoft.com/office/powerpoint/2010/main" val="2581896340"/>
              </p:ext>
            </p:extLst>
          </p:nvPr>
        </p:nvGraphicFramePr>
        <p:xfrm>
          <a:off x="527714" y="2301697"/>
          <a:ext cx="4351679" cy="1701746"/>
        </p:xfrm>
        <a:graphic>
          <a:graphicData uri="http://schemas.openxmlformats.org/drawingml/2006/table">
            <a:tbl>
              <a:tblPr firstRow="1" bandRow="1">
                <a:tableStyleId>{5C22544A-7EE6-4342-B048-85BDC9FD1C3A}</a:tableStyleId>
              </a:tblPr>
              <a:tblGrid>
                <a:gridCol w="1075902">
                  <a:extLst>
                    <a:ext uri="{9D8B030D-6E8A-4147-A177-3AD203B41FA5}">
                      <a16:colId xmlns:a16="http://schemas.microsoft.com/office/drawing/2014/main" val="3087868826"/>
                    </a:ext>
                  </a:extLst>
                </a:gridCol>
                <a:gridCol w="133142">
                  <a:extLst>
                    <a:ext uri="{9D8B030D-6E8A-4147-A177-3AD203B41FA5}">
                      <a16:colId xmlns:a16="http://schemas.microsoft.com/office/drawing/2014/main" val="1923794753"/>
                    </a:ext>
                  </a:extLst>
                </a:gridCol>
                <a:gridCol w="1047545">
                  <a:extLst>
                    <a:ext uri="{9D8B030D-6E8A-4147-A177-3AD203B41FA5}">
                      <a16:colId xmlns:a16="http://schemas.microsoft.com/office/drawing/2014/main" val="2434316988"/>
                    </a:ext>
                  </a:extLst>
                </a:gridCol>
                <a:gridCol w="1047545">
                  <a:extLst>
                    <a:ext uri="{9D8B030D-6E8A-4147-A177-3AD203B41FA5}">
                      <a16:colId xmlns:a16="http://schemas.microsoft.com/office/drawing/2014/main" val="1962273669"/>
                    </a:ext>
                  </a:extLst>
                </a:gridCol>
                <a:gridCol w="1047545">
                  <a:extLst>
                    <a:ext uri="{9D8B030D-6E8A-4147-A177-3AD203B41FA5}">
                      <a16:colId xmlns:a16="http://schemas.microsoft.com/office/drawing/2014/main" val="985608731"/>
                    </a:ext>
                  </a:extLst>
                </a:gridCol>
              </a:tblGrid>
              <a:tr h="223527">
                <a:tc>
                  <a:txBody>
                    <a:bodyPr/>
                    <a:lstStyle/>
                    <a:p>
                      <a:pPr algn="ctr"/>
                      <a:r>
                        <a:rPr lang="en-US" sz="1000" b="1" i="0" noProof="0">
                          <a:solidFill>
                            <a:schemeClr val="bg1"/>
                          </a:solidFill>
                          <a:latin typeface="Montserrat" pitchFamily="2" charset="77"/>
                        </a:rPr>
                        <a:t>Country of origin</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solidFill>
                      <a:srgbClr val="BC955C"/>
                    </a:solidFill>
                  </a:tcPr>
                </a:tc>
                <a:tc gridSpan="2">
                  <a:txBody>
                    <a:bodyPr/>
                    <a:lstStyle/>
                    <a:p>
                      <a:pPr algn="ctr"/>
                      <a:r>
                        <a:rPr lang="en-US" sz="1000" b="1" i="0" noProof="0">
                          <a:solidFill>
                            <a:schemeClr val="bg1"/>
                          </a:solidFill>
                          <a:latin typeface="Montserrat" pitchFamily="2" charset="77"/>
                        </a:rPr>
                        <a:t>FDI (mdd)</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solidFill>
                      <a:srgbClr val="BC955C"/>
                    </a:solidFill>
                  </a:tcPr>
                </a:tc>
                <a:tc hMerge="1">
                  <a:txBody>
                    <a:bodyPr/>
                    <a:lstStyle/>
                    <a:p>
                      <a:pPr algn="ctr"/>
                      <a:endParaRPr lang="es-MX" sz="600" b="0" i="0" dirty="0">
                        <a:latin typeface="Montserrat" pitchFamily="2" charset="77"/>
                      </a:endParaRP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i="0" noProof="0">
                          <a:solidFill>
                            <a:schemeClr val="bg1"/>
                          </a:solidFill>
                          <a:latin typeface="Montserrat" pitchFamily="2" charset="77"/>
                        </a:rPr>
                        <a:t>Percentage share</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solidFill>
                      <a:srgbClr val="BC955C"/>
                    </a:solidFill>
                  </a:tcPr>
                </a:tc>
                <a:tc>
                  <a:txBody>
                    <a:bodyPr/>
                    <a:lstStyle/>
                    <a:p>
                      <a:pPr algn="ctr"/>
                      <a:r>
                        <a:rPr lang="en-US" sz="1000" b="1" i="0" noProof="0">
                          <a:solidFill>
                            <a:schemeClr val="bg1"/>
                          </a:solidFill>
                          <a:latin typeface="Montserrat" pitchFamily="2" charset="77"/>
                        </a:rPr>
                        <a:t>Number of companies</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solidFill>
                      <a:srgbClr val="BC955C"/>
                    </a:solidFill>
                  </a:tcPr>
                </a:tc>
                <a:extLst>
                  <a:ext uri="{0D108BD9-81ED-4DB2-BD59-A6C34878D82A}">
                    <a16:rowId xmlns:a16="http://schemas.microsoft.com/office/drawing/2014/main" val="1969388828"/>
                  </a:ext>
                </a:extLst>
              </a:tr>
              <a:tr h="223527">
                <a:tc gridSpan="2">
                  <a:txBody>
                    <a:bodyPr/>
                    <a:lstStyle/>
                    <a:p>
                      <a:pPr algn="ctr"/>
                      <a:r>
                        <a:rPr lang="en-US" sz="1000" b="0" i="0" noProof="0">
                          <a:latin typeface="Montserrat" pitchFamily="2" charset="77"/>
                        </a:rPr>
                        <a:t>United States</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a:txBody>
                    <a:bodyPr/>
                    <a:lstStyle/>
                    <a:p>
                      <a:pPr algn="ctr"/>
                      <a:r>
                        <a:rPr lang="en-US" sz="1000" b="0" i="0" noProof="0" dirty="0">
                          <a:latin typeface="Montserrat" pitchFamily="2" charset="77"/>
                        </a:rPr>
                        <a:t>9,741.5</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i="0" noProof="0" dirty="0">
                          <a:latin typeface="Montserrat" pitchFamily="2" charset="77"/>
                        </a:rPr>
                        <a:t>57.3</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i="0" noProof="0" dirty="0">
                          <a:latin typeface="Montserrat" pitchFamily="2" charset="77"/>
                        </a:rPr>
                        <a:t>415</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1895094"/>
                  </a:ext>
                </a:extLst>
              </a:tr>
              <a:tr h="223527">
                <a:tc gridSpan="2">
                  <a:txBody>
                    <a:bodyPr/>
                    <a:lstStyle/>
                    <a:p>
                      <a:pPr algn="ctr"/>
                      <a:r>
                        <a:rPr lang="en-US" sz="1000" b="0" i="0" noProof="0" dirty="0">
                          <a:latin typeface="Montserrat" pitchFamily="2" charset="77"/>
                        </a:rPr>
                        <a:t>Switzerland</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a:txBody>
                    <a:bodyPr/>
                    <a:lstStyle/>
                    <a:p>
                      <a:pPr algn="ctr"/>
                      <a:r>
                        <a:rPr lang="en-US" sz="1000" b="0" i="0" noProof="0" dirty="0">
                          <a:latin typeface="Montserrat" pitchFamily="2" charset="77"/>
                        </a:rPr>
                        <a:t>2,973.8</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i="0" noProof="0" dirty="0">
                          <a:latin typeface="Montserrat" pitchFamily="2" charset="77"/>
                        </a:rPr>
                        <a:t>17.5</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i="0" noProof="0">
                          <a:latin typeface="Montserrat" pitchFamily="2" charset="77"/>
                        </a:rPr>
                        <a:t>25</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75119"/>
                  </a:ext>
                </a:extLst>
              </a:tr>
              <a:tr h="223527">
                <a:tc gridSpan="2">
                  <a:txBody>
                    <a:bodyPr/>
                    <a:lstStyle/>
                    <a:p>
                      <a:pPr algn="ctr"/>
                      <a:r>
                        <a:rPr lang="en-US" sz="1000" b="0" i="0" noProof="0" dirty="0">
                          <a:latin typeface="Montserrat" pitchFamily="2" charset="77"/>
                        </a:rPr>
                        <a:t>Netherlands</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a:txBody>
                    <a:bodyPr/>
                    <a:lstStyle/>
                    <a:p>
                      <a:pPr algn="ctr"/>
                      <a:r>
                        <a:rPr lang="en-US" sz="1000" b="0" i="0" noProof="0" dirty="0">
                          <a:latin typeface="Montserrat" pitchFamily="2" charset="77"/>
                        </a:rPr>
                        <a:t>1,168.2</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i="0" noProof="0" dirty="0">
                          <a:latin typeface="Montserrat" pitchFamily="2" charset="77"/>
                        </a:rPr>
                        <a:t>6.9</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i="0" noProof="0" dirty="0">
                          <a:latin typeface="Montserrat" pitchFamily="2" charset="77"/>
                        </a:rPr>
                        <a:t>38</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2024131"/>
                  </a:ext>
                </a:extLst>
              </a:tr>
              <a:tr h="223527">
                <a:tc gridSpan="2">
                  <a:txBody>
                    <a:bodyPr/>
                    <a:lstStyle/>
                    <a:p>
                      <a:pPr algn="ctr"/>
                      <a:r>
                        <a:rPr lang="en-US" sz="1000" b="0" i="0" noProof="0">
                          <a:latin typeface="Montserrat" pitchFamily="2" charset="77"/>
                        </a:rPr>
                        <a:t>United Kingdom</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a:txBody>
                    <a:bodyPr/>
                    <a:lstStyle/>
                    <a:p>
                      <a:pPr algn="ctr"/>
                      <a:r>
                        <a:rPr lang="en-US" sz="1000" b="0" i="0" noProof="0" dirty="0">
                          <a:latin typeface="Montserrat" pitchFamily="2" charset="77"/>
                        </a:rPr>
                        <a:t>809.9</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i="0" noProof="0" dirty="0">
                          <a:latin typeface="Montserrat" pitchFamily="2" charset="77"/>
                        </a:rPr>
                        <a:t>4.8</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i="0" noProof="0" dirty="0">
                          <a:latin typeface="Montserrat" pitchFamily="2" charset="77"/>
                        </a:rPr>
                        <a:t>21</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223677"/>
                  </a:ext>
                </a:extLst>
              </a:tr>
              <a:tr h="223527">
                <a:tc gridSpan="2">
                  <a:txBody>
                    <a:bodyPr/>
                    <a:lstStyle/>
                    <a:p>
                      <a:pPr algn="ctr"/>
                      <a:r>
                        <a:rPr lang="en-US" sz="1000" b="0" i="0" noProof="0" dirty="0">
                          <a:latin typeface="Montserrat" pitchFamily="2" charset="77"/>
                        </a:rPr>
                        <a:t>Japan</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a:txBody>
                    <a:bodyPr/>
                    <a:lstStyle/>
                    <a:p>
                      <a:pPr algn="ctr"/>
                      <a:r>
                        <a:rPr lang="en-US" sz="1000" b="0" i="0" noProof="0" dirty="0">
                          <a:latin typeface="Montserrat" pitchFamily="2" charset="77"/>
                        </a:rPr>
                        <a:t>536.3</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i="0" noProof="0" dirty="0">
                          <a:latin typeface="Montserrat" pitchFamily="2" charset="77"/>
                        </a:rPr>
                        <a:t>3.2</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i="0" noProof="0" dirty="0">
                          <a:latin typeface="Montserrat" pitchFamily="2" charset="77"/>
                        </a:rPr>
                        <a:t>7</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6234420"/>
                  </a:ext>
                </a:extLst>
              </a:tr>
              <a:tr h="223527">
                <a:tc gridSpan="2">
                  <a:txBody>
                    <a:bodyPr/>
                    <a:lstStyle/>
                    <a:p>
                      <a:pPr algn="ctr"/>
                      <a:r>
                        <a:rPr lang="en-US" sz="1000" b="1" i="0" noProof="0">
                          <a:latin typeface="Montserrat" pitchFamily="2" charset="77"/>
                        </a:rPr>
                        <a:t>Total</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a:txBody>
                    <a:bodyPr/>
                    <a:lstStyle/>
                    <a:p>
                      <a:pPr algn="ctr"/>
                      <a:r>
                        <a:rPr lang="en-US" sz="1000" b="1" i="0" noProof="0" dirty="0">
                          <a:latin typeface="Montserrat" pitchFamily="2" charset="77"/>
                        </a:rPr>
                        <a:t>15,229.7</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i="0" noProof="0" dirty="0">
                          <a:latin typeface="Montserrat" pitchFamily="2" charset="77"/>
                        </a:rPr>
                        <a:t>89.6</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i="0" noProof="0" dirty="0">
                          <a:latin typeface="Montserrat" pitchFamily="2" charset="77"/>
                        </a:rPr>
                        <a:t>506</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9147779"/>
                  </a:ext>
                </a:extLst>
              </a:tr>
            </a:tbl>
          </a:graphicData>
        </a:graphic>
      </p:graphicFrame>
      <p:sp>
        <p:nvSpPr>
          <p:cNvPr id="12" name="CuadroTexto 4">
            <a:extLst>
              <a:ext uri="{FF2B5EF4-FFF2-40B4-BE49-F238E27FC236}">
                <a16:creationId xmlns:a16="http://schemas.microsoft.com/office/drawing/2014/main" id="{B400E6AF-F563-374E-AB61-4AEC3BA62290}"/>
              </a:ext>
            </a:extLst>
          </p:cNvPr>
          <p:cNvSpPr txBox="1"/>
          <p:nvPr/>
        </p:nvSpPr>
        <p:spPr>
          <a:xfrm>
            <a:off x="155471" y="4655952"/>
            <a:ext cx="3696529" cy="169277"/>
          </a:xfrm>
          <a:prstGeom prst="rect">
            <a:avLst/>
          </a:prstGeom>
          <a:noFill/>
        </p:spPr>
        <p:txBody>
          <a:bodyPr wrap="square" rtlCol="0">
            <a:spAutoFit/>
          </a:bodyPr>
          <a:lstStyle/>
          <a:p>
            <a:r>
              <a:rPr lang="es-MX" sz="500" dirty="0" err="1">
                <a:latin typeface="Montserrat" pitchFamily="2" charset="77"/>
              </a:rPr>
              <a:t>Source</a:t>
            </a:r>
            <a:r>
              <a:rPr lang="es-MX" sz="500" dirty="0">
                <a:latin typeface="Montserrat" pitchFamily="2" charset="77"/>
              </a:rPr>
              <a:t>: Secretaría de Economía</a:t>
            </a:r>
          </a:p>
        </p:txBody>
      </p:sp>
      <p:pic>
        <p:nvPicPr>
          <p:cNvPr id="14" name="Imagen 13">
            <a:extLst>
              <a:ext uri="{FF2B5EF4-FFF2-40B4-BE49-F238E27FC236}">
                <a16:creationId xmlns:a16="http://schemas.microsoft.com/office/drawing/2014/main" id="{95CFEA62-2340-AE4F-A9FA-0C75EED200BB}"/>
              </a:ext>
            </a:extLst>
          </p:cNvPr>
          <p:cNvPicPr>
            <a:picLocks noChangeAspect="1"/>
          </p:cNvPicPr>
          <p:nvPr/>
        </p:nvPicPr>
        <p:blipFill>
          <a:blip r:embed="rId2"/>
          <a:srcRect l="9098" r="9098"/>
          <a:stretch/>
        </p:blipFill>
        <p:spPr>
          <a:xfrm>
            <a:off x="5621867" y="1408852"/>
            <a:ext cx="3522132" cy="2868534"/>
          </a:xfrm>
          <a:prstGeom prst="rect">
            <a:avLst/>
          </a:prstGeom>
        </p:spPr>
      </p:pic>
      <p:sp>
        <p:nvSpPr>
          <p:cNvPr id="6" name="CuadroTexto 1">
            <a:extLst>
              <a:ext uri="{FF2B5EF4-FFF2-40B4-BE49-F238E27FC236}">
                <a16:creationId xmlns:a16="http://schemas.microsoft.com/office/drawing/2014/main" id="{B235F17C-BA12-8F44-8D31-8251B8F54EE4}"/>
              </a:ext>
            </a:extLst>
          </p:cNvPr>
          <p:cNvSpPr txBox="1"/>
          <p:nvPr/>
        </p:nvSpPr>
        <p:spPr>
          <a:xfrm>
            <a:off x="155474" y="866107"/>
            <a:ext cx="6480000" cy="307777"/>
          </a:xfrm>
          <a:prstGeom prst="rect">
            <a:avLst/>
          </a:prstGeom>
          <a:noFill/>
        </p:spPr>
        <p:txBody>
          <a:bodyPr wrap="square" rtlCol="0">
            <a:spAutoFit/>
          </a:bodyPr>
          <a:lstStyle/>
          <a:p>
            <a:r>
              <a:rPr lang="en-US" b="1" dirty="0">
                <a:solidFill>
                  <a:srgbClr val="265E51"/>
                </a:solidFill>
                <a:latin typeface="Montserrat" pitchFamily="2" charset="77"/>
              </a:rPr>
              <a:t>Foreign direct investment in the food industry</a:t>
            </a:r>
            <a:endParaRPr lang="es-MX" b="1" dirty="0">
              <a:solidFill>
                <a:srgbClr val="265E51"/>
              </a:solidFill>
              <a:latin typeface="Montserrat" pitchFamily="2" charset="77"/>
            </a:endParaRPr>
          </a:p>
        </p:txBody>
      </p:sp>
      <p:sp>
        <p:nvSpPr>
          <p:cNvPr id="7" name="CuadroTexto 4">
            <a:extLst>
              <a:ext uri="{FF2B5EF4-FFF2-40B4-BE49-F238E27FC236}">
                <a16:creationId xmlns:a16="http://schemas.microsoft.com/office/drawing/2014/main" id="{D57EBB3B-C0EC-9449-9DDF-5D7895F24AE1}"/>
              </a:ext>
            </a:extLst>
          </p:cNvPr>
          <p:cNvSpPr txBox="1"/>
          <p:nvPr/>
        </p:nvSpPr>
        <p:spPr>
          <a:xfrm>
            <a:off x="155471" y="1321368"/>
            <a:ext cx="4351678" cy="684803"/>
          </a:xfrm>
          <a:prstGeom prst="rect">
            <a:avLst/>
          </a:prstGeom>
          <a:noFill/>
        </p:spPr>
        <p:txBody>
          <a:bodyPr wrap="square" rtlCol="0">
            <a:spAutoFit/>
          </a:bodyPr>
          <a:lstStyle/>
          <a:p>
            <a:pPr marL="285750" indent="-285750">
              <a:spcAft>
                <a:spcPts val="300"/>
              </a:spcAft>
              <a:buClr>
                <a:srgbClr val="BC955C"/>
              </a:buClr>
              <a:buFont typeface="Arial" panose="020B0604020202020204" pitchFamily="34" charset="0"/>
              <a:buChar char="•"/>
            </a:pPr>
            <a:r>
              <a:rPr lang="en-US" sz="900" dirty="0">
                <a:latin typeface="Montserrat" pitchFamily="2" charset="77"/>
              </a:rPr>
              <a:t>From 1999 to 3Q 2021, Mexico received $ 16,993.3 million dollars (</a:t>
            </a:r>
            <a:r>
              <a:rPr lang="en-US" sz="900" dirty="0" err="1">
                <a:latin typeface="Montserrat" pitchFamily="2" charset="77"/>
              </a:rPr>
              <a:t>mdd</a:t>
            </a:r>
            <a:r>
              <a:rPr lang="en-US" sz="900" dirty="0">
                <a:latin typeface="Montserrat" pitchFamily="2" charset="77"/>
              </a:rPr>
              <a:t>) of FDI in this industry, 2.7% of the total.</a:t>
            </a:r>
          </a:p>
          <a:p>
            <a:pPr marL="285750" indent="-285750">
              <a:spcAft>
                <a:spcPts val="300"/>
              </a:spcAft>
              <a:buClr>
                <a:srgbClr val="BC955C"/>
              </a:buClr>
              <a:buFont typeface="Arial" panose="020B0604020202020204" pitchFamily="34" charset="0"/>
              <a:buChar char="•"/>
            </a:pPr>
            <a:r>
              <a:rPr lang="en-US" sz="900" dirty="0">
                <a:latin typeface="Montserrat" pitchFamily="2" charset="77"/>
              </a:rPr>
              <a:t>There is a record of 833 companies that reported FDI transfers in the sector, 1.3% of the total.</a:t>
            </a:r>
            <a:endParaRPr lang="es-MX" sz="900" dirty="0">
              <a:latin typeface="Montserrat" pitchFamily="2" charset="77"/>
            </a:endParaRPr>
          </a:p>
        </p:txBody>
      </p:sp>
    </p:spTree>
    <p:extLst>
      <p:ext uri="{BB962C8B-B14F-4D97-AF65-F5344CB8AC3E}">
        <p14:creationId xmlns:p14="http://schemas.microsoft.com/office/powerpoint/2010/main" val="3635849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
            <a:extLst>
              <a:ext uri="{FF2B5EF4-FFF2-40B4-BE49-F238E27FC236}">
                <a16:creationId xmlns:a16="http://schemas.microsoft.com/office/drawing/2014/main" id="{62842C99-D613-F14F-8EDC-3BFE61CA00E5}"/>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3" name="CuadroTexto 1">
            <a:extLst>
              <a:ext uri="{FF2B5EF4-FFF2-40B4-BE49-F238E27FC236}">
                <a16:creationId xmlns:a16="http://schemas.microsoft.com/office/drawing/2014/main" id="{305F0F04-8144-CC45-9232-9C2F0D187787}"/>
              </a:ext>
            </a:extLst>
          </p:cNvPr>
          <p:cNvSpPr txBox="1"/>
          <p:nvPr/>
        </p:nvSpPr>
        <p:spPr>
          <a:xfrm>
            <a:off x="155474" y="866107"/>
            <a:ext cx="6480000" cy="307777"/>
          </a:xfrm>
          <a:prstGeom prst="rect">
            <a:avLst/>
          </a:prstGeom>
          <a:noFill/>
        </p:spPr>
        <p:txBody>
          <a:bodyPr wrap="square" rtlCol="0">
            <a:spAutoFit/>
          </a:bodyPr>
          <a:lstStyle/>
          <a:p>
            <a:r>
              <a:rPr lang="en-US" b="1" dirty="0">
                <a:solidFill>
                  <a:srgbClr val="265E51"/>
                </a:solidFill>
                <a:latin typeface="Montserrat" pitchFamily="2" charset="77"/>
              </a:rPr>
              <a:t>FDI in the food industry</a:t>
            </a:r>
            <a:endParaRPr lang="es-MX" b="1" dirty="0">
              <a:solidFill>
                <a:srgbClr val="265E51"/>
              </a:solidFill>
              <a:latin typeface="Montserrat" pitchFamily="2" charset="77"/>
            </a:endParaRPr>
          </a:p>
        </p:txBody>
      </p:sp>
      <p:graphicFrame>
        <p:nvGraphicFramePr>
          <p:cNvPr id="4" name="Gráfico 3">
            <a:extLst>
              <a:ext uri="{FF2B5EF4-FFF2-40B4-BE49-F238E27FC236}">
                <a16:creationId xmlns:a16="http://schemas.microsoft.com/office/drawing/2014/main" id="{4E708E00-29AA-F844-983B-0350CC86A787}"/>
              </a:ext>
            </a:extLst>
          </p:cNvPr>
          <p:cNvGraphicFramePr/>
          <p:nvPr>
            <p:extLst>
              <p:ext uri="{D42A27DB-BD31-4B8C-83A1-F6EECF244321}">
                <p14:modId xmlns:p14="http://schemas.microsoft.com/office/powerpoint/2010/main" val="2118736636"/>
              </p:ext>
            </p:extLst>
          </p:nvPr>
        </p:nvGraphicFramePr>
        <p:xfrm>
          <a:off x="155471" y="1523159"/>
          <a:ext cx="4644464" cy="26764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C80E10D6-2D26-104C-A700-EC9ABA7AB42D}"/>
              </a:ext>
            </a:extLst>
          </p:cNvPr>
          <p:cNvGraphicFramePr/>
          <p:nvPr>
            <p:extLst>
              <p:ext uri="{D42A27DB-BD31-4B8C-83A1-F6EECF244321}">
                <p14:modId xmlns:p14="http://schemas.microsoft.com/office/powerpoint/2010/main" val="2532649505"/>
              </p:ext>
            </p:extLst>
          </p:nvPr>
        </p:nvGraphicFramePr>
        <p:xfrm>
          <a:off x="4572000" y="1523159"/>
          <a:ext cx="4371914" cy="2676413"/>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4">
            <a:extLst>
              <a:ext uri="{FF2B5EF4-FFF2-40B4-BE49-F238E27FC236}">
                <a16:creationId xmlns:a16="http://schemas.microsoft.com/office/drawing/2014/main" id="{87E525D1-8DED-D645-9956-300E647DEC6D}"/>
              </a:ext>
            </a:extLst>
          </p:cNvPr>
          <p:cNvSpPr txBox="1"/>
          <p:nvPr/>
        </p:nvSpPr>
        <p:spPr>
          <a:xfrm>
            <a:off x="155471" y="4655952"/>
            <a:ext cx="3696529" cy="169277"/>
          </a:xfrm>
          <a:prstGeom prst="rect">
            <a:avLst/>
          </a:prstGeom>
          <a:noFill/>
        </p:spPr>
        <p:txBody>
          <a:bodyPr wrap="square" rtlCol="0">
            <a:spAutoFit/>
          </a:bodyPr>
          <a:lstStyle/>
          <a:p>
            <a:r>
              <a:rPr lang="es-MX" sz="500" dirty="0" err="1">
                <a:latin typeface="Montserrat" pitchFamily="2" charset="77"/>
              </a:rPr>
              <a:t>Source</a:t>
            </a:r>
            <a:r>
              <a:rPr lang="es-MX" sz="500" dirty="0">
                <a:latin typeface="Montserrat" pitchFamily="2" charset="77"/>
              </a:rPr>
              <a:t>: Secretaría de Economía</a:t>
            </a:r>
          </a:p>
        </p:txBody>
      </p:sp>
    </p:spTree>
    <p:extLst>
      <p:ext uri="{BB962C8B-B14F-4D97-AF65-F5344CB8AC3E}">
        <p14:creationId xmlns:p14="http://schemas.microsoft.com/office/powerpoint/2010/main" val="293685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
            <a:extLst>
              <a:ext uri="{FF2B5EF4-FFF2-40B4-BE49-F238E27FC236}">
                <a16:creationId xmlns:a16="http://schemas.microsoft.com/office/drawing/2014/main" id="{62842C99-D613-F14F-8EDC-3BFE61CA00E5}"/>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3" name="CuadroTexto 1">
            <a:extLst>
              <a:ext uri="{FF2B5EF4-FFF2-40B4-BE49-F238E27FC236}">
                <a16:creationId xmlns:a16="http://schemas.microsoft.com/office/drawing/2014/main" id="{305F0F04-8144-CC45-9232-9C2F0D187787}"/>
              </a:ext>
            </a:extLst>
          </p:cNvPr>
          <p:cNvSpPr txBox="1"/>
          <p:nvPr/>
        </p:nvSpPr>
        <p:spPr>
          <a:xfrm>
            <a:off x="155474" y="688246"/>
            <a:ext cx="6480000" cy="523220"/>
          </a:xfrm>
          <a:prstGeom prst="rect">
            <a:avLst/>
          </a:prstGeom>
          <a:noFill/>
        </p:spPr>
        <p:txBody>
          <a:bodyPr wrap="square" rtlCol="0">
            <a:spAutoFit/>
          </a:bodyPr>
          <a:lstStyle/>
          <a:p>
            <a:r>
              <a:rPr lang="en-US" b="1" dirty="0">
                <a:solidFill>
                  <a:srgbClr val="265E51"/>
                </a:solidFill>
                <a:latin typeface="Montserrat"/>
              </a:rPr>
              <a:t>Main company from the top 3 countries with the highest FDI in the subsector</a:t>
            </a:r>
          </a:p>
        </p:txBody>
      </p:sp>
      <p:sp>
        <p:nvSpPr>
          <p:cNvPr id="6" name="CuadroTexto 4">
            <a:extLst>
              <a:ext uri="{FF2B5EF4-FFF2-40B4-BE49-F238E27FC236}">
                <a16:creationId xmlns:a16="http://schemas.microsoft.com/office/drawing/2014/main" id="{87E525D1-8DED-D645-9956-300E647DEC6D}"/>
              </a:ext>
            </a:extLst>
          </p:cNvPr>
          <p:cNvSpPr txBox="1"/>
          <p:nvPr/>
        </p:nvSpPr>
        <p:spPr>
          <a:xfrm>
            <a:off x="155471" y="4655952"/>
            <a:ext cx="3696529" cy="169277"/>
          </a:xfrm>
          <a:prstGeom prst="rect">
            <a:avLst/>
          </a:prstGeom>
          <a:noFill/>
        </p:spPr>
        <p:txBody>
          <a:bodyPr wrap="square" rtlCol="0">
            <a:spAutoFit/>
          </a:bodyPr>
          <a:lstStyle/>
          <a:p>
            <a:r>
              <a:rPr lang="es-MX" sz="500" dirty="0" err="1">
                <a:latin typeface="Montserrat" pitchFamily="2" charset="77"/>
              </a:rPr>
              <a:t>Source</a:t>
            </a:r>
            <a:r>
              <a:rPr lang="es-MX" sz="500" dirty="0">
                <a:latin typeface="Montserrat" pitchFamily="2" charset="77"/>
              </a:rPr>
              <a:t>: Secretaría de Economía</a:t>
            </a:r>
          </a:p>
        </p:txBody>
      </p:sp>
      <p:pic>
        <p:nvPicPr>
          <p:cNvPr id="9" name="Imagen 8">
            <a:extLst>
              <a:ext uri="{FF2B5EF4-FFF2-40B4-BE49-F238E27FC236}">
                <a16:creationId xmlns:a16="http://schemas.microsoft.com/office/drawing/2014/main" id="{6759B5DC-4D46-1944-9D60-3F68B80C0810}"/>
              </a:ext>
            </a:extLst>
          </p:cNvPr>
          <p:cNvPicPr>
            <a:picLocks noChangeAspect="1"/>
          </p:cNvPicPr>
          <p:nvPr/>
        </p:nvPicPr>
        <p:blipFill>
          <a:blip r:embed="rId2"/>
          <a:srcRect t="12624" b="12624"/>
          <a:stretch/>
        </p:blipFill>
        <p:spPr>
          <a:xfrm>
            <a:off x="735074" y="3309954"/>
            <a:ext cx="1487685" cy="916549"/>
          </a:xfrm>
          <a:prstGeom prst="rect">
            <a:avLst/>
          </a:prstGeom>
        </p:spPr>
      </p:pic>
      <p:pic>
        <p:nvPicPr>
          <p:cNvPr id="10" name="Imagen 9">
            <a:extLst>
              <a:ext uri="{FF2B5EF4-FFF2-40B4-BE49-F238E27FC236}">
                <a16:creationId xmlns:a16="http://schemas.microsoft.com/office/drawing/2014/main" id="{21C4E922-0FCC-F045-B76F-B1279C77286D}"/>
              </a:ext>
            </a:extLst>
          </p:cNvPr>
          <p:cNvPicPr>
            <a:picLocks noChangeAspect="1"/>
          </p:cNvPicPr>
          <p:nvPr/>
        </p:nvPicPr>
        <p:blipFill rotWithShape="1">
          <a:blip r:embed="rId3"/>
          <a:srcRect l="-5628" t="-8853" r="-306" b="-9364"/>
          <a:stretch/>
        </p:blipFill>
        <p:spPr>
          <a:xfrm>
            <a:off x="3829845" y="3410048"/>
            <a:ext cx="1446118" cy="890940"/>
          </a:xfrm>
          <a:prstGeom prst="rect">
            <a:avLst/>
          </a:prstGeom>
        </p:spPr>
      </p:pic>
      <p:pic>
        <p:nvPicPr>
          <p:cNvPr id="11" name="Imagen 10">
            <a:extLst>
              <a:ext uri="{FF2B5EF4-FFF2-40B4-BE49-F238E27FC236}">
                <a16:creationId xmlns:a16="http://schemas.microsoft.com/office/drawing/2014/main" id="{100AFD61-697B-EE49-AEE2-F43D9F2DBB55}"/>
              </a:ext>
            </a:extLst>
          </p:cNvPr>
          <p:cNvPicPr>
            <a:picLocks noChangeAspect="1"/>
          </p:cNvPicPr>
          <p:nvPr/>
        </p:nvPicPr>
        <p:blipFill>
          <a:blip r:embed="rId4"/>
          <a:srcRect t="230" b="230"/>
          <a:stretch/>
        </p:blipFill>
        <p:spPr>
          <a:xfrm>
            <a:off x="6913343" y="3254964"/>
            <a:ext cx="1697841" cy="1046024"/>
          </a:xfrm>
          <a:prstGeom prst="rect">
            <a:avLst/>
          </a:prstGeom>
        </p:spPr>
      </p:pic>
      <p:sp>
        <p:nvSpPr>
          <p:cNvPr id="34" name="Rectángulo 33">
            <a:extLst>
              <a:ext uri="{FF2B5EF4-FFF2-40B4-BE49-F238E27FC236}">
                <a16:creationId xmlns:a16="http://schemas.microsoft.com/office/drawing/2014/main" id="{5167CF71-F87D-C74A-932F-681D7EFD1DB5}"/>
              </a:ext>
            </a:extLst>
          </p:cNvPr>
          <p:cNvSpPr/>
          <p:nvPr/>
        </p:nvSpPr>
        <p:spPr>
          <a:xfrm>
            <a:off x="5993467" y="1575577"/>
            <a:ext cx="3286409" cy="245516"/>
          </a:xfrm>
          <a:prstGeom prst="rect">
            <a:avLst/>
          </a:prstGeom>
        </p:spPr>
        <p:txBody>
          <a:bodyPr wrap="square">
            <a:spAutoFit/>
          </a:bodyPr>
          <a:lstStyle/>
          <a:p>
            <a:pPr algn="ctr">
              <a:lnSpc>
                <a:spcPct val="120000"/>
              </a:lnSpc>
              <a:spcAft>
                <a:spcPts val="600"/>
              </a:spcAft>
            </a:pPr>
            <a:r>
              <a:rPr lang="es-MX" sz="900" b="1" dirty="0">
                <a:solidFill>
                  <a:srgbClr val="BC955C"/>
                </a:solidFill>
                <a:latin typeface="Montserrat" pitchFamily="2" charset="77"/>
              </a:rPr>
              <a:t>NETHERLANDS</a:t>
            </a:r>
          </a:p>
        </p:txBody>
      </p:sp>
      <p:cxnSp>
        <p:nvCxnSpPr>
          <p:cNvPr id="35" name="Conector recto 34">
            <a:extLst>
              <a:ext uri="{FF2B5EF4-FFF2-40B4-BE49-F238E27FC236}">
                <a16:creationId xmlns:a16="http://schemas.microsoft.com/office/drawing/2014/main" id="{4ED7E9E8-FD13-7E4C-ACE5-7FCB36D3EAFE}"/>
              </a:ext>
            </a:extLst>
          </p:cNvPr>
          <p:cNvCxnSpPr>
            <a:cxnSpLocks/>
          </p:cNvCxnSpPr>
          <p:nvPr/>
        </p:nvCxnSpPr>
        <p:spPr>
          <a:xfrm>
            <a:off x="2949097" y="1528354"/>
            <a:ext cx="0" cy="2870501"/>
          </a:xfrm>
          <a:prstGeom prst="line">
            <a:avLst/>
          </a:prstGeom>
          <a:ln w="0" cap="flat">
            <a:solidFill>
              <a:srgbClr val="BC955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Conector recto 34">
            <a:extLst>
              <a:ext uri="{FF2B5EF4-FFF2-40B4-BE49-F238E27FC236}">
                <a16:creationId xmlns:a16="http://schemas.microsoft.com/office/drawing/2014/main" id="{3AC3A206-B2B3-F34A-988B-194B077898DB}"/>
              </a:ext>
            </a:extLst>
          </p:cNvPr>
          <p:cNvCxnSpPr>
            <a:cxnSpLocks/>
          </p:cNvCxnSpPr>
          <p:nvPr/>
        </p:nvCxnSpPr>
        <p:spPr>
          <a:xfrm>
            <a:off x="6229682" y="1528354"/>
            <a:ext cx="0" cy="2870501"/>
          </a:xfrm>
          <a:prstGeom prst="line">
            <a:avLst/>
          </a:prstGeom>
          <a:ln w="0" cap="flat">
            <a:solidFill>
              <a:srgbClr val="BC955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ectángulo 6">
            <a:extLst>
              <a:ext uri="{FF2B5EF4-FFF2-40B4-BE49-F238E27FC236}">
                <a16:creationId xmlns:a16="http://schemas.microsoft.com/office/drawing/2014/main" id="{2BCF7C9C-3DEF-194D-8A94-8CF27FDEE6B4}"/>
              </a:ext>
            </a:extLst>
          </p:cNvPr>
          <p:cNvSpPr/>
          <p:nvPr/>
        </p:nvSpPr>
        <p:spPr>
          <a:xfrm>
            <a:off x="3081267" y="1577097"/>
            <a:ext cx="2943274" cy="245516"/>
          </a:xfrm>
          <a:prstGeom prst="rect">
            <a:avLst/>
          </a:prstGeom>
        </p:spPr>
        <p:txBody>
          <a:bodyPr wrap="square">
            <a:spAutoFit/>
          </a:bodyPr>
          <a:lstStyle/>
          <a:p>
            <a:pPr algn="ctr">
              <a:lnSpc>
                <a:spcPct val="120000"/>
              </a:lnSpc>
              <a:spcAft>
                <a:spcPts val="600"/>
              </a:spcAft>
            </a:pPr>
            <a:r>
              <a:rPr lang="es-MX" sz="900" b="1" dirty="0">
                <a:solidFill>
                  <a:srgbClr val="BC955C"/>
                </a:solidFill>
                <a:latin typeface="Montserrat" pitchFamily="2" charset="77"/>
              </a:rPr>
              <a:t>SWITZERLAND</a:t>
            </a:r>
          </a:p>
        </p:txBody>
      </p:sp>
      <p:sp>
        <p:nvSpPr>
          <p:cNvPr id="38" name="Rectángulo 6">
            <a:extLst>
              <a:ext uri="{FF2B5EF4-FFF2-40B4-BE49-F238E27FC236}">
                <a16:creationId xmlns:a16="http://schemas.microsoft.com/office/drawing/2014/main" id="{B307F187-FC97-1041-AEDE-3BE1BBB0823D}"/>
              </a:ext>
            </a:extLst>
          </p:cNvPr>
          <p:cNvSpPr/>
          <p:nvPr/>
        </p:nvSpPr>
        <p:spPr>
          <a:xfrm>
            <a:off x="8736" y="1582829"/>
            <a:ext cx="2943274" cy="245516"/>
          </a:xfrm>
          <a:prstGeom prst="rect">
            <a:avLst/>
          </a:prstGeom>
        </p:spPr>
        <p:txBody>
          <a:bodyPr wrap="square">
            <a:spAutoFit/>
          </a:bodyPr>
          <a:lstStyle/>
          <a:p>
            <a:pPr algn="ctr">
              <a:lnSpc>
                <a:spcPct val="120000"/>
              </a:lnSpc>
              <a:spcAft>
                <a:spcPts val="600"/>
              </a:spcAft>
            </a:pPr>
            <a:r>
              <a:rPr lang="es-MX" sz="900" b="1" dirty="0">
                <a:solidFill>
                  <a:srgbClr val="BC955C"/>
                </a:solidFill>
                <a:latin typeface="Montserrat" pitchFamily="2" charset="77"/>
              </a:rPr>
              <a:t>UNITED STATES</a:t>
            </a:r>
          </a:p>
        </p:txBody>
      </p:sp>
      <p:pic>
        <p:nvPicPr>
          <p:cNvPr id="39" name="Picture 10">
            <a:extLst>
              <a:ext uri="{FF2B5EF4-FFF2-40B4-BE49-F238E27FC236}">
                <a16:creationId xmlns:a16="http://schemas.microsoft.com/office/drawing/2014/main" id="{FC131BF9-4D59-4345-9D6A-F7BBA9B19953}"/>
              </a:ext>
            </a:extLst>
          </p:cNvPr>
          <p:cNvPicPr>
            <a:picLocks noChangeAspect="1"/>
          </p:cNvPicPr>
          <p:nvPr/>
        </p:nvPicPr>
        <p:blipFill>
          <a:blip r:embed="rId5"/>
          <a:srcRect l="20078" r="20078"/>
          <a:stretch/>
        </p:blipFill>
        <p:spPr>
          <a:xfrm>
            <a:off x="4245798" y="2063305"/>
            <a:ext cx="718138" cy="720000"/>
          </a:xfrm>
          <a:prstGeom prst="ellipse">
            <a:avLst/>
          </a:prstGeom>
        </p:spPr>
      </p:pic>
      <p:pic>
        <p:nvPicPr>
          <p:cNvPr id="40" name="Picture 20" descr="Shape, rectangle&#10;&#10;Description automatically generated">
            <a:extLst>
              <a:ext uri="{FF2B5EF4-FFF2-40B4-BE49-F238E27FC236}">
                <a16:creationId xmlns:a16="http://schemas.microsoft.com/office/drawing/2014/main" id="{82476556-236D-A647-8CA4-C5017B7389C1}"/>
              </a:ext>
            </a:extLst>
          </p:cNvPr>
          <p:cNvPicPr>
            <a:picLocks noChangeAspect="1"/>
          </p:cNvPicPr>
          <p:nvPr/>
        </p:nvPicPr>
        <p:blipFill rotWithShape="1">
          <a:blip r:embed="rId6"/>
          <a:srcRect r="33244"/>
          <a:stretch/>
        </p:blipFill>
        <p:spPr>
          <a:xfrm>
            <a:off x="7342000" y="2076865"/>
            <a:ext cx="721240" cy="720000"/>
          </a:xfrm>
          <a:prstGeom prst="ellipse">
            <a:avLst/>
          </a:prstGeom>
        </p:spPr>
      </p:pic>
      <p:pic>
        <p:nvPicPr>
          <p:cNvPr id="41" name="Picture 22" descr="Background pattern&#10;&#10;Description automatically generated">
            <a:extLst>
              <a:ext uri="{FF2B5EF4-FFF2-40B4-BE49-F238E27FC236}">
                <a16:creationId xmlns:a16="http://schemas.microsoft.com/office/drawing/2014/main" id="{BE940B59-8D10-5D4F-9A24-5399D05CC129}"/>
              </a:ext>
            </a:extLst>
          </p:cNvPr>
          <p:cNvPicPr>
            <a:picLocks noChangeAspect="1"/>
          </p:cNvPicPr>
          <p:nvPr/>
        </p:nvPicPr>
        <p:blipFill rotWithShape="1">
          <a:blip r:embed="rId7"/>
          <a:srcRect l="15416" r="32527"/>
          <a:stretch/>
        </p:blipFill>
        <p:spPr>
          <a:xfrm>
            <a:off x="1122484" y="2069836"/>
            <a:ext cx="712866" cy="720000"/>
          </a:xfrm>
          <a:prstGeom prst="ellipse">
            <a:avLst/>
          </a:prstGeom>
        </p:spPr>
      </p:pic>
      <p:sp>
        <p:nvSpPr>
          <p:cNvPr id="42" name="Oval 23">
            <a:extLst>
              <a:ext uri="{FF2B5EF4-FFF2-40B4-BE49-F238E27FC236}">
                <a16:creationId xmlns:a16="http://schemas.microsoft.com/office/drawing/2014/main" id="{639EB198-7918-5346-822C-AE8FECB1EFD0}"/>
              </a:ext>
            </a:extLst>
          </p:cNvPr>
          <p:cNvSpPr/>
          <p:nvPr/>
        </p:nvSpPr>
        <p:spPr>
          <a:xfrm>
            <a:off x="1014437" y="1966105"/>
            <a:ext cx="914400" cy="914400"/>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24">
            <a:extLst>
              <a:ext uri="{FF2B5EF4-FFF2-40B4-BE49-F238E27FC236}">
                <a16:creationId xmlns:a16="http://schemas.microsoft.com/office/drawing/2014/main" id="{710CEC7D-20E5-B443-AC33-2683BB205EB0}"/>
              </a:ext>
            </a:extLst>
          </p:cNvPr>
          <p:cNvSpPr/>
          <p:nvPr/>
        </p:nvSpPr>
        <p:spPr>
          <a:xfrm>
            <a:off x="4135101" y="1966105"/>
            <a:ext cx="914400" cy="914400"/>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25">
            <a:extLst>
              <a:ext uri="{FF2B5EF4-FFF2-40B4-BE49-F238E27FC236}">
                <a16:creationId xmlns:a16="http://schemas.microsoft.com/office/drawing/2014/main" id="{8D55A1E7-9F8F-4E4D-935D-7A60A6058FC0}"/>
              </a:ext>
            </a:extLst>
          </p:cNvPr>
          <p:cNvSpPr/>
          <p:nvPr/>
        </p:nvSpPr>
        <p:spPr>
          <a:xfrm>
            <a:off x="7245420" y="1972636"/>
            <a:ext cx="914400" cy="914400"/>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34">
            <a:extLst>
              <a:ext uri="{FF2B5EF4-FFF2-40B4-BE49-F238E27FC236}">
                <a16:creationId xmlns:a16="http://schemas.microsoft.com/office/drawing/2014/main" id="{7A9DC68A-187A-0748-AC61-EEEB121D03CC}"/>
              </a:ext>
            </a:extLst>
          </p:cNvPr>
          <p:cNvCxnSpPr>
            <a:cxnSpLocks/>
            <a:stCxn id="43" idx="4"/>
          </p:cNvCxnSpPr>
          <p:nvPr/>
        </p:nvCxnSpPr>
        <p:spPr>
          <a:xfrm>
            <a:off x="4592301" y="2880505"/>
            <a:ext cx="0" cy="316888"/>
          </a:xfrm>
          <a:prstGeom prst="line">
            <a:avLst/>
          </a:prstGeom>
          <a:ln w="6350">
            <a:solidFill>
              <a:srgbClr val="BC955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Straight Connector 35">
            <a:extLst>
              <a:ext uri="{FF2B5EF4-FFF2-40B4-BE49-F238E27FC236}">
                <a16:creationId xmlns:a16="http://schemas.microsoft.com/office/drawing/2014/main" id="{E4F0F722-7DC2-314B-AA65-362D09C4DF4A}"/>
              </a:ext>
            </a:extLst>
          </p:cNvPr>
          <p:cNvCxnSpPr>
            <a:cxnSpLocks/>
            <a:stCxn id="44" idx="4"/>
          </p:cNvCxnSpPr>
          <p:nvPr/>
        </p:nvCxnSpPr>
        <p:spPr>
          <a:xfrm>
            <a:off x="7702620" y="2887036"/>
            <a:ext cx="0" cy="310357"/>
          </a:xfrm>
          <a:prstGeom prst="line">
            <a:avLst/>
          </a:prstGeom>
          <a:ln w="6350">
            <a:solidFill>
              <a:srgbClr val="BC955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Straight Connector 36">
            <a:extLst>
              <a:ext uri="{FF2B5EF4-FFF2-40B4-BE49-F238E27FC236}">
                <a16:creationId xmlns:a16="http://schemas.microsoft.com/office/drawing/2014/main" id="{36A7B5EE-BD3E-8E42-889F-FE5428D4D6FC}"/>
              </a:ext>
            </a:extLst>
          </p:cNvPr>
          <p:cNvCxnSpPr>
            <a:cxnSpLocks/>
            <a:stCxn id="42" idx="4"/>
          </p:cNvCxnSpPr>
          <p:nvPr/>
        </p:nvCxnSpPr>
        <p:spPr>
          <a:xfrm>
            <a:off x="1471637" y="2880505"/>
            <a:ext cx="0" cy="339914"/>
          </a:xfrm>
          <a:prstGeom prst="line">
            <a:avLst/>
          </a:prstGeom>
          <a:ln w="6350">
            <a:solidFill>
              <a:srgbClr val="BC955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214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A4145CB-E2CE-6C46-B5DE-5B9127D55D02}"/>
              </a:ext>
            </a:extLst>
          </p:cNvPr>
          <p:cNvSpPr txBox="1"/>
          <p:nvPr/>
        </p:nvSpPr>
        <p:spPr>
          <a:xfrm>
            <a:off x="155474" y="866107"/>
            <a:ext cx="6480000" cy="307777"/>
          </a:xfrm>
          <a:prstGeom prst="rect">
            <a:avLst/>
          </a:prstGeom>
          <a:noFill/>
        </p:spPr>
        <p:txBody>
          <a:bodyPr wrap="square" rtlCol="0">
            <a:spAutoFit/>
          </a:bodyPr>
          <a:lstStyle/>
          <a:p>
            <a:r>
              <a:rPr lang="en-US" b="1" dirty="0">
                <a:solidFill>
                  <a:srgbClr val="265E51"/>
                </a:solidFill>
                <a:latin typeface="Montserrat"/>
              </a:rPr>
              <a:t>FDI in the beverage and tobacco industry</a:t>
            </a:r>
          </a:p>
        </p:txBody>
      </p:sp>
      <p:cxnSp>
        <p:nvCxnSpPr>
          <p:cNvPr id="3" name="Straight Connector 3">
            <a:extLst>
              <a:ext uri="{FF2B5EF4-FFF2-40B4-BE49-F238E27FC236}">
                <a16:creationId xmlns:a16="http://schemas.microsoft.com/office/drawing/2014/main" id="{BD12AC45-F9A6-7D46-8B2B-09131343E24E}"/>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graphicFrame>
        <p:nvGraphicFramePr>
          <p:cNvPr id="6" name="Tabla 2">
            <a:extLst>
              <a:ext uri="{FF2B5EF4-FFF2-40B4-BE49-F238E27FC236}">
                <a16:creationId xmlns:a16="http://schemas.microsoft.com/office/drawing/2014/main" id="{EEC592CB-DA9E-744B-9B21-2DD60783A3FC}"/>
              </a:ext>
            </a:extLst>
          </p:cNvPr>
          <p:cNvGraphicFramePr>
            <a:graphicFrameLocks noGrp="1"/>
          </p:cNvGraphicFramePr>
          <p:nvPr>
            <p:extLst>
              <p:ext uri="{D42A27DB-BD31-4B8C-83A1-F6EECF244321}">
                <p14:modId xmlns:p14="http://schemas.microsoft.com/office/powerpoint/2010/main" val="70365184"/>
              </p:ext>
            </p:extLst>
          </p:nvPr>
        </p:nvGraphicFramePr>
        <p:xfrm>
          <a:off x="513741" y="2462096"/>
          <a:ext cx="4155981" cy="2011680"/>
        </p:xfrm>
        <a:graphic>
          <a:graphicData uri="http://schemas.openxmlformats.org/drawingml/2006/table">
            <a:tbl>
              <a:tblPr firstRow="1" bandRow="1">
                <a:tableStyleId>{5C22544A-7EE6-4342-B048-85BDC9FD1C3A}</a:tableStyleId>
              </a:tblPr>
              <a:tblGrid>
                <a:gridCol w="1077734">
                  <a:extLst>
                    <a:ext uri="{9D8B030D-6E8A-4147-A177-3AD203B41FA5}">
                      <a16:colId xmlns:a16="http://schemas.microsoft.com/office/drawing/2014/main" val="1056397922"/>
                    </a:ext>
                  </a:extLst>
                </a:gridCol>
                <a:gridCol w="991181">
                  <a:extLst>
                    <a:ext uri="{9D8B030D-6E8A-4147-A177-3AD203B41FA5}">
                      <a16:colId xmlns:a16="http://schemas.microsoft.com/office/drawing/2014/main" val="2434316988"/>
                    </a:ext>
                  </a:extLst>
                </a:gridCol>
                <a:gridCol w="1019103">
                  <a:extLst>
                    <a:ext uri="{9D8B030D-6E8A-4147-A177-3AD203B41FA5}">
                      <a16:colId xmlns:a16="http://schemas.microsoft.com/office/drawing/2014/main" val="4191691188"/>
                    </a:ext>
                  </a:extLst>
                </a:gridCol>
                <a:gridCol w="1067963">
                  <a:extLst>
                    <a:ext uri="{9D8B030D-6E8A-4147-A177-3AD203B41FA5}">
                      <a16:colId xmlns:a16="http://schemas.microsoft.com/office/drawing/2014/main" val="2391552472"/>
                    </a:ext>
                  </a:extLst>
                </a:gridCol>
              </a:tblGrid>
              <a:tr h="226234">
                <a:tc>
                  <a:txBody>
                    <a:bodyPr/>
                    <a:lstStyle/>
                    <a:p>
                      <a:pPr algn="ctr"/>
                      <a:r>
                        <a:rPr lang="en-US" sz="1000" noProof="0">
                          <a:latin typeface="Montserrat" pitchFamily="2" charset="77"/>
                        </a:rPr>
                        <a:t>Country of origin</a:t>
                      </a:r>
                    </a:p>
                  </a:txBody>
                  <a:tcPr anchor="ctr">
                    <a:lnL w="12700" cmpd="sng">
                      <a:noFill/>
                    </a:lnL>
                    <a:lnR w="12700" cmpd="sng">
                      <a:noFill/>
                    </a:lnR>
                    <a:lnT w="38100" cmpd="sng">
                      <a:noFill/>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solidFill>
                      <a:srgbClr val="BC955C"/>
                    </a:solidFill>
                  </a:tcPr>
                </a:tc>
                <a:tc>
                  <a:txBody>
                    <a:bodyPr/>
                    <a:lstStyle/>
                    <a:p>
                      <a:pPr algn="ctr"/>
                      <a:r>
                        <a:rPr lang="en-US" sz="1000" noProof="0">
                          <a:latin typeface="Montserrat" pitchFamily="2" charset="77"/>
                        </a:rPr>
                        <a:t>FDI (MDD)</a:t>
                      </a:r>
                    </a:p>
                  </a:txBody>
                  <a:tcPr anchor="ctr">
                    <a:lnL w="12700" cmpd="sng">
                      <a:noFill/>
                    </a:lnL>
                    <a:lnR w="12700" cmpd="sng">
                      <a:noFill/>
                    </a:lnR>
                    <a:lnT w="38100" cmpd="sng">
                      <a:noFill/>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solidFill>
                      <a:srgbClr val="BC955C"/>
                    </a:solidFill>
                  </a:tcPr>
                </a:tc>
                <a:tc>
                  <a:txBody>
                    <a:bodyPr/>
                    <a:lstStyle/>
                    <a:p>
                      <a:pPr algn="ctr"/>
                      <a:r>
                        <a:rPr lang="en-US" sz="1000" noProof="0" dirty="0">
                          <a:latin typeface="Montserrat" pitchFamily="2" charset="77"/>
                        </a:rPr>
                        <a:t>Percentage share</a:t>
                      </a:r>
                    </a:p>
                  </a:txBody>
                  <a:tcPr anchor="ctr">
                    <a:lnL w="12700" cmpd="sng">
                      <a:noFill/>
                    </a:lnL>
                    <a:lnR w="12700" cmpd="sng">
                      <a:noFill/>
                    </a:lnR>
                    <a:lnT w="38100" cmpd="sng">
                      <a:noFill/>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solidFill>
                      <a:srgbClr val="BC955C"/>
                    </a:solidFill>
                  </a:tcPr>
                </a:tc>
                <a:tc>
                  <a:txBody>
                    <a:bodyPr/>
                    <a:lstStyle/>
                    <a:p>
                      <a:pPr algn="ctr"/>
                      <a:r>
                        <a:rPr lang="en-US" sz="1000" noProof="0">
                          <a:latin typeface="Montserrat" pitchFamily="2" charset="77"/>
                        </a:rPr>
                        <a:t>Number of companies</a:t>
                      </a:r>
                    </a:p>
                  </a:txBody>
                  <a:tcPr anchor="ctr">
                    <a:lnL w="12700" cmpd="sng">
                      <a:noFill/>
                    </a:lnL>
                    <a:lnR w="12700" cmpd="sng">
                      <a:noFill/>
                    </a:lnR>
                    <a:lnT w="38100" cmpd="sng">
                      <a:noFill/>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solidFill>
                      <a:srgbClr val="BC955C"/>
                    </a:solidFill>
                  </a:tcPr>
                </a:tc>
                <a:extLst>
                  <a:ext uri="{0D108BD9-81ED-4DB2-BD59-A6C34878D82A}">
                    <a16:rowId xmlns:a16="http://schemas.microsoft.com/office/drawing/2014/main" val="378514676"/>
                  </a:ext>
                </a:extLst>
              </a:tr>
              <a:tr h="226234">
                <a:tc>
                  <a:txBody>
                    <a:bodyPr/>
                    <a:lstStyle/>
                    <a:p>
                      <a:pPr algn="ctr"/>
                      <a:r>
                        <a:rPr lang="en-US" sz="1000" noProof="0">
                          <a:latin typeface="Montserrat" pitchFamily="2" charset="77"/>
                        </a:rPr>
                        <a:t>Belgium</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latin typeface="Montserrat" pitchFamily="2" charset="77"/>
                        </a:rPr>
                        <a:t>19,741.8</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latin typeface="Montserrat" pitchFamily="2" charset="77"/>
                        </a:rPr>
                        <a:t>42.7</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latin typeface="Montserrat" pitchFamily="2" charset="77"/>
                        </a:rPr>
                        <a:t>4</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1895094"/>
                  </a:ext>
                </a:extLst>
              </a:tr>
              <a:tr h="226234">
                <a:tc>
                  <a:txBody>
                    <a:bodyPr/>
                    <a:lstStyle/>
                    <a:p>
                      <a:pPr algn="ctr"/>
                      <a:r>
                        <a:rPr lang="en-US" sz="1000" noProof="0">
                          <a:latin typeface="Montserrat" pitchFamily="2" charset="77"/>
                        </a:rPr>
                        <a:t>United States</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latin typeface="Montserrat" pitchFamily="2" charset="77"/>
                        </a:rPr>
                        <a:t>16,673.1</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latin typeface="Montserrat" pitchFamily="2" charset="77"/>
                        </a:rPr>
                        <a:t>35.6</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latin typeface="Montserrat" pitchFamily="2" charset="77"/>
                        </a:rPr>
                        <a:t>202</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9147779"/>
                  </a:ext>
                </a:extLst>
              </a:tr>
              <a:tr h="226234">
                <a:tc>
                  <a:txBody>
                    <a:bodyPr/>
                    <a:lstStyle/>
                    <a:p>
                      <a:pPr algn="ctr"/>
                      <a:r>
                        <a:rPr lang="en-US" sz="1000" noProof="0">
                          <a:latin typeface="Montserrat" pitchFamily="2" charset="77"/>
                        </a:rPr>
                        <a:t>Netherlands</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latin typeface="Montserrat" pitchFamily="2" charset="77"/>
                        </a:rPr>
                        <a:t>7,214.76</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latin typeface="Montserrat" pitchFamily="2" charset="77"/>
                        </a:rPr>
                        <a:t>15.6</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latin typeface="Montserrat" pitchFamily="2" charset="77"/>
                        </a:rPr>
                        <a:t>18</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12251"/>
                  </a:ext>
                </a:extLst>
              </a:tr>
              <a:tr h="226234">
                <a:tc>
                  <a:txBody>
                    <a:bodyPr/>
                    <a:lstStyle/>
                    <a:p>
                      <a:pPr algn="ctr"/>
                      <a:r>
                        <a:rPr lang="en-US" sz="1000" noProof="0">
                          <a:latin typeface="Montserrat" pitchFamily="2" charset="77"/>
                        </a:rPr>
                        <a:t>United Kingdom</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latin typeface="Montserrat" pitchFamily="2" charset="77"/>
                        </a:rPr>
                        <a:t>1,543.8</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latin typeface="Montserrat" pitchFamily="2" charset="77"/>
                        </a:rPr>
                        <a:t>3.3</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latin typeface="Montserrat" pitchFamily="2" charset="77"/>
                        </a:rPr>
                        <a:t>27</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7621436"/>
                  </a:ext>
                </a:extLst>
              </a:tr>
              <a:tr h="226234">
                <a:tc>
                  <a:txBody>
                    <a:bodyPr/>
                    <a:lstStyle/>
                    <a:p>
                      <a:pPr algn="ctr"/>
                      <a:r>
                        <a:rPr lang="en-US" sz="1000" noProof="0" dirty="0">
                          <a:latin typeface="Montserrat" pitchFamily="2" charset="77"/>
                        </a:rPr>
                        <a:t>Spain</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latin typeface="Montserrat" pitchFamily="2" charset="77"/>
                        </a:rPr>
                        <a:t>724.5</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latin typeface="Montserrat" pitchFamily="2" charset="77"/>
                        </a:rPr>
                        <a:t>1.6</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latin typeface="Montserrat" pitchFamily="2" charset="77"/>
                        </a:rPr>
                        <a:t>27</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20211"/>
                  </a:ext>
                </a:extLst>
              </a:tr>
              <a:tr h="226234">
                <a:tc>
                  <a:txBody>
                    <a:bodyPr/>
                    <a:lstStyle/>
                    <a:p>
                      <a:pPr algn="ctr"/>
                      <a:r>
                        <a:rPr lang="en-US" sz="1000" b="1" noProof="0" dirty="0">
                          <a:latin typeface="Montserrat" pitchFamily="2" charset="77"/>
                        </a:rPr>
                        <a:t>Total</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noProof="0" dirty="0">
                          <a:latin typeface="Montserrat" pitchFamily="2" charset="77"/>
                        </a:rPr>
                        <a:t>45,897.7</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noProof="0" dirty="0">
                          <a:latin typeface="Montserrat" pitchFamily="2" charset="77"/>
                        </a:rPr>
                        <a:t>99.4</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noProof="0" dirty="0">
                          <a:latin typeface="Montserrat" pitchFamily="2" charset="77"/>
                        </a:rPr>
                        <a:t>278</a:t>
                      </a:r>
                    </a:p>
                  </a:txBody>
                  <a:tcP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4283583"/>
                  </a:ext>
                </a:extLst>
              </a:tr>
            </a:tbl>
          </a:graphicData>
        </a:graphic>
      </p:graphicFrame>
      <p:sp>
        <p:nvSpPr>
          <p:cNvPr id="10" name="CuadroTexto 4">
            <a:extLst>
              <a:ext uri="{FF2B5EF4-FFF2-40B4-BE49-F238E27FC236}">
                <a16:creationId xmlns:a16="http://schemas.microsoft.com/office/drawing/2014/main" id="{C6A254A5-8BE7-584D-ADB8-BF1FD3797292}"/>
              </a:ext>
            </a:extLst>
          </p:cNvPr>
          <p:cNvSpPr txBox="1"/>
          <p:nvPr/>
        </p:nvSpPr>
        <p:spPr>
          <a:xfrm>
            <a:off x="255476" y="4733638"/>
            <a:ext cx="3696529" cy="195438"/>
          </a:xfrm>
          <a:prstGeom prst="rect">
            <a:avLst/>
          </a:prstGeom>
          <a:noFill/>
        </p:spPr>
        <p:txBody>
          <a:bodyPr wrap="square" rtlCol="0">
            <a:spAutoFit/>
          </a:bodyPr>
          <a:lstStyle/>
          <a:p>
            <a:pPr>
              <a:lnSpc>
                <a:spcPct val="120000"/>
              </a:lnSpc>
              <a:spcAft>
                <a:spcPts val="600"/>
              </a:spcAft>
            </a:pPr>
            <a:r>
              <a:rPr lang="es-ES" sz="600" dirty="0" err="1">
                <a:latin typeface="Montserrat" panose="00000500000000000000" pitchFamily="2" charset="0"/>
                <a:ea typeface="Calibri" panose="020F0502020204030204" pitchFamily="34" charset="0"/>
                <a:cs typeface="Arial" panose="020B0604020202020204" pitchFamily="34" charset="0"/>
              </a:rPr>
              <a:t>Source</a:t>
            </a:r>
            <a:r>
              <a:rPr lang="es-ES" sz="600" dirty="0">
                <a:latin typeface="Montserrat" panose="00000500000000000000" pitchFamily="2" charset="0"/>
                <a:ea typeface="Calibri" panose="020F0502020204030204" pitchFamily="34" charset="0"/>
                <a:cs typeface="Arial" panose="020B0604020202020204" pitchFamily="34" charset="0"/>
              </a:rPr>
              <a:t>: Secretaría de Economía</a:t>
            </a:r>
            <a:endParaRPr lang="es-MX" sz="600" dirty="0">
              <a:latin typeface="Calibri" panose="020F0502020204030204" pitchFamily="34" charset="0"/>
              <a:ea typeface="Calibri" panose="020F0502020204030204" pitchFamily="34" charset="0"/>
            </a:endParaRPr>
          </a:p>
        </p:txBody>
      </p:sp>
      <p:pic>
        <p:nvPicPr>
          <p:cNvPr id="11" name="Picture 10" descr="A glass of liquid next to a cigarette and a cigarette&#10;&#10;Description automatically generated with medium confidence">
            <a:extLst>
              <a:ext uri="{FF2B5EF4-FFF2-40B4-BE49-F238E27FC236}">
                <a16:creationId xmlns:a16="http://schemas.microsoft.com/office/drawing/2014/main" id="{C9E2AC1C-DD6A-304F-B9D1-17C134C5AB82}"/>
              </a:ext>
            </a:extLst>
          </p:cNvPr>
          <p:cNvPicPr>
            <a:picLocks noChangeAspect="1"/>
          </p:cNvPicPr>
          <p:nvPr/>
        </p:nvPicPr>
        <p:blipFill rotWithShape="1">
          <a:blip r:embed="rId2"/>
          <a:srcRect l="9083" b="937"/>
          <a:stretch/>
        </p:blipFill>
        <p:spPr>
          <a:xfrm>
            <a:off x="5621867" y="1399105"/>
            <a:ext cx="3522133" cy="2878277"/>
          </a:xfrm>
          <a:prstGeom prst="rect">
            <a:avLst/>
          </a:prstGeom>
        </p:spPr>
      </p:pic>
      <p:sp>
        <p:nvSpPr>
          <p:cNvPr id="12" name="CuadroTexto 4">
            <a:extLst>
              <a:ext uri="{FF2B5EF4-FFF2-40B4-BE49-F238E27FC236}">
                <a16:creationId xmlns:a16="http://schemas.microsoft.com/office/drawing/2014/main" id="{9BB775DA-F73C-6D42-9665-CE6516322703}"/>
              </a:ext>
            </a:extLst>
          </p:cNvPr>
          <p:cNvSpPr txBox="1"/>
          <p:nvPr/>
        </p:nvSpPr>
        <p:spPr>
          <a:xfrm>
            <a:off x="155471" y="1321368"/>
            <a:ext cx="4351678" cy="684803"/>
          </a:xfrm>
          <a:prstGeom prst="rect">
            <a:avLst/>
          </a:prstGeom>
          <a:noFill/>
        </p:spPr>
        <p:txBody>
          <a:bodyPr wrap="square" rtlCol="0">
            <a:spAutoFit/>
          </a:bodyPr>
          <a:lstStyle/>
          <a:p>
            <a:pPr marL="285750" indent="-285750">
              <a:spcAft>
                <a:spcPts val="300"/>
              </a:spcAft>
              <a:buClr>
                <a:srgbClr val="BC955C"/>
              </a:buClr>
              <a:buFont typeface="Arial" panose="020B0604020202020204" pitchFamily="34" charset="0"/>
              <a:buChar char="•"/>
            </a:pPr>
            <a:r>
              <a:rPr lang="en-US" sz="900" dirty="0">
                <a:latin typeface="Montserrat"/>
                <a:cs typeface="Times New Roman" panose="02020603050405020304" pitchFamily="18" charset="0"/>
              </a:rPr>
              <a:t>From 1999 to 3Q 2021, Mexico received $ 46,197.7 million dollars (</a:t>
            </a:r>
            <a:r>
              <a:rPr lang="en-US" sz="900" dirty="0" err="1">
                <a:latin typeface="Montserrat"/>
                <a:cs typeface="Times New Roman" panose="02020603050405020304" pitchFamily="18" charset="0"/>
              </a:rPr>
              <a:t>mdd</a:t>
            </a:r>
            <a:r>
              <a:rPr lang="en-US" sz="900" dirty="0">
                <a:latin typeface="Montserrat"/>
                <a:cs typeface="Times New Roman" panose="02020603050405020304" pitchFamily="18" charset="0"/>
              </a:rPr>
              <a:t>) of FDI in this industry, 7.4% of the total.</a:t>
            </a:r>
          </a:p>
          <a:p>
            <a:pPr marL="285750" indent="-285750">
              <a:spcAft>
                <a:spcPts val="300"/>
              </a:spcAft>
              <a:buClr>
                <a:srgbClr val="BC955C"/>
              </a:buClr>
              <a:buFont typeface="Arial" panose="020B0604020202020204" pitchFamily="34" charset="0"/>
              <a:buChar char="•"/>
            </a:pPr>
            <a:r>
              <a:rPr lang="en-US" sz="900" dirty="0">
                <a:latin typeface="Montserrat"/>
                <a:cs typeface="Times New Roman" panose="02020603050405020304" pitchFamily="18" charset="0"/>
              </a:rPr>
              <a:t>There is a record of 343 companies that reported FDI transfers in the sector, 0.5% of the total.</a:t>
            </a:r>
            <a:endParaRPr lang="es-ES" sz="900" dirty="0">
              <a:latin typeface="Montserrat"/>
              <a:cs typeface="Times New Roman" panose="02020603050405020304" pitchFamily="18" charset="0"/>
            </a:endParaRPr>
          </a:p>
        </p:txBody>
      </p:sp>
    </p:spTree>
    <p:extLst>
      <p:ext uri="{BB962C8B-B14F-4D97-AF65-F5344CB8AC3E}">
        <p14:creationId xmlns:p14="http://schemas.microsoft.com/office/powerpoint/2010/main" val="4156938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5A75E7-1B36-EE4E-B120-0CD725B0B877}"/>
              </a:ext>
            </a:extLst>
          </p:cNvPr>
          <p:cNvSpPr txBox="1"/>
          <p:nvPr/>
        </p:nvSpPr>
        <p:spPr>
          <a:xfrm>
            <a:off x="155474" y="866107"/>
            <a:ext cx="6480000" cy="307777"/>
          </a:xfrm>
          <a:prstGeom prst="rect">
            <a:avLst/>
          </a:prstGeom>
          <a:noFill/>
        </p:spPr>
        <p:txBody>
          <a:bodyPr wrap="square" rtlCol="0">
            <a:spAutoFit/>
          </a:bodyPr>
          <a:lstStyle/>
          <a:p>
            <a:r>
              <a:rPr lang="en-US" b="1" dirty="0">
                <a:solidFill>
                  <a:srgbClr val="265E51"/>
                </a:solidFill>
                <a:latin typeface="Montserrat"/>
              </a:rPr>
              <a:t>FDI in the beverage and tobacco industry</a:t>
            </a:r>
          </a:p>
        </p:txBody>
      </p:sp>
      <p:cxnSp>
        <p:nvCxnSpPr>
          <p:cNvPr id="3" name="Straight Connector 3">
            <a:extLst>
              <a:ext uri="{FF2B5EF4-FFF2-40B4-BE49-F238E27FC236}">
                <a16:creationId xmlns:a16="http://schemas.microsoft.com/office/drawing/2014/main" id="{F1409FDD-8512-B748-8D89-AA8F918C1AE6}"/>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graphicFrame>
        <p:nvGraphicFramePr>
          <p:cNvPr id="6" name="Gráfico 1">
            <a:extLst>
              <a:ext uri="{FF2B5EF4-FFF2-40B4-BE49-F238E27FC236}">
                <a16:creationId xmlns:a16="http://schemas.microsoft.com/office/drawing/2014/main" id="{C4AF8EF4-7BD1-CC41-BB07-5689CB2E96C6}"/>
              </a:ext>
            </a:extLst>
          </p:cNvPr>
          <p:cNvGraphicFramePr/>
          <p:nvPr>
            <p:extLst>
              <p:ext uri="{D42A27DB-BD31-4B8C-83A1-F6EECF244321}">
                <p14:modId xmlns:p14="http://schemas.microsoft.com/office/powerpoint/2010/main" val="2212578177"/>
              </p:ext>
            </p:extLst>
          </p:nvPr>
        </p:nvGraphicFramePr>
        <p:xfrm>
          <a:off x="155475" y="1202995"/>
          <a:ext cx="4485278" cy="36028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3">
            <a:extLst>
              <a:ext uri="{FF2B5EF4-FFF2-40B4-BE49-F238E27FC236}">
                <a16:creationId xmlns:a16="http://schemas.microsoft.com/office/drawing/2014/main" id="{51CB2F4D-CA80-0C49-A5A6-EE6EF4590EBE}"/>
              </a:ext>
            </a:extLst>
          </p:cNvPr>
          <p:cNvGraphicFramePr/>
          <p:nvPr>
            <p:extLst>
              <p:ext uri="{D42A27DB-BD31-4B8C-83A1-F6EECF244321}">
                <p14:modId xmlns:p14="http://schemas.microsoft.com/office/powerpoint/2010/main" val="3264996961"/>
              </p:ext>
            </p:extLst>
          </p:nvPr>
        </p:nvGraphicFramePr>
        <p:xfrm>
          <a:off x="4572001" y="1202994"/>
          <a:ext cx="4572000" cy="3719635"/>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4">
            <a:extLst>
              <a:ext uri="{FF2B5EF4-FFF2-40B4-BE49-F238E27FC236}">
                <a16:creationId xmlns:a16="http://schemas.microsoft.com/office/drawing/2014/main" id="{51D4AE12-A073-8148-BBE1-156C5A7F1B00}"/>
              </a:ext>
            </a:extLst>
          </p:cNvPr>
          <p:cNvSpPr txBox="1"/>
          <p:nvPr/>
        </p:nvSpPr>
        <p:spPr>
          <a:xfrm>
            <a:off x="255476" y="4733638"/>
            <a:ext cx="3696529" cy="195438"/>
          </a:xfrm>
          <a:prstGeom prst="rect">
            <a:avLst/>
          </a:prstGeom>
          <a:noFill/>
        </p:spPr>
        <p:txBody>
          <a:bodyPr wrap="square" rtlCol="0">
            <a:spAutoFit/>
          </a:bodyPr>
          <a:lstStyle/>
          <a:p>
            <a:pPr>
              <a:lnSpc>
                <a:spcPct val="120000"/>
              </a:lnSpc>
              <a:spcAft>
                <a:spcPts val="600"/>
              </a:spcAft>
            </a:pPr>
            <a:r>
              <a:rPr lang="es-ES" sz="600" dirty="0" err="1">
                <a:latin typeface="Montserrat" panose="00000500000000000000" pitchFamily="2" charset="0"/>
                <a:ea typeface="Calibri" panose="020F0502020204030204" pitchFamily="34" charset="0"/>
                <a:cs typeface="Arial" panose="020B0604020202020204" pitchFamily="34" charset="0"/>
              </a:rPr>
              <a:t>Source</a:t>
            </a:r>
            <a:r>
              <a:rPr lang="es-ES" sz="600" dirty="0">
                <a:latin typeface="Montserrat" panose="00000500000000000000" pitchFamily="2" charset="0"/>
                <a:ea typeface="Calibri" panose="020F0502020204030204" pitchFamily="34" charset="0"/>
                <a:cs typeface="Arial" panose="020B0604020202020204" pitchFamily="34" charset="0"/>
              </a:rPr>
              <a:t>: Secretaría de Economía</a:t>
            </a:r>
            <a:endParaRPr lang="es-MX" sz="6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6616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9FD9926-7D75-004A-9D59-325924641228}"/>
              </a:ext>
            </a:extLst>
          </p:cNvPr>
          <p:cNvSpPr txBox="1"/>
          <p:nvPr/>
        </p:nvSpPr>
        <p:spPr>
          <a:xfrm>
            <a:off x="155473" y="866107"/>
            <a:ext cx="7903576" cy="307777"/>
          </a:xfrm>
          <a:prstGeom prst="rect">
            <a:avLst/>
          </a:prstGeom>
          <a:noFill/>
        </p:spPr>
        <p:txBody>
          <a:bodyPr wrap="square" rtlCol="0">
            <a:spAutoFit/>
          </a:bodyPr>
          <a:lstStyle/>
          <a:p>
            <a:r>
              <a:rPr lang="en-US" b="1" dirty="0">
                <a:solidFill>
                  <a:srgbClr val="265E51"/>
                </a:solidFill>
                <a:latin typeface="Montserrat"/>
              </a:rPr>
              <a:t>Main company from the top 3 countries with the highest FDI in the subsector</a:t>
            </a:r>
          </a:p>
        </p:txBody>
      </p:sp>
      <p:cxnSp>
        <p:nvCxnSpPr>
          <p:cNvPr id="3" name="Straight Connector 3">
            <a:extLst>
              <a:ext uri="{FF2B5EF4-FFF2-40B4-BE49-F238E27FC236}">
                <a16:creationId xmlns:a16="http://schemas.microsoft.com/office/drawing/2014/main" id="{8164ACF6-DE05-C54E-871F-FEFC773B093B}"/>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AC271B95-2FA3-C94C-8B43-3BC8D7BF465E}"/>
              </a:ext>
            </a:extLst>
          </p:cNvPr>
          <p:cNvSpPr/>
          <p:nvPr/>
        </p:nvSpPr>
        <p:spPr>
          <a:xfrm>
            <a:off x="6070789" y="1581239"/>
            <a:ext cx="3286409" cy="245516"/>
          </a:xfrm>
          <a:prstGeom prst="rect">
            <a:avLst/>
          </a:prstGeom>
        </p:spPr>
        <p:txBody>
          <a:bodyPr wrap="square">
            <a:spAutoFit/>
          </a:bodyPr>
          <a:lstStyle/>
          <a:p>
            <a:pPr algn="ctr">
              <a:lnSpc>
                <a:spcPct val="120000"/>
              </a:lnSpc>
              <a:spcAft>
                <a:spcPts val="600"/>
              </a:spcAft>
            </a:pPr>
            <a:r>
              <a:rPr lang="es-MX" sz="900" b="1" dirty="0">
                <a:solidFill>
                  <a:srgbClr val="BC955C"/>
                </a:solidFill>
                <a:latin typeface="Montserrat" pitchFamily="2" charset="77"/>
              </a:rPr>
              <a:t>NETHERLANDS</a:t>
            </a:r>
          </a:p>
        </p:txBody>
      </p:sp>
      <p:cxnSp>
        <p:nvCxnSpPr>
          <p:cNvPr id="16" name="Conector recto 34">
            <a:extLst>
              <a:ext uri="{FF2B5EF4-FFF2-40B4-BE49-F238E27FC236}">
                <a16:creationId xmlns:a16="http://schemas.microsoft.com/office/drawing/2014/main" id="{2E8BECAF-F4E5-254B-A6CB-121F03DBAB41}"/>
              </a:ext>
            </a:extLst>
          </p:cNvPr>
          <p:cNvCxnSpPr>
            <a:cxnSpLocks/>
          </p:cNvCxnSpPr>
          <p:nvPr/>
        </p:nvCxnSpPr>
        <p:spPr>
          <a:xfrm>
            <a:off x="2949097" y="1528354"/>
            <a:ext cx="0" cy="2870501"/>
          </a:xfrm>
          <a:prstGeom prst="line">
            <a:avLst/>
          </a:prstGeom>
          <a:ln w="0" cap="flat">
            <a:solidFill>
              <a:srgbClr val="BC955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ector recto 34">
            <a:extLst>
              <a:ext uri="{FF2B5EF4-FFF2-40B4-BE49-F238E27FC236}">
                <a16:creationId xmlns:a16="http://schemas.microsoft.com/office/drawing/2014/main" id="{45AECA10-E715-CC4A-BA30-58A1B0D8D95F}"/>
              </a:ext>
            </a:extLst>
          </p:cNvPr>
          <p:cNvCxnSpPr>
            <a:cxnSpLocks/>
          </p:cNvCxnSpPr>
          <p:nvPr/>
        </p:nvCxnSpPr>
        <p:spPr>
          <a:xfrm>
            <a:off x="6229682" y="1528354"/>
            <a:ext cx="0" cy="2870501"/>
          </a:xfrm>
          <a:prstGeom prst="line">
            <a:avLst/>
          </a:prstGeom>
          <a:ln w="0" cap="flat">
            <a:solidFill>
              <a:srgbClr val="BC955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ángulo 6">
            <a:extLst>
              <a:ext uri="{FF2B5EF4-FFF2-40B4-BE49-F238E27FC236}">
                <a16:creationId xmlns:a16="http://schemas.microsoft.com/office/drawing/2014/main" id="{D3865F88-4474-5848-8516-1D723BD8882F}"/>
              </a:ext>
            </a:extLst>
          </p:cNvPr>
          <p:cNvSpPr/>
          <p:nvPr/>
        </p:nvSpPr>
        <p:spPr>
          <a:xfrm>
            <a:off x="0" y="1624996"/>
            <a:ext cx="2943274" cy="245516"/>
          </a:xfrm>
          <a:prstGeom prst="rect">
            <a:avLst/>
          </a:prstGeom>
        </p:spPr>
        <p:txBody>
          <a:bodyPr wrap="square">
            <a:spAutoFit/>
          </a:bodyPr>
          <a:lstStyle/>
          <a:p>
            <a:pPr algn="ctr">
              <a:lnSpc>
                <a:spcPct val="120000"/>
              </a:lnSpc>
              <a:spcAft>
                <a:spcPts val="600"/>
              </a:spcAft>
            </a:pPr>
            <a:r>
              <a:rPr lang="es-MX" sz="900" b="1" dirty="0">
                <a:solidFill>
                  <a:srgbClr val="BC955C"/>
                </a:solidFill>
                <a:latin typeface="Montserrat" pitchFamily="2" charset="77"/>
              </a:rPr>
              <a:t>BELGIUM</a:t>
            </a:r>
          </a:p>
        </p:txBody>
      </p:sp>
      <p:sp>
        <p:nvSpPr>
          <p:cNvPr id="19" name="Rectángulo 6">
            <a:extLst>
              <a:ext uri="{FF2B5EF4-FFF2-40B4-BE49-F238E27FC236}">
                <a16:creationId xmlns:a16="http://schemas.microsoft.com/office/drawing/2014/main" id="{51657C61-175F-AB45-B162-52CFCFA51ACB}"/>
              </a:ext>
            </a:extLst>
          </p:cNvPr>
          <p:cNvSpPr/>
          <p:nvPr/>
        </p:nvSpPr>
        <p:spPr>
          <a:xfrm>
            <a:off x="3127515" y="1630513"/>
            <a:ext cx="2943274" cy="245516"/>
          </a:xfrm>
          <a:prstGeom prst="rect">
            <a:avLst/>
          </a:prstGeom>
        </p:spPr>
        <p:txBody>
          <a:bodyPr wrap="square">
            <a:spAutoFit/>
          </a:bodyPr>
          <a:lstStyle/>
          <a:p>
            <a:pPr algn="ctr">
              <a:lnSpc>
                <a:spcPct val="120000"/>
              </a:lnSpc>
              <a:spcAft>
                <a:spcPts val="600"/>
              </a:spcAft>
            </a:pPr>
            <a:r>
              <a:rPr lang="es-MX" sz="900" b="1" dirty="0">
                <a:solidFill>
                  <a:srgbClr val="BC955C"/>
                </a:solidFill>
                <a:latin typeface="Montserrat" pitchFamily="2" charset="77"/>
              </a:rPr>
              <a:t>UNITED STATES</a:t>
            </a:r>
          </a:p>
        </p:txBody>
      </p:sp>
      <p:pic>
        <p:nvPicPr>
          <p:cNvPr id="11" name="Picture 10" descr="Background pattern&#10;&#10;Description automatically generated with low confidence">
            <a:extLst>
              <a:ext uri="{FF2B5EF4-FFF2-40B4-BE49-F238E27FC236}">
                <a16:creationId xmlns:a16="http://schemas.microsoft.com/office/drawing/2014/main" id="{21C9E408-8889-0744-99A0-815386C9883A}"/>
              </a:ext>
            </a:extLst>
          </p:cNvPr>
          <p:cNvPicPr>
            <a:picLocks noChangeAspect="1"/>
          </p:cNvPicPr>
          <p:nvPr/>
        </p:nvPicPr>
        <p:blipFill rotWithShape="1">
          <a:blip r:embed="rId2"/>
          <a:srcRect l="6288" r="7295"/>
          <a:stretch/>
        </p:blipFill>
        <p:spPr>
          <a:xfrm>
            <a:off x="1112568" y="2063305"/>
            <a:ext cx="718138" cy="720000"/>
          </a:xfrm>
          <a:prstGeom prst="ellipse">
            <a:avLst/>
          </a:prstGeom>
        </p:spPr>
      </p:pic>
      <p:pic>
        <p:nvPicPr>
          <p:cNvPr id="21" name="Picture 20" descr="Shape, rectangle&#10;&#10;Description automatically generated">
            <a:extLst>
              <a:ext uri="{FF2B5EF4-FFF2-40B4-BE49-F238E27FC236}">
                <a16:creationId xmlns:a16="http://schemas.microsoft.com/office/drawing/2014/main" id="{8F36341F-9424-844B-821E-39E1539127C9}"/>
              </a:ext>
            </a:extLst>
          </p:cNvPr>
          <p:cNvPicPr>
            <a:picLocks noChangeAspect="1"/>
          </p:cNvPicPr>
          <p:nvPr/>
        </p:nvPicPr>
        <p:blipFill rotWithShape="1">
          <a:blip r:embed="rId3"/>
          <a:srcRect r="33244"/>
          <a:stretch/>
        </p:blipFill>
        <p:spPr>
          <a:xfrm>
            <a:off x="7337809" y="2069836"/>
            <a:ext cx="721240" cy="720000"/>
          </a:xfrm>
          <a:prstGeom prst="ellipse">
            <a:avLst/>
          </a:prstGeom>
        </p:spPr>
      </p:pic>
      <p:pic>
        <p:nvPicPr>
          <p:cNvPr id="23" name="Picture 22" descr="Background pattern&#10;&#10;Description automatically generated">
            <a:extLst>
              <a:ext uri="{FF2B5EF4-FFF2-40B4-BE49-F238E27FC236}">
                <a16:creationId xmlns:a16="http://schemas.microsoft.com/office/drawing/2014/main" id="{B2ABC191-C2A0-8246-B699-1EFAAE8D3420}"/>
              </a:ext>
            </a:extLst>
          </p:cNvPr>
          <p:cNvPicPr>
            <a:picLocks noChangeAspect="1"/>
          </p:cNvPicPr>
          <p:nvPr/>
        </p:nvPicPr>
        <p:blipFill rotWithShape="1">
          <a:blip r:embed="rId4"/>
          <a:srcRect l="15416" r="32527"/>
          <a:stretch/>
        </p:blipFill>
        <p:spPr>
          <a:xfrm>
            <a:off x="4232957" y="2063305"/>
            <a:ext cx="712866" cy="720000"/>
          </a:xfrm>
          <a:prstGeom prst="ellipse">
            <a:avLst/>
          </a:prstGeom>
        </p:spPr>
      </p:pic>
      <p:sp>
        <p:nvSpPr>
          <p:cNvPr id="24" name="Oval 23">
            <a:extLst>
              <a:ext uri="{FF2B5EF4-FFF2-40B4-BE49-F238E27FC236}">
                <a16:creationId xmlns:a16="http://schemas.microsoft.com/office/drawing/2014/main" id="{4BC6C743-F53E-4F4C-8FC5-61744F88542C}"/>
              </a:ext>
            </a:extLst>
          </p:cNvPr>
          <p:cNvSpPr/>
          <p:nvPr/>
        </p:nvSpPr>
        <p:spPr>
          <a:xfrm>
            <a:off x="1014437" y="1966105"/>
            <a:ext cx="914400" cy="914400"/>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539C064-6051-7042-9BE2-FCA8000D3C68}"/>
              </a:ext>
            </a:extLst>
          </p:cNvPr>
          <p:cNvSpPr/>
          <p:nvPr/>
        </p:nvSpPr>
        <p:spPr>
          <a:xfrm>
            <a:off x="4135101" y="1966105"/>
            <a:ext cx="914400" cy="914400"/>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258FE22-8992-E94E-AC6F-44A911071CCF}"/>
              </a:ext>
            </a:extLst>
          </p:cNvPr>
          <p:cNvSpPr/>
          <p:nvPr/>
        </p:nvSpPr>
        <p:spPr>
          <a:xfrm>
            <a:off x="7245420" y="1972636"/>
            <a:ext cx="914400" cy="914400"/>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Text, logo&#10;&#10;Description automatically generated">
            <a:extLst>
              <a:ext uri="{FF2B5EF4-FFF2-40B4-BE49-F238E27FC236}">
                <a16:creationId xmlns:a16="http://schemas.microsoft.com/office/drawing/2014/main" id="{84A92B3A-D06F-7E4D-B617-15747A2074E2}"/>
              </a:ext>
            </a:extLst>
          </p:cNvPr>
          <p:cNvPicPr>
            <a:picLocks noChangeAspect="1"/>
          </p:cNvPicPr>
          <p:nvPr/>
        </p:nvPicPr>
        <p:blipFill>
          <a:blip r:embed="rId5"/>
          <a:stretch>
            <a:fillRect/>
          </a:stretch>
        </p:blipFill>
        <p:spPr>
          <a:xfrm>
            <a:off x="4059152" y="3197393"/>
            <a:ext cx="1080000" cy="1080000"/>
          </a:xfrm>
          <a:prstGeom prst="rect">
            <a:avLst/>
          </a:prstGeom>
        </p:spPr>
      </p:pic>
      <p:pic>
        <p:nvPicPr>
          <p:cNvPr id="30" name="Picture 29" descr="Logo, company name&#10;&#10;Description automatically generated">
            <a:extLst>
              <a:ext uri="{FF2B5EF4-FFF2-40B4-BE49-F238E27FC236}">
                <a16:creationId xmlns:a16="http://schemas.microsoft.com/office/drawing/2014/main" id="{3F84509A-5A96-6A4B-ABC5-A5D6A9CEB231}"/>
              </a:ext>
            </a:extLst>
          </p:cNvPr>
          <p:cNvPicPr>
            <a:picLocks noChangeAspect="1"/>
          </p:cNvPicPr>
          <p:nvPr/>
        </p:nvPicPr>
        <p:blipFill>
          <a:blip r:embed="rId6"/>
          <a:stretch>
            <a:fillRect/>
          </a:stretch>
        </p:blipFill>
        <p:spPr>
          <a:xfrm>
            <a:off x="7158429" y="3220419"/>
            <a:ext cx="1080000" cy="1080000"/>
          </a:xfrm>
          <a:prstGeom prst="rect">
            <a:avLst/>
          </a:prstGeom>
        </p:spPr>
      </p:pic>
      <p:pic>
        <p:nvPicPr>
          <p:cNvPr id="32" name="Picture 31" descr="Logo, company name&#10;&#10;Description automatically generated">
            <a:extLst>
              <a:ext uri="{FF2B5EF4-FFF2-40B4-BE49-F238E27FC236}">
                <a16:creationId xmlns:a16="http://schemas.microsoft.com/office/drawing/2014/main" id="{2972C10B-ADC5-C94E-8D25-E90B9BABC1AC}"/>
              </a:ext>
            </a:extLst>
          </p:cNvPr>
          <p:cNvPicPr>
            <a:picLocks noChangeAspect="1"/>
          </p:cNvPicPr>
          <p:nvPr/>
        </p:nvPicPr>
        <p:blipFill>
          <a:blip r:embed="rId7"/>
          <a:stretch>
            <a:fillRect/>
          </a:stretch>
        </p:blipFill>
        <p:spPr>
          <a:xfrm>
            <a:off x="288546" y="3220419"/>
            <a:ext cx="2366182" cy="1080000"/>
          </a:xfrm>
          <a:prstGeom prst="rect">
            <a:avLst/>
          </a:prstGeom>
        </p:spPr>
      </p:pic>
      <p:sp>
        <p:nvSpPr>
          <p:cNvPr id="33" name="CuadroTexto 4">
            <a:extLst>
              <a:ext uri="{FF2B5EF4-FFF2-40B4-BE49-F238E27FC236}">
                <a16:creationId xmlns:a16="http://schemas.microsoft.com/office/drawing/2014/main" id="{93DC6DE2-8DA7-6342-A110-F7F8BEFA78FC}"/>
              </a:ext>
            </a:extLst>
          </p:cNvPr>
          <p:cNvSpPr txBox="1"/>
          <p:nvPr/>
        </p:nvSpPr>
        <p:spPr>
          <a:xfrm>
            <a:off x="255476" y="4733638"/>
            <a:ext cx="3696529" cy="195438"/>
          </a:xfrm>
          <a:prstGeom prst="rect">
            <a:avLst/>
          </a:prstGeom>
          <a:noFill/>
        </p:spPr>
        <p:txBody>
          <a:bodyPr wrap="square" rtlCol="0">
            <a:spAutoFit/>
          </a:bodyPr>
          <a:lstStyle/>
          <a:p>
            <a:pPr>
              <a:lnSpc>
                <a:spcPct val="120000"/>
              </a:lnSpc>
              <a:spcAft>
                <a:spcPts val="600"/>
              </a:spcAft>
            </a:pPr>
            <a:r>
              <a:rPr lang="es-ES" sz="600" dirty="0" err="1">
                <a:latin typeface="Montserrat" panose="00000500000000000000" pitchFamily="2" charset="0"/>
                <a:ea typeface="Calibri" panose="020F0502020204030204" pitchFamily="34" charset="0"/>
                <a:cs typeface="Arial" panose="020B0604020202020204" pitchFamily="34" charset="0"/>
              </a:rPr>
              <a:t>Source</a:t>
            </a:r>
            <a:r>
              <a:rPr lang="es-ES" sz="600" dirty="0">
                <a:latin typeface="Montserrat" panose="00000500000000000000" pitchFamily="2" charset="0"/>
                <a:ea typeface="Calibri" panose="020F0502020204030204" pitchFamily="34" charset="0"/>
                <a:cs typeface="Arial" panose="020B0604020202020204" pitchFamily="34" charset="0"/>
              </a:rPr>
              <a:t>: Secretaría de Economía</a:t>
            </a:r>
            <a:endParaRPr lang="es-MX" sz="600" dirty="0">
              <a:latin typeface="Calibri" panose="020F0502020204030204" pitchFamily="34" charset="0"/>
              <a:ea typeface="Calibri" panose="020F0502020204030204" pitchFamily="34" charset="0"/>
            </a:endParaRPr>
          </a:p>
        </p:txBody>
      </p:sp>
      <p:cxnSp>
        <p:nvCxnSpPr>
          <p:cNvPr id="37" name="Straight Connector 36">
            <a:extLst>
              <a:ext uri="{FF2B5EF4-FFF2-40B4-BE49-F238E27FC236}">
                <a16:creationId xmlns:a16="http://schemas.microsoft.com/office/drawing/2014/main" id="{653D668A-5724-E445-B284-EF7AE4F6D0B8}"/>
              </a:ext>
            </a:extLst>
          </p:cNvPr>
          <p:cNvCxnSpPr>
            <a:cxnSpLocks/>
            <a:stCxn id="24" idx="4"/>
            <a:endCxn id="32" idx="0"/>
          </p:cNvCxnSpPr>
          <p:nvPr/>
        </p:nvCxnSpPr>
        <p:spPr>
          <a:xfrm>
            <a:off x="1471637" y="2880505"/>
            <a:ext cx="0" cy="339914"/>
          </a:xfrm>
          <a:prstGeom prst="line">
            <a:avLst/>
          </a:prstGeom>
          <a:ln w="6350">
            <a:solidFill>
              <a:srgbClr val="BC955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36">
            <a:extLst>
              <a:ext uri="{FF2B5EF4-FFF2-40B4-BE49-F238E27FC236}">
                <a16:creationId xmlns:a16="http://schemas.microsoft.com/office/drawing/2014/main" id="{3E2F814E-D6B5-4F0C-B99C-D772677F1A52}"/>
              </a:ext>
            </a:extLst>
          </p:cNvPr>
          <p:cNvCxnSpPr>
            <a:cxnSpLocks/>
          </p:cNvCxnSpPr>
          <p:nvPr/>
        </p:nvCxnSpPr>
        <p:spPr>
          <a:xfrm>
            <a:off x="4603939" y="2887036"/>
            <a:ext cx="0" cy="339914"/>
          </a:xfrm>
          <a:prstGeom prst="line">
            <a:avLst/>
          </a:prstGeom>
          <a:ln w="6350">
            <a:solidFill>
              <a:srgbClr val="BC955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6">
            <a:extLst>
              <a:ext uri="{FF2B5EF4-FFF2-40B4-BE49-F238E27FC236}">
                <a16:creationId xmlns:a16="http://schemas.microsoft.com/office/drawing/2014/main" id="{E85B6FBD-35E8-4456-836F-526E4C740640}"/>
              </a:ext>
            </a:extLst>
          </p:cNvPr>
          <p:cNvCxnSpPr>
            <a:cxnSpLocks/>
          </p:cNvCxnSpPr>
          <p:nvPr/>
        </p:nvCxnSpPr>
        <p:spPr>
          <a:xfrm>
            <a:off x="7698429" y="2889498"/>
            <a:ext cx="0" cy="339914"/>
          </a:xfrm>
          <a:prstGeom prst="line">
            <a:avLst/>
          </a:prstGeom>
          <a:ln w="6350">
            <a:solidFill>
              <a:srgbClr val="BC955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331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3">
            <a:extLst>
              <a:ext uri="{FF2B5EF4-FFF2-40B4-BE49-F238E27FC236}">
                <a16:creationId xmlns:a16="http://schemas.microsoft.com/office/drawing/2014/main" id="{465AB8F9-35B0-694D-B946-DC30FA4DFD58}"/>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3E557188-9D70-A241-A74A-2DE69B125535}"/>
              </a:ext>
            </a:extLst>
          </p:cNvPr>
          <p:cNvSpPr txBox="1"/>
          <p:nvPr/>
        </p:nvSpPr>
        <p:spPr>
          <a:xfrm>
            <a:off x="416728" y="1321369"/>
            <a:ext cx="4462249" cy="1853584"/>
          </a:xfrm>
          <a:prstGeom prst="rect">
            <a:avLst/>
          </a:prstGeom>
          <a:noFill/>
        </p:spPr>
        <p:txBody>
          <a:bodyPr wrap="square" rtlCol="0">
            <a:spAutoFit/>
          </a:bodyPr>
          <a:lstStyle/>
          <a:p>
            <a:pPr algn="just">
              <a:lnSpc>
                <a:spcPct val="120000"/>
              </a:lnSpc>
            </a:pPr>
            <a:r>
              <a:rPr lang="en-US" sz="800" dirty="0">
                <a:latin typeface="Montserrat" pitchFamily="2" charset="77"/>
                <a:ea typeface="Times New Roman" panose="02020603050405020304" pitchFamily="18" charset="0"/>
              </a:rPr>
              <a:t>In the </a:t>
            </a:r>
            <a:r>
              <a:rPr lang="en-US" sz="800" b="1" dirty="0">
                <a:solidFill>
                  <a:srgbClr val="BC955C"/>
                </a:solidFill>
                <a:latin typeface="Montserrat" pitchFamily="2" charset="77"/>
              </a:rPr>
              <a:t>Agriculture; Animal Breeding and Exploitation; Forest, Fishing and Hunting Exploitation </a:t>
            </a:r>
            <a:r>
              <a:rPr lang="en-US" sz="800" dirty="0">
                <a:latin typeface="Montserrat" pitchFamily="2" charset="77"/>
                <a:ea typeface="Times New Roman" panose="02020603050405020304" pitchFamily="18" charset="0"/>
              </a:rPr>
              <a:t>sector, at the third trimester of 2021 a GDP of $862,762 MX was registered, showing a decrease of 16.2% compared to the previous trimester.</a:t>
            </a:r>
          </a:p>
          <a:p>
            <a:pPr algn="just">
              <a:lnSpc>
                <a:spcPct val="120000"/>
              </a:lnSpc>
            </a:pPr>
            <a:endParaRPr lang="en-US" sz="800" dirty="0">
              <a:latin typeface="Montserrat" pitchFamily="2" charset="77"/>
              <a:ea typeface="Times New Roman" panose="02020603050405020304" pitchFamily="18" charset="0"/>
            </a:endParaRPr>
          </a:p>
          <a:p>
            <a:pPr algn="just">
              <a:lnSpc>
                <a:spcPct val="120000"/>
              </a:lnSpc>
            </a:pPr>
            <a:r>
              <a:rPr lang="en-US" sz="800" dirty="0">
                <a:latin typeface="Montserrat" pitchFamily="2" charset="77"/>
                <a:ea typeface="Times New Roman" panose="02020603050405020304" pitchFamily="18" charset="0"/>
              </a:rPr>
              <a:t>The states with higher total production were Sonora ($10,615M MX) and Sinaloa ($8,341 M MX).</a:t>
            </a:r>
          </a:p>
          <a:p>
            <a:pPr algn="just">
              <a:lnSpc>
                <a:spcPct val="120000"/>
              </a:lnSpc>
            </a:pPr>
            <a:endParaRPr lang="en-US" sz="800" dirty="0">
              <a:latin typeface="Montserrat" pitchFamily="2" charset="77"/>
              <a:ea typeface="Times New Roman" panose="02020603050405020304" pitchFamily="18" charset="0"/>
            </a:endParaRPr>
          </a:p>
          <a:p>
            <a:pPr algn="just">
              <a:lnSpc>
                <a:spcPct val="120000"/>
              </a:lnSpc>
            </a:pPr>
            <a:r>
              <a:rPr lang="en-US" sz="800" dirty="0">
                <a:latin typeface="Montserrat" pitchFamily="2" charset="77"/>
                <a:ea typeface="Times New Roman" panose="02020603050405020304" pitchFamily="18" charset="0"/>
              </a:rPr>
              <a:t>Historically (January 1999-September 2021), the states that have received higher FDI are Querétaro (US$579M), Jalisco (US$242M) and Puebla (US$184M)</a:t>
            </a:r>
          </a:p>
          <a:p>
            <a:pPr algn="just">
              <a:lnSpc>
                <a:spcPct val="120000"/>
              </a:lnSpc>
            </a:pPr>
            <a:endParaRPr lang="en-US" sz="800" dirty="0">
              <a:latin typeface="Montserrat" pitchFamily="2" charset="77"/>
              <a:ea typeface="Times New Roman" panose="02020603050405020304" pitchFamily="18" charset="0"/>
            </a:endParaRPr>
          </a:p>
          <a:p>
            <a:pPr algn="just">
              <a:lnSpc>
                <a:spcPct val="120000"/>
              </a:lnSpc>
            </a:pPr>
            <a:r>
              <a:rPr lang="en-US" sz="800" dirty="0">
                <a:latin typeface="Montserrat" pitchFamily="2" charset="77"/>
                <a:ea typeface="Times New Roman" panose="02020603050405020304" pitchFamily="18" charset="0"/>
              </a:rPr>
              <a:t>Historically (January 1999-September 2021), the top investing countries in this sector were United States (US$1,386M), Brazil (US$389M), and Chile (US$112M). </a:t>
            </a:r>
          </a:p>
        </p:txBody>
      </p:sp>
      <p:grpSp>
        <p:nvGrpSpPr>
          <p:cNvPr id="8" name="Group 23">
            <a:extLst>
              <a:ext uri="{FF2B5EF4-FFF2-40B4-BE49-F238E27FC236}">
                <a16:creationId xmlns:a16="http://schemas.microsoft.com/office/drawing/2014/main" id="{30F4379C-6893-2841-963F-0481C712A36C}"/>
              </a:ext>
            </a:extLst>
          </p:cNvPr>
          <p:cNvGrpSpPr/>
          <p:nvPr/>
        </p:nvGrpSpPr>
        <p:grpSpPr>
          <a:xfrm>
            <a:off x="1" y="1346981"/>
            <a:ext cx="388800" cy="194806"/>
            <a:chOff x="0" y="2622332"/>
            <a:chExt cx="780736" cy="391184"/>
          </a:xfrm>
        </p:grpSpPr>
        <p:sp>
          <p:nvSpPr>
            <p:cNvPr id="9" name="Oval 23">
              <a:extLst>
                <a:ext uri="{FF2B5EF4-FFF2-40B4-BE49-F238E27FC236}">
                  <a16:creationId xmlns:a16="http://schemas.microsoft.com/office/drawing/2014/main" id="{218B1B51-C77B-BB40-879E-5AB2A23F5CF6}"/>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0" name="Oval 21">
              <a:extLst>
                <a:ext uri="{FF2B5EF4-FFF2-40B4-BE49-F238E27FC236}">
                  <a16:creationId xmlns:a16="http://schemas.microsoft.com/office/drawing/2014/main" id="{6BD7C267-9BD3-C74F-A292-9BD6AAA536AD}"/>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1" name="Conector recto 27">
              <a:extLst>
                <a:ext uri="{FF2B5EF4-FFF2-40B4-BE49-F238E27FC236}">
                  <a16:creationId xmlns:a16="http://schemas.microsoft.com/office/drawing/2014/main" id="{40C9537E-C7DC-9E4C-8BF2-2737F16DAA0B}"/>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12" name="Group 23">
            <a:extLst>
              <a:ext uri="{FF2B5EF4-FFF2-40B4-BE49-F238E27FC236}">
                <a16:creationId xmlns:a16="http://schemas.microsoft.com/office/drawing/2014/main" id="{8071164F-320A-364F-90CC-D6DF8EF8A644}"/>
              </a:ext>
            </a:extLst>
          </p:cNvPr>
          <p:cNvGrpSpPr/>
          <p:nvPr/>
        </p:nvGrpSpPr>
        <p:grpSpPr>
          <a:xfrm>
            <a:off x="1" y="1921747"/>
            <a:ext cx="388800" cy="194806"/>
            <a:chOff x="0" y="2622332"/>
            <a:chExt cx="780736" cy="391184"/>
          </a:xfrm>
        </p:grpSpPr>
        <p:sp>
          <p:nvSpPr>
            <p:cNvPr id="13" name="Oval 23">
              <a:extLst>
                <a:ext uri="{FF2B5EF4-FFF2-40B4-BE49-F238E27FC236}">
                  <a16:creationId xmlns:a16="http://schemas.microsoft.com/office/drawing/2014/main" id="{6FFA3664-7489-494F-8A57-33C26513EDD2}"/>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4" name="Oval 21">
              <a:extLst>
                <a:ext uri="{FF2B5EF4-FFF2-40B4-BE49-F238E27FC236}">
                  <a16:creationId xmlns:a16="http://schemas.microsoft.com/office/drawing/2014/main" id="{D21DB1D5-451F-4641-A53B-A6B8F8A3C052}"/>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5" name="Conector recto 27">
              <a:extLst>
                <a:ext uri="{FF2B5EF4-FFF2-40B4-BE49-F238E27FC236}">
                  <a16:creationId xmlns:a16="http://schemas.microsoft.com/office/drawing/2014/main" id="{5CBE9902-99F4-9C41-8FFA-CC6EE34FAB2D}"/>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20" name="Group 23">
            <a:extLst>
              <a:ext uri="{FF2B5EF4-FFF2-40B4-BE49-F238E27FC236}">
                <a16:creationId xmlns:a16="http://schemas.microsoft.com/office/drawing/2014/main" id="{4B8443DE-B6A1-D143-97D2-6D694C021BEB}"/>
              </a:ext>
            </a:extLst>
          </p:cNvPr>
          <p:cNvGrpSpPr/>
          <p:nvPr/>
        </p:nvGrpSpPr>
        <p:grpSpPr>
          <a:xfrm>
            <a:off x="0" y="2402582"/>
            <a:ext cx="388800" cy="194806"/>
            <a:chOff x="0" y="2622332"/>
            <a:chExt cx="780736" cy="391184"/>
          </a:xfrm>
        </p:grpSpPr>
        <p:sp>
          <p:nvSpPr>
            <p:cNvPr id="21" name="Oval 23">
              <a:extLst>
                <a:ext uri="{FF2B5EF4-FFF2-40B4-BE49-F238E27FC236}">
                  <a16:creationId xmlns:a16="http://schemas.microsoft.com/office/drawing/2014/main" id="{153C9D9D-B15D-9443-AAF8-C59F12FFD800}"/>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22" name="Oval 21">
              <a:extLst>
                <a:ext uri="{FF2B5EF4-FFF2-40B4-BE49-F238E27FC236}">
                  <a16:creationId xmlns:a16="http://schemas.microsoft.com/office/drawing/2014/main" id="{80A53697-84E8-5B42-BF66-807582EA243C}"/>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23" name="Conector recto 27">
              <a:extLst>
                <a:ext uri="{FF2B5EF4-FFF2-40B4-BE49-F238E27FC236}">
                  <a16:creationId xmlns:a16="http://schemas.microsoft.com/office/drawing/2014/main" id="{C0E98D16-D8C3-6145-8EC3-4BD2EC5EB89A}"/>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E78439DF-F240-D84F-A1D5-9B45C08CE14D}"/>
              </a:ext>
            </a:extLst>
          </p:cNvPr>
          <p:cNvGrpSpPr/>
          <p:nvPr/>
        </p:nvGrpSpPr>
        <p:grpSpPr>
          <a:xfrm>
            <a:off x="0" y="2836166"/>
            <a:ext cx="388800" cy="194806"/>
            <a:chOff x="0" y="2622332"/>
            <a:chExt cx="780736" cy="391184"/>
          </a:xfrm>
        </p:grpSpPr>
        <p:sp>
          <p:nvSpPr>
            <p:cNvPr id="25" name="Oval 23">
              <a:extLst>
                <a:ext uri="{FF2B5EF4-FFF2-40B4-BE49-F238E27FC236}">
                  <a16:creationId xmlns:a16="http://schemas.microsoft.com/office/drawing/2014/main" id="{74C8A787-AC07-844A-A168-A45C98D9C517}"/>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26" name="Oval 25">
              <a:extLst>
                <a:ext uri="{FF2B5EF4-FFF2-40B4-BE49-F238E27FC236}">
                  <a16:creationId xmlns:a16="http://schemas.microsoft.com/office/drawing/2014/main" id="{5C953CDC-2636-EF43-819B-C5A6D56714E6}"/>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27" name="Conector recto 27">
              <a:extLst>
                <a:ext uri="{FF2B5EF4-FFF2-40B4-BE49-F238E27FC236}">
                  <a16:creationId xmlns:a16="http://schemas.microsoft.com/office/drawing/2014/main" id="{B304AA50-68C0-9C4A-905D-43C1D325B86A}"/>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sp>
        <p:nvSpPr>
          <p:cNvPr id="32" name="CuadroTexto 4">
            <a:extLst>
              <a:ext uri="{FF2B5EF4-FFF2-40B4-BE49-F238E27FC236}">
                <a16:creationId xmlns:a16="http://schemas.microsoft.com/office/drawing/2014/main" id="{D3E9D841-ADBD-2B4F-A5C7-A9FB4A0CB5D0}"/>
              </a:ext>
            </a:extLst>
          </p:cNvPr>
          <p:cNvSpPr txBox="1"/>
          <p:nvPr/>
        </p:nvSpPr>
        <p:spPr>
          <a:xfrm>
            <a:off x="255476" y="4733638"/>
            <a:ext cx="3696529" cy="195438"/>
          </a:xfrm>
          <a:prstGeom prst="rect">
            <a:avLst/>
          </a:prstGeom>
          <a:noFill/>
        </p:spPr>
        <p:txBody>
          <a:bodyPr wrap="square" rtlCol="0">
            <a:spAutoFit/>
          </a:bodyPr>
          <a:lstStyle/>
          <a:p>
            <a:pPr>
              <a:lnSpc>
                <a:spcPct val="120000"/>
              </a:lnSpc>
              <a:spcAft>
                <a:spcPts val="600"/>
              </a:spcAft>
            </a:pPr>
            <a:r>
              <a:rPr lang="es-ES" sz="600" dirty="0" err="1">
                <a:latin typeface="Montserrat" panose="00000500000000000000" pitchFamily="2" charset="0"/>
                <a:ea typeface="Calibri" panose="020F0502020204030204" pitchFamily="34" charset="0"/>
                <a:cs typeface="Arial" panose="020B0604020202020204" pitchFamily="34" charset="0"/>
              </a:rPr>
              <a:t>Source</a:t>
            </a:r>
            <a:r>
              <a:rPr lang="es-ES" sz="600" dirty="0">
                <a:latin typeface="Montserrat" panose="00000500000000000000" pitchFamily="2" charset="0"/>
                <a:ea typeface="Calibri" panose="020F0502020204030204" pitchFamily="34" charset="0"/>
                <a:cs typeface="Arial" panose="020B0604020202020204" pitchFamily="34" charset="0"/>
              </a:rPr>
              <a:t>: Data México</a:t>
            </a:r>
            <a:endParaRPr lang="es-MX" sz="600" dirty="0">
              <a:latin typeface="Calibri" panose="020F0502020204030204" pitchFamily="34" charset="0"/>
              <a:ea typeface="Calibri" panose="020F0502020204030204" pitchFamily="34" charset="0"/>
            </a:endParaRPr>
          </a:p>
        </p:txBody>
      </p:sp>
      <p:pic>
        <p:nvPicPr>
          <p:cNvPr id="5" name="Imagen 4">
            <a:extLst>
              <a:ext uri="{FF2B5EF4-FFF2-40B4-BE49-F238E27FC236}">
                <a16:creationId xmlns:a16="http://schemas.microsoft.com/office/drawing/2014/main" id="{E6F8DBAF-0F77-44AA-8394-9818D6758B19}"/>
              </a:ext>
            </a:extLst>
          </p:cNvPr>
          <p:cNvPicPr>
            <a:picLocks noChangeAspect="1"/>
          </p:cNvPicPr>
          <p:nvPr/>
        </p:nvPicPr>
        <p:blipFill rotWithShape="1">
          <a:blip r:embed="rId2"/>
          <a:srcRect l="3627" t="7207" r="3082"/>
          <a:stretch/>
        </p:blipFill>
        <p:spPr>
          <a:xfrm>
            <a:off x="5124450" y="1362188"/>
            <a:ext cx="3789823" cy="3398125"/>
          </a:xfrm>
          <a:prstGeom prst="rect">
            <a:avLst/>
          </a:prstGeom>
        </p:spPr>
      </p:pic>
      <p:sp>
        <p:nvSpPr>
          <p:cNvPr id="33" name="Rectángulo 6">
            <a:extLst>
              <a:ext uri="{FF2B5EF4-FFF2-40B4-BE49-F238E27FC236}">
                <a16:creationId xmlns:a16="http://schemas.microsoft.com/office/drawing/2014/main" id="{9FF2C1EC-7609-48A6-BCEF-1827327E9915}"/>
              </a:ext>
            </a:extLst>
          </p:cNvPr>
          <p:cNvSpPr/>
          <p:nvPr/>
        </p:nvSpPr>
        <p:spPr>
          <a:xfrm>
            <a:off x="5547724" y="1239430"/>
            <a:ext cx="2943274" cy="245516"/>
          </a:xfrm>
          <a:prstGeom prst="rect">
            <a:avLst/>
          </a:prstGeom>
        </p:spPr>
        <p:txBody>
          <a:bodyPr wrap="square">
            <a:spAutoFit/>
          </a:bodyPr>
          <a:lstStyle/>
          <a:p>
            <a:pPr algn="ctr">
              <a:lnSpc>
                <a:spcPct val="120000"/>
              </a:lnSpc>
              <a:spcAft>
                <a:spcPts val="600"/>
              </a:spcAft>
            </a:pPr>
            <a:r>
              <a:rPr lang="es-MX" sz="900" b="1" dirty="0">
                <a:solidFill>
                  <a:srgbClr val="265E51"/>
                </a:solidFill>
                <a:latin typeface="Montserrat" pitchFamily="2" charset="77"/>
              </a:rPr>
              <a:t>QUARTERLY GDP</a:t>
            </a:r>
          </a:p>
        </p:txBody>
      </p:sp>
      <p:pic>
        <p:nvPicPr>
          <p:cNvPr id="6" name="Imagen 5" descr="Un grupo de personas en una planta&#10;&#10;Descripción generada automáticamente">
            <a:extLst>
              <a:ext uri="{FF2B5EF4-FFF2-40B4-BE49-F238E27FC236}">
                <a16:creationId xmlns:a16="http://schemas.microsoft.com/office/drawing/2014/main" id="{5D376E4D-B7DB-438D-B7A4-E2B9C0EACAA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95358" y="3307882"/>
            <a:ext cx="2104987" cy="1578741"/>
          </a:xfrm>
          <a:prstGeom prst="rect">
            <a:avLst/>
          </a:prstGeom>
        </p:spPr>
      </p:pic>
    </p:spTree>
    <p:extLst>
      <p:ext uri="{BB962C8B-B14F-4D97-AF65-F5344CB8AC3E}">
        <p14:creationId xmlns:p14="http://schemas.microsoft.com/office/powerpoint/2010/main" val="2386031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3">
            <a:extLst>
              <a:ext uri="{FF2B5EF4-FFF2-40B4-BE49-F238E27FC236}">
                <a16:creationId xmlns:a16="http://schemas.microsoft.com/office/drawing/2014/main" id="{465AB8F9-35B0-694D-B946-DC30FA4DFD58}"/>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3E557188-9D70-A241-A74A-2DE69B125535}"/>
              </a:ext>
            </a:extLst>
          </p:cNvPr>
          <p:cNvSpPr txBox="1"/>
          <p:nvPr/>
        </p:nvSpPr>
        <p:spPr>
          <a:xfrm>
            <a:off x="416729" y="1321369"/>
            <a:ext cx="3972392" cy="2239909"/>
          </a:xfrm>
          <a:prstGeom prst="rect">
            <a:avLst/>
          </a:prstGeom>
          <a:noFill/>
        </p:spPr>
        <p:txBody>
          <a:bodyPr wrap="square" rtlCol="0">
            <a:spAutoFit/>
          </a:bodyPr>
          <a:lstStyle/>
          <a:p>
            <a:pPr algn="just">
              <a:lnSpc>
                <a:spcPct val="120000"/>
              </a:lnSpc>
            </a:pPr>
            <a:r>
              <a:rPr lang="en-US" sz="900" dirty="0">
                <a:latin typeface="Montserrat" pitchFamily="2" charset="77"/>
                <a:ea typeface="Times New Roman" panose="02020603050405020304" pitchFamily="18" charset="0"/>
              </a:rPr>
              <a:t>In the </a:t>
            </a:r>
            <a:r>
              <a:rPr lang="en-US" sz="900" b="1" dirty="0">
                <a:solidFill>
                  <a:srgbClr val="BC955C"/>
                </a:solidFill>
                <a:latin typeface="Montserrat" pitchFamily="2" charset="77"/>
              </a:rPr>
              <a:t>Production of Bread and Tortillas </a:t>
            </a:r>
            <a:r>
              <a:rPr lang="en-US" sz="900" dirty="0">
                <a:latin typeface="Montserrat" pitchFamily="2" charset="77"/>
                <a:ea typeface="Times New Roman" panose="02020603050405020304" pitchFamily="18" charset="0"/>
              </a:rPr>
              <a:t>sector, during the third quarter of 2021, a GDP of $4,74B MX was registered, showing an increase of 1.93% compared to the previous trimester.</a:t>
            </a:r>
          </a:p>
          <a:p>
            <a:pPr algn="just">
              <a:lnSpc>
                <a:spcPct val="120000"/>
              </a:lnSpc>
            </a:pPr>
            <a:endParaRPr lang="en-US" sz="900" dirty="0">
              <a:latin typeface="Montserrat" pitchFamily="2" charset="77"/>
              <a:ea typeface="Times New Roman" panose="02020603050405020304" pitchFamily="18" charset="0"/>
            </a:endParaRPr>
          </a:p>
          <a:p>
            <a:pPr algn="just">
              <a:lnSpc>
                <a:spcPct val="120000"/>
              </a:lnSpc>
            </a:pPr>
            <a:r>
              <a:rPr lang="en-US" sz="900" dirty="0">
                <a:latin typeface="Montserrat" pitchFamily="2" charset="77"/>
                <a:ea typeface="Times New Roman" panose="02020603050405020304" pitchFamily="18" charset="0"/>
              </a:rPr>
              <a:t>The states with higher total gross production were  Estado de México ($32,887M MX) and Mexico City ($32,593M MX).</a:t>
            </a:r>
          </a:p>
          <a:p>
            <a:pPr algn="just">
              <a:lnSpc>
                <a:spcPct val="120000"/>
              </a:lnSpc>
            </a:pPr>
            <a:endParaRPr lang="en-US" sz="900" dirty="0">
              <a:latin typeface="Montserrat" pitchFamily="2" charset="77"/>
              <a:ea typeface="Times New Roman" panose="02020603050405020304" pitchFamily="18" charset="0"/>
            </a:endParaRPr>
          </a:p>
          <a:p>
            <a:pPr algn="just">
              <a:lnSpc>
                <a:spcPct val="120000"/>
              </a:lnSpc>
            </a:pPr>
            <a:r>
              <a:rPr lang="en-US" sz="900" dirty="0">
                <a:latin typeface="Montserrat" pitchFamily="2" charset="77"/>
                <a:ea typeface="Times New Roman" panose="02020603050405020304" pitchFamily="18" charset="0"/>
              </a:rPr>
              <a:t>Historically (January 1999-September 2021), the states that have received higher FDI are Mexico City (US$167M), Puebla (US$31,5M) and Guanajuato (US$27.8M). In that same period, the top investing countries in this sector were United States (US$193M), France (US$36,1M) and Japan (US$33,4M).</a:t>
            </a:r>
          </a:p>
          <a:p>
            <a:pPr algn="just">
              <a:lnSpc>
                <a:spcPct val="120000"/>
              </a:lnSpc>
            </a:pPr>
            <a:endParaRPr lang="es-MX" sz="900" dirty="0">
              <a:latin typeface="Montserrat" pitchFamily="2" charset="77"/>
              <a:ea typeface="Times New Roman" panose="02020603050405020304" pitchFamily="18" charset="0"/>
            </a:endParaRPr>
          </a:p>
        </p:txBody>
      </p:sp>
      <p:grpSp>
        <p:nvGrpSpPr>
          <p:cNvPr id="8" name="Group 23">
            <a:extLst>
              <a:ext uri="{FF2B5EF4-FFF2-40B4-BE49-F238E27FC236}">
                <a16:creationId xmlns:a16="http://schemas.microsoft.com/office/drawing/2014/main" id="{30F4379C-6893-2841-963F-0481C712A36C}"/>
              </a:ext>
            </a:extLst>
          </p:cNvPr>
          <p:cNvGrpSpPr/>
          <p:nvPr/>
        </p:nvGrpSpPr>
        <p:grpSpPr>
          <a:xfrm>
            <a:off x="1" y="1346981"/>
            <a:ext cx="388800" cy="194806"/>
            <a:chOff x="0" y="2622332"/>
            <a:chExt cx="780736" cy="391184"/>
          </a:xfrm>
        </p:grpSpPr>
        <p:sp>
          <p:nvSpPr>
            <p:cNvPr id="9" name="Oval 23">
              <a:extLst>
                <a:ext uri="{FF2B5EF4-FFF2-40B4-BE49-F238E27FC236}">
                  <a16:creationId xmlns:a16="http://schemas.microsoft.com/office/drawing/2014/main" id="{218B1B51-C77B-BB40-879E-5AB2A23F5CF6}"/>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0" name="Oval 21">
              <a:extLst>
                <a:ext uri="{FF2B5EF4-FFF2-40B4-BE49-F238E27FC236}">
                  <a16:creationId xmlns:a16="http://schemas.microsoft.com/office/drawing/2014/main" id="{6BD7C267-9BD3-C74F-A292-9BD6AAA536AD}"/>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1" name="Conector recto 27">
              <a:extLst>
                <a:ext uri="{FF2B5EF4-FFF2-40B4-BE49-F238E27FC236}">
                  <a16:creationId xmlns:a16="http://schemas.microsoft.com/office/drawing/2014/main" id="{40C9537E-C7DC-9E4C-8BF2-2737F16DAA0B}"/>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12" name="Group 23">
            <a:extLst>
              <a:ext uri="{FF2B5EF4-FFF2-40B4-BE49-F238E27FC236}">
                <a16:creationId xmlns:a16="http://schemas.microsoft.com/office/drawing/2014/main" id="{8071164F-320A-364F-90CC-D6DF8EF8A644}"/>
              </a:ext>
            </a:extLst>
          </p:cNvPr>
          <p:cNvGrpSpPr/>
          <p:nvPr/>
        </p:nvGrpSpPr>
        <p:grpSpPr>
          <a:xfrm>
            <a:off x="1" y="2011035"/>
            <a:ext cx="388800" cy="194806"/>
            <a:chOff x="0" y="2622332"/>
            <a:chExt cx="780736" cy="391184"/>
          </a:xfrm>
        </p:grpSpPr>
        <p:sp>
          <p:nvSpPr>
            <p:cNvPr id="13" name="Oval 23">
              <a:extLst>
                <a:ext uri="{FF2B5EF4-FFF2-40B4-BE49-F238E27FC236}">
                  <a16:creationId xmlns:a16="http://schemas.microsoft.com/office/drawing/2014/main" id="{6FFA3664-7489-494F-8A57-33C26513EDD2}"/>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4" name="Oval 21">
              <a:extLst>
                <a:ext uri="{FF2B5EF4-FFF2-40B4-BE49-F238E27FC236}">
                  <a16:creationId xmlns:a16="http://schemas.microsoft.com/office/drawing/2014/main" id="{D21DB1D5-451F-4641-A53B-A6B8F8A3C052}"/>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5" name="Conector recto 27">
              <a:extLst>
                <a:ext uri="{FF2B5EF4-FFF2-40B4-BE49-F238E27FC236}">
                  <a16:creationId xmlns:a16="http://schemas.microsoft.com/office/drawing/2014/main" id="{5CBE9902-99F4-9C41-8FFA-CC6EE34FAB2D}"/>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16" name="Group 23">
            <a:extLst>
              <a:ext uri="{FF2B5EF4-FFF2-40B4-BE49-F238E27FC236}">
                <a16:creationId xmlns:a16="http://schemas.microsoft.com/office/drawing/2014/main" id="{3E4F200B-ABE4-694A-B8A2-D60189A2C874}"/>
              </a:ext>
            </a:extLst>
          </p:cNvPr>
          <p:cNvGrpSpPr/>
          <p:nvPr/>
        </p:nvGrpSpPr>
        <p:grpSpPr>
          <a:xfrm>
            <a:off x="0" y="2526955"/>
            <a:ext cx="388800" cy="194806"/>
            <a:chOff x="0" y="2622332"/>
            <a:chExt cx="780736" cy="391184"/>
          </a:xfrm>
        </p:grpSpPr>
        <p:sp>
          <p:nvSpPr>
            <p:cNvPr id="17" name="Oval 23">
              <a:extLst>
                <a:ext uri="{FF2B5EF4-FFF2-40B4-BE49-F238E27FC236}">
                  <a16:creationId xmlns:a16="http://schemas.microsoft.com/office/drawing/2014/main" id="{EA01DF8B-B5CF-B548-A016-D3E20A88139C}"/>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8" name="Oval 21">
              <a:extLst>
                <a:ext uri="{FF2B5EF4-FFF2-40B4-BE49-F238E27FC236}">
                  <a16:creationId xmlns:a16="http://schemas.microsoft.com/office/drawing/2014/main" id="{5E0FF29C-093B-3344-B388-D84C3F41FDB9}"/>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9" name="Conector recto 27">
              <a:extLst>
                <a:ext uri="{FF2B5EF4-FFF2-40B4-BE49-F238E27FC236}">
                  <a16:creationId xmlns:a16="http://schemas.microsoft.com/office/drawing/2014/main" id="{84193E4F-E3BB-D643-8961-E0A1804FF086}"/>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sp>
        <p:nvSpPr>
          <p:cNvPr id="32" name="CuadroTexto 4">
            <a:extLst>
              <a:ext uri="{FF2B5EF4-FFF2-40B4-BE49-F238E27FC236}">
                <a16:creationId xmlns:a16="http://schemas.microsoft.com/office/drawing/2014/main" id="{BEA97326-6B9C-B147-9509-EB653FAE0AB1}"/>
              </a:ext>
            </a:extLst>
          </p:cNvPr>
          <p:cNvSpPr txBox="1"/>
          <p:nvPr/>
        </p:nvSpPr>
        <p:spPr>
          <a:xfrm>
            <a:off x="255476" y="4733638"/>
            <a:ext cx="3696529" cy="195438"/>
          </a:xfrm>
          <a:prstGeom prst="rect">
            <a:avLst/>
          </a:prstGeom>
          <a:noFill/>
        </p:spPr>
        <p:txBody>
          <a:bodyPr wrap="square" rtlCol="0">
            <a:spAutoFit/>
          </a:bodyPr>
          <a:lstStyle/>
          <a:p>
            <a:pPr>
              <a:lnSpc>
                <a:spcPct val="120000"/>
              </a:lnSpc>
              <a:spcAft>
                <a:spcPts val="600"/>
              </a:spcAft>
            </a:pPr>
            <a:r>
              <a:rPr lang="es-ES" sz="600" dirty="0" err="1">
                <a:latin typeface="Montserrat" panose="00000500000000000000" pitchFamily="2" charset="0"/>
                <a:ea typeface="Calibri" panose="020F0502020204030204" pitchFamily="34" charset="0"/>
                <a:cs typeface="Arial" panose="020B0604020202020204" pitchFamily="34" charset="0"/>
              </a:rPr>
              <a:t>Source</a:t>
            </a:r>
            <a:r>
              <a:rPr lang="es-ES" sz="600" dirty="0">
                <a:latin typeface="Montserrat" panose="00000500000000000000" pitchFamily="2" charset="0"/>
                <a:ea typeface="Calibri" panose="020F0502020204030204" pitchFamily="34" charset="0"/>
                <a:cs typeface="Arial" panose="020B0604020202020204" pitchFamily="34" charset="0"/>
              </a:rPr>
              <a:t>: Data México</a:t>
            </a:r>
            <a:endParaRPr lang="es-MX" sz="600" dirty="0">
              <a:latin typeface="Calibri" panose="020F0502020204030204" pitchFamily="34" charset="0"/>
              <a:ea typeface="Calibri" panose="020F0502020204030204" pitchFamily="34" charset="0"/>
            </a:endParaRPr>
          </a:p>
        </p:txBody>
      </p:sp>
      <p:pic>
        <p:nvPicPr>
          <p:cNvPr id="5" name="Imagen 4">
            <a:extLst>
              <a:ext uri="{FF2B5EF4-FFF2-40B4-BE49-F238E27FC236}">
                <a16:creationId xmlns:a16="http://schemas.microsoft.com/office/drawing/2014/main" id="{26D30B75-079D-497D-9A72-202A22EB8C68}"/>
              </a:ext>
            </a:extLst>
          </p:cNvPr>
          <p:cNvPicPr>
            <a:picLocks noChangeAspect="1"/>
          </p:cNvPicPr>
          <p:nvPr/>
        </p:nvPicPr>
        <p:blipFill rotWithShape="1">
          <a:blip r:embed="rId2"/>
          <a:srcRect t="14026"/>
          <a:stretch/>
        </p:blipFill>
        <p:spPr>
          <a:xfrm>
            <a:off x="4417049" y="1583340"/>
            <a:ext cx="4502466" cy="2371721"/>
          </a:xfrm>
          <a:prstGeom prst="rect">
            <a:avLst/>
          </a:prstGeom>
        </p:spPr>
      </p:pic>
      <p:sp>
        <p:nvSpPr>
          <p:cNvPr id="20" name="Rectángulo 6">
            <a:extLst>
              <a:ext uri="{FF2B5EF4-FFF2-40B4-BE49-F238E27FC236}">
                <a16:creationId xmlns:a16="http://schemas.microsoft.com/office/drawing/2014/main" id="{44957113-A499-470D-BEBF-84112DA9B783}"/>
              </a:ext>
            </a:extLst>
          </p:cNvPr>
          <p:cNvSpPr/>
          <p:nvPr/>
        </p:nvSpPr>
        <p:spPr>
          <a:xfrm>
            <a:off x="5547724" y="1239430"/>
            <a:ext cx="2943274" cy="245516"/>
          </a:xfrm>
          <a:prstGeom prst="rect">
            <a:avLst/>
          </a:prstGeom>
        </p:spPr>
        <p:txBody>
          <a:bodyPr wrap="square">
            <a:spAutoFit/>
          </a:bodyPr>
          <a:lstStyle/>
          <a:p>
            <a:pPr algn="ctr">
              <a:lnSpc>
                <a:spcPct val="120000"/>
              </a:lnSpc>
              <a:spcAft>
                <a:spcPts val="600"/>
              </a:spcAft>
            </a:pPr>
            <a:r>
              <a:rPr lang="es-MX" sz="900" b="1" dirty="0">
                <a:solidFill>
                  <a:srgbClr val="265E51"/>
                </a:solidFill>
                <a:latin typeface="Montserrat" pitchFamily="2" charset="77"/>
              </a:rPr>
              <a:t>ANNUAL GDP IN THE SECTOR</a:t>
            </a:r>
          </a:p>
        </p:txBody>
      </p:sp>
      <p:pic>
        <p:nvPicPr>
          <p:cNvPr id="6" name="Imagen 5" descr="Un pastel de chocolate&#10;&#10;Descripción generada automáticamente con confianza baja">
            <a:extLst>
              <a:ext uri="{FF2B5EF4-FFF2-40B4-BE49-F238E27FC236}">
                <a16:creationId xmlns:a16="http://schemas.microsoft.com/office/drawing/2014/main" id="{1634F2E4-4C0A-4F81-B56C-E9465288C2F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430662" y="3446075"/>
            <a:ext cx="1944525" cy="1402767"/>
          </a:xfrm>
          <a:prstGeom prst="rect">
            <a:avLst/>
          </a:prstGeom>
        </p:spPr>
      </p:pic>
    </p:spTree>
    <p:extLst>
      <p:ext uri="{BB962C8B-B14F-4D97-AF65-F5344CB8AC3E}">
        <p14:creationId xmlns:p14="http://schemas.microsoft.com/office/powerpoint/2010/main" val="2778090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3">
            <a:extLst>
              <a:ext uri="{FF2B5EF4-FFF2-40B4-BE49-F238E27FC236}">
                <a16:creationId xmlns:a16="http://schemas.microsoft.com/office/drawing/2014/main" id="{465AB8F9-35B0-694D-B946-DC30FA4DFD58}"/>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3E557188-9D70-A241-A74A-2DE69B125535}"/>
              </a:ext>
            </a:extLst>
          </p:cNvPr>
          <p:cNvSpPr txBox="1"/>
          <p:nvPr/>
        </p:nvSpPr>
        <p:spPr>
          <a:xfrm>
            <a:off x="416729" y="1321369"/>
            <a:ext cx="3972392" cy="2073709"/>
          </a:xfrm>
          <a:prstGeom prst="rect">
            <a:avLst/>
          </a:prstGeom>
          <a:noFill/>
        </p:spPr>
        <p:txBody>
          <a:bodyPr wrap="square" rtlCol="0">
            <a:spAutoFit/>
          </a:bodyPr>
          <a:lstStyle/>
          <a:p>
            <a:pPr algn="just">
              <a:lnSpc>
                <a:spcPct val="120000"/>
              </a:lnSpc>
            </a:pPr>
            <a:r>
              <a:rPr lang="en-US" sz="900" dirty="0">
                <a:latin typeface="Montserrat" pitchFamily="2" charset="77"/>
                <a:ea typeface="Times New Roman" panose="02020603050405020304" pitchFamily="18" charset="0"/>
              </a:rPr>
              <a:t>In the </a:t>
            </a:r>
            <a:r>
              <a:rPr lang="en-US" sz="900" b="1" dirty="0">
                <a:solidFill>
                  <a:srgbClr val="BC955C"/>
                </a:solidFill>
                <a:latin typeface="Montserrat" pitchFamily="2" charset="77"/>
              </a:rPr>
              <a:t>Wholesale Trade of Groceries and Food </a:t>
            </a:r>
            <a:r>
              <a:rPr lang="en-US" sz="900" dirty="0">
                <a:latin typeface="Montserrat" pitchFamily="2" charset="77"/>
              </a:rPr>
              <a:t>sector,</a:t>
            </a:r>
            <a:r>
              <a:rPr lang="en-US" sz="900" dirty="0">
                <a:latin typeface="Montserrat" pitchFamily="2" charset="77"/>
                <a:ea typeface="Times New Roman" panose="02020603050405020304" pitchFamily="18" charset="0"/>
              </a:rPr>
              <a:t> during the 3Q of 2021, a GDP of $2,49B MX was registered, showing an increase of 2.61% compared to the previous trimester.</a:t>
            </a:r>
          </a:p>
          <a:p>
            <a:pPr algn="just">
              <a:lnSpc>
                <a:spcPct val="120000"/>
              </a:lnSpc>
            </a:pPr>
            <a:endParaRPr lang="en-US" sz="900" dirty="0">
              <a:latin typeface="Montserrat" pitchFamily="2" charset="77"/>
              <a:ea typeface="Times New Roman" panose="02020603050405020304" pitchFamily="18" charset="0"/>
            </a:endParaRPr>
          </a:p>
          <a:p>
            <a:pPr algn="just">
              <a:lnSpc>
                <a:spcPct val="120000"/>
              </a:lnSpc>
            </a:pPr>
            <a:r>
              <a:rPr lang="en-US" sz="900" dirty="0">
                <a:latin typeface="Montserrat" pitchFamily="2" charset="77"/>
                <a:ea typeface="Times New Roman" panose="02020603050405020304" pitchFamily="18" charset="0"/>
              </a:rPr>
              <a:t>In 2021, the states with higher production were Estado de México ($28,651M MX) and Mexico City ($24,863M MX).</a:t>
            </a:r>
          </a:p>
          <a:p>
            <a:pPr algn="just">
              <a:lnSpc>
                <a:spcPct val="120000"/>
              </a:lnSpc>
            </a:pPr>
            <a:endParaRPr lang="en-US" sz="900" dirty="0">
              <a:latin typeface="Montserrat" pitchFamily="2" charset="77"/>
              <a:ea typeface="Times New Roman" panose="02020603050405020304" pitchFamily="18" charset="0"/>
            </a:endParaRPr>
          </a:p>
          <a:p>
            <a:pPr algn="just">
              <a:lnSpc>
                <a:spcPct val="120000"/>
              </a:lnSpc>
            </a:pPr>
            <a:r>
              <a:rPr lang="en-US" sz="900" dirty="0">
                <a:latin typeface="Montserrat" pitchFamily="2" charset="77"/>
                <a:ea typeface="Times New Roman" panose="02020603050405020304" pitchFamily="18" charset="0"/>
              </a:rPr>
              <a:t>Historically (January 1999-September 2021), the states that have received higher FDI are Quintana Roo (US$155M), Jalisco (US$49.7M) and Baja California Sur (US$26.8M). In this same period, the top investing countries were Singapore (US$155M), United States (US$111M) and Japan (US$11M).</a:t>
            </a:r>
          </a:p>
        </p:txBody>
      </p:sp>
      <p:grpSp>
        <p:nvGrpSpPr>
          <p:cNvPr id="8" name="Group 23">
            <a:extLst>
              <a:ext uri="{FF2B5EF4-FFF2-40B4-BE49-F238E27FC236}">
                <a16:creationId xmlns:a16="http://schemas.microsoft.com/office/drawing/2014/main" id="{30F4379C-6893-2841-963F-0481C712A36C}"/>
              </a:ext>
            </a:extLst>
          </p:cNvPr>
          <p:cNvGrpSpPr/>
          <p:nvPr/>
        </p:nvGrpSpPr>
        <p:grpSpPr>
          <a:xfrm>
            <a:off x="1" y="1346981"/>
            <a:ext cx="388800" cy="194806"/>
            <a:chOff x="0" y="2622332"/>
            <a:chExt cx="780736" cy="391184"/>
          </a:xfrm>
        </p:grpSpPr>
        <p:sp>
          <p:nvSpPr>
            <p:cNvPr id="9" name="Oval 23">
              <a:extLst>
                <a:ext uri="{FF2B5EF4-FFF2-40B4-BE49-F238E27FC236}">
                  <a16:creationId xmlns:a16="http://schemas.microsoft.com/office/drawing/2014/main" id="{218B1B51-C77B-BB40-879E-5AB2A23F5CF6}"/>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0" name="Oval 21">
              <a:extLst>
                <a:ext uri="{FF2B5EF4-FFF2-40B4-BE49-F238E27FC236}">
                  <a16:creationId xmlns:a16="http://schemas.microsoft.com/office/drawing/2014/main" id="{6BD7C267-9BD3-C74F-A292-9BD6AAA536AD}"/>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1" name="Conector recto 27">
              <a:extLst>
                <a:ext uri="{FF2B5EF4-FFF2-40B4-BE49-F238E27FC236}">
                  <a16:creationId xmlns:a16="http://schemas.microsoft.com/office/drawing/2014/main" id="{40C9537E-C7DC-9E4C-8BF2-2737F16DAA0B}"/>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12" name="Group 23">
            <a:extLst>
              <a:ext uri="{FF2B5EF4-FFF2-40B4-BE49-F238E27FC236}">
                <a16:creationId xmlns:a16="http://schemas.microsoft.com/office/drawing/2014/main" id="{8071164F-320A-364F-90CC-D6DF8EF8A644}"/>
              </a:ext>
            </a:extLst>
          </p:cNvPr>
          <p:cNvGrpSpPr/>
          <p:nvPr/>
        </p:nvGrpSpPr>
        <p:grpSpPr>
          <a:xfrm>
            <a:off x="1" y="2003631"/>
            <a:ext cx="388800" cy="194806"/>
            <a:chOff x="0" y="2622332"/>
            <a:chExt cx="780736" cy="391184"/>
          </a:xfrm>
        </p:grpSpPr>
        <p:sp>
          <p:nvSpPr>
            <p:cNvPr id="13" name="Oval 23">
              <a:extLst>
                <a:ext uri="{FF2B5EF4-FFF2-40B4-BE49-F238E27FC236}">
                  <a16:creationId xmlns:a16="http://schemas.microsoft.com/office/drawing/2014/main" id="{6FFA3664-7489-494F-8A57-33C26513EDD2}"/>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4" name="Oval 21">
              <a:extLst>
                <a:ext uri="{FF2B5EF4-FFF2-40B4-BE49-F238E27FC236}">
                  <a16:creationId xmlns:a16="http://schemas.microsoft.com/office/drawing/2014/main" id="{D21DB1D5-451F-4641-A53B-A6B8F8A3C052}"/>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5" name="Conector recto 27">
              <a:extLst>
                <a:ext uri="{FF2B5EF4-FFF2-40B4-BE49-F238E27FC236}">
                  <a16:creationId xmlns:a16="http://schemas.microsoft.com/office/drawing/2014/main" id="{5CBE9902-99F4-9C41-8FFA-CC6EE34FAB2D}"/>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16" name="Group 23">
            <a:extLst>
              <a:ext uri="{FF2B5EF4-FFF2-40B4-BE49-F238E27FC236}">
                <a16:creationId xmlns:a16="http://schemas.microsoft.com/office/drawing/2014/main" id="{3E4F200B-ABE4-694A-B8A2-D60189A2C874}"/>
              </a:ext>
            </a:extLst>
          </p:cNvPr>
          <p:cNvGrpSpPr/>
          <p:nvPr/>
        </p:nvGrpSpPr>
        <p:grpSpPr>
          <a:xfrm>
            <a:off x="1" y="2660281"/>
            <a:ext cx="388800" cy="194806"/>
            <a:chOff x="0" y="2622332"/>
            <a:chExt cx="780736" cy="391184"/>
          </a:xfrm>
        </p:grpSpPr>
        <p:sp>
          <p:nvSpPr>
            <p:cNvPr id="17" name="Oval 23">
              <a:extLst>
                <a:ext uri="{FF2B5EF4-FFF2-40B4-BE49-F238E27FC236}">
                  <a16:creationId xmlns:a16="http://schemas.microsoft.com/office/drawing/2014/main" id="{EA01DF8B-B5CF-B548-A016-D3E20A88139C}"/>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8" name="Oval 21">
              <a:extLst>
                <a:ext uri="{FF2B5EF4-FFF2-40B4-BE49-F238E27FC236}">
                  <a16:creationId xmlns:a16="http://schemas.microsoft.com/office/drawing/2014/main" id="{5E0FF29C-093B-3344-B388-D84C3F41FDB9}"/>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9" name="Conector recto 27">
              <a:extLst>
                <a:ext uri="{FF2B5EF4-FFF2-40B4-BE49-F238E27FC236}">
                  <a16:creationId xmlns:a16="http://schemas.microsoft.com/office/drawing/2014/main" id="{84193E4F-E3BB-D643-8961-E0A1804FF086}"/>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sp>
        <p:nvSpPr>
          <p:cNvPr id="32" name="CuadroTexto 4">
            <a:extLst>
              <a:ext uri="{FF2B5EF4-FFF2-40B4-BE49-F238E27FC236}">
                <a16:creationId xmlns:a16="http://schemas.microsoft.com/office/drawing/2014/main" id="{BEA97326-6B9C-B147-9509-EB653FAE0AB1}"/>
              </a:ext>
            </a:extLst>
          </p:cNvPr>
          <p:cNvSpPr txBox="1"/>
          <p:nvPr/>
        </p:nvSpPr>
        <p:spPr>
          <a:xfrm>
            <a:off x="255476" y="4733638"/>
            <a:ext cx="3696529" cy="195438"/>
          </a:xfrm>
          <a:prstGeom prst="rect">
            <a:avLst/>
          </a:prstGeom>
          <a:noFill/>
        </p:spPr>
        <p:txBody>
          <a:bodyPr wrap="square" rtlCol="0">
            <a:spAutoFit/>
          </a:bodyPr>
          <a:lstStyle/>
          <a:p>
            <a:pPr>
              <a:lnSpc>
                <a:spcPct val="120000"/>
              </a:lnSpc>
              <a:spcAft>
                <a:spcPts val="600"/>
              </a:spcAft>
            </a:pPr>
            <a:r>
              <a:rPr lang="es-ES" sz="600" dirty="0" err="1">
                <a:latin typeface="Montserrat" panose="00000500000000000000" pitchFamily="2" charset="0"/>
                <a:ea typeface="Calibri" panose="020F0502020204030204" pitchFamily="34" charset="0"/>
                <a:cs typeface="Arial" panose="020B0604020202020204" pitchFamily="34" charset="0"/>
              </a:rPr>
              <a:t>Source</a:t>
            </a:r>
            <a:r>
              <a:rPr lang="es-ES" sz="600" dirty="0">
                <a:latin typeface="Montserrat" panose="00000500000000000000" pitchFamily="2" charset="0"/>
                <a:ea typeface="Calibri" panose="020F0502020204030204" pitchFamily="34" charset="0"/>
                <a:cs typeface="Arial" panose="020B0604020202020204" pitchFamily="34" charset="0"/>
              </a:rPr>
              <a:t>; Data México</a:t>
            </a:r>
            <a:endParaRPr lang="es-MX" sz="600" dirty="0">
              <a:latin typeface="Calibri" panose="020F0502020204030204" pitchFamily="34" charset="0"/>
              <a:ea typeface="Calibri" panose="020F0502020204030204" pitchFamily="34" charset="0"/>
            </a:endParaRPr>
          </a:p>
        </p:txBody>
      </p:sp>
      <p:pic>
        <p:nvPicPr>
          <p:cNvPr id="5" name="Imagen 4">
            <a:extLst>
              <a:ext uri="{FF2B5EF4-FFF2-40B4-BE49-F238E27FC236}">
                <a16:creationId xmlns:a16="http://schemas.microsoft.com/office/drawing/2014/main" id="{B0F4E35C-0D9C-4196-BF8C-AD258E26CCF6}"/>
              </a:ext>
            </a:extLst>
          </p:cNvPr>
          <p:cNvPicPr>
            <a:picLocks noChangeAspect="1"/>
          </p:cNvPicPr>
          <p:nvPr/>
        </p:nvPicPr>
        <p:blipFill rotWithShape="1">
          <a:blip r:embed="rId2"/>
          <a:srcRect t="4095" r="1791" b="7021"/>
          <a:stretch/>
        </p:blipFill>
        <p:spPr>
          <a:xfrm>
            <a:off x="4754881" y="1614198"/>
            <a:ext cx="3517249" cy="3115523"/>
          </a:xfrm>
          <a:prstGeom prst="rect">
            <a:avLst/>
          </a:prstGeom>
        </p:spPr>
      </p:pic>
      <p:sp>
        <p:nvSpPr>
          <p:cNvPr id="21" name="Rectángulo 6">
            <a:extLst>
              <a:ext uri="{FF2B5EF4-FFF2-40B4-BE49-F238E27FC236}">
                <a16:creationId xmlns:a16="http://schemas.microsoft.com/office/drawing/2014/main" id="{26BB1B54-44F0-4C91-A379-41A52D537E24}"/>
              </a:ext>
            </a:extLst>
          </p:cNvPr>
          <p:cNvSpPr/>
          <p:nvPr/>
        </p:nvSpPr>
        <p:spPr>
          <a:xfrm>
            <a:off x="5041868" y="1302077"/>
            <a:ext cx="2943274" cy="245516"/>
          </a:xfrm>
          <a:prstGeom prst="rect">
            <a:avLst/>
          </a:prstGeom>
        </p:spPr>
        <p:txBody>
          <a:bodyPr wrap="square">
            <a:spAutoFit/>
          </a:bodyPr>
          <a:lstStyle/>
          <a:p>
            <a:pPr algn="ctr">
              <a:lnSpc>
                <a:spcPct val="120000"/>
              </a:lnSpc>
              <a:spcAft>
                <a:spcPts val="600"/>
              </a:spcAft>
            </a:pPr>
            <a:r>
              <a:rPr lang="es-MX" sz="900" b="1" dirty="0">
                <a:solidFill>
                  <a:srgbClr val="265E51"/>
                </a:solidFill>
                <a:latin typeface="Montserrat" pitchFamily="2" charset="77"/>
              </a:rPr>
              <a:t>QUARTERLY GDP</a:t>
            </a:r>
          </a:p>
        </p:txBody>
      </p:sp>
      <p:pic>
        <p:nvPicPr>
          <p:cNvPr id="7" name="Imagen 6">
            <a:extLst>
              <a:ext uri="{FF2B5EF4-FFF2-40B4-BE49-F238E27FC236}">
                <a16:creationId xmlns:a16="http://schemas.microsoft.com/office/drawing/2014/main" id="{48A235FD-B459-4CA4-822B-78C2D9DDDC7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998381" y="3355456"/>
            <a:ext cx="1573620" cy="1573620"/>
          </a:xfrm>
          <a:prstGeom prst="rect">
            <a:avLst/>
          </a:prstGeom>
        </p:spPr>
      </p:pic>
    </p:spTree>
    <p:extLst>
      <p:ext uri="{BB962C8B-B14F-4D97-AF65-F5344CB8AC3E}">
        <p14:creationId xmlns:p14="http://schemas.microsoft.com/office/powerpoint/2010/main" val="417999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5C5FFD0-3326-4661-B7EC-4340C11D038B}"/>
              </a:ext>
            </a:extLst>
          </p:cNvPr>
          <p:cNvSpPr txBox="1"/>
          <p:nvPr/>
        </p:nvSpPr>
        <p:spPr>
          <a:xfrm>
            <a:off x="155474" y="866107"/>
            <a:ext cx="6480000" cy="307777"/>
          </a:xfrm>
          <a:prstGeom prst="rect">
            <a:avLst/>
          </a:prstGeom>
          <a:noFill/>
        </p:spPr>
        <p:txBody>
          <a:bodyPr wrap="square" rtlCol="0">
            <a:spAutoFit/>
          </a:bodyPr>
          <a:lstStyle/>
          <a:p>
            <a:r>
              <a:rPr lang="en-US" b="1" dirty="0">
                <a:solidFill>
                  <a:srgbClr val="265E51"/>
                </a:solidFill>
                <a:latin typeface="Montserrat"/>
              </a:rPr>
              <a:t>Agribusiness</a:t>
            </a:r>
          </a:p>
        </p:txBody>
      </p:sp>
      <p:cxnSp>
        <p:nvCxnSpPr>
          <p:cNvPr id="3" name="Straight Connector 3">
            <a:extLst>
              <a:ext uri="{FF2B5EF4-FFF2-40B4-BE49-F238E27FC236}">
                <a16:creationId xmlns:a16="http://schemas.microsoft.com/office/drawing/2014/main" id="{2D95C098-B9B8-4416-9A4D-FEF043D941ED}"/>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7" name="CuadroTexto 4">
            <a:extLst>
              <a:ext uri="{FF2B5EF4-FFF2-40B4-BE49-F238E27FC236}">
                <a16:creationId xmlns:a16="http://schemas.microsoft.com/office/drawing/2014/main" id="{1E0D3C9D-D851-44A0-83EA-D219D02773CB}"/>
              </a:ext>
            </a:extLst>
          </p:cNvPr>
          <p:cNvSpPr txBox="1"/>
          <p:nvPr/>
        </p:nvSpPr>
        <p:spPr>
          <a:xfrm>
            <a:off x="155471" y="1321369"/>
            <a:ext cx="8040262" cy="2285241"/>
          </a:xfrm>
          <a:prstGeom prst="rect">
            <a:avLst/>
          </a:prstGeom>
          <a:noFill/>
        </p:spPr>
        <p:txBody>
          <a:bodyPr wrap="square" rtlCol="0">
            <a:spAutoFit/>
          </a:bodyPr>
          <a:lstStyle/>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Prior to the emergence of the COVID-19 pandemic, the agribusiness industry in Mexico had been in continuous and steady expansion, with growth of the agribusiness landscape driven in part by strong consumer demand and a steadily growing middle class.</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The industry is expected to rebound quickly, and Mexico remains well-suited to large-scale agricultural production with its large land mass and a diverse range of climates.</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Despite the decrease in total tonnage of agricultural goods produced in Mexico in 2020, the country continued to experience an increase in terms of revenue per ton, resulting from investment in higher value-added crops (such as avocados, berries, and tomatoes). </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SADER states that Mexico is the world’s 11th-largest agricultural and livestock producer, and the third largest in Latin America. Of the country’s total 60.8 million acres of arable land, 53.3 million acres are planted, with only 1.5 million acres using irrigation technologies (the latest data is from 2017).</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A significant portion of the Mexican labor force is devoted to agriculture, as can be seen in this chart:</a:t>
            </a:r>
          </a:p>
          <a:p>
            <a:pPr marL="285750" indent="-285750" algn="just">
              <a:spcAft>
                <a:spcPts val="300"/>
              </a:spcAft>
              <a:buClr>
                <a:srgbClr val="BC955C"/>
              </a:buClr>
              <a:buFont typeface="Arial" panose="020B0604020202020204" pitchFamily="34" charset="0"/>
              <a:buChar char="•"/>
            </a:pPr>
            <a:endParaRPr lang="en-US" sz="1050" dirty="0">
              <a:solidFill>
                <a:srgbClr val="2C2C2C"/>
              </a:solidFill>
              <a:latin typeface="PublicSans"/>
            </a:endParaRPr>
          </a:p>
          <a:p>
            <a:pPr marL="285750" indent="-285750" algn="just">
              <a:spcAft>
                <a:spcPts val="300"/>
              </a:spcAft>
              <a:buClr>
                <a:srgbClr val="BC955C"/>
              </a:buClr>
              <a:buFont typeface="Arial" panose="020B0604020202020204" pitchFamily="34" charset="0"/>
              <a:buChar char="•"/>
            </a:pPr>
            <a:endParaRPr lang="en-US" sz="900" dirty="0">
              <a:latin typeface="Montserrat" pitchFamily="2" charset="77"/>
            </a:endParaRPr>
          </a:p>
        </p:txBody>
      </p:sp>
      <p:graphicFrame>
        <p:nvGraphicFramePr>
          <p:cNvPr id="8" name="Tabla 2">
            <a:extLst>
              <a:ext uri="{FF2B5EF4-FFF2-40B4-BE49-F238E27FC236}">
                <a16:creationId xmlns:a16="http://schemas.microsoft.com/office/drawing/2014/main" id="{A8520B3B-7D81-40AE-A1AB-5A1EE1635260}"/>
              </a:ext>
            </a:extLst>
          </p:cNvPr>
          <p:cNvGraphicFramePr>
            <a:graphicFrameLocks noGrp="1"/>
          </p:cNvGraphicFramePr>
          <p:nvPr>
            <p:extLst>
              <p:ext uri="{D42A27DB-BD31-4B8C-83A1-F6EECF244321}">
                <p14:modId xmlns:p14="http://schemas.microsoft.com/office/powerpoint/2010/main" val="2990847856"/>
              </p:ext>
            </p:extLst>
          </p:nvPr>
        </p:nvGraphicFramePr>
        <p:xfrm>
          <a:off x="2404791" y="3381154"/>
          <a:ext cx="3602603" cy="896241"/>
        </p:xfrm>
        <a:graphic>
          <a:graphicData uri="http://schemas.openxmlformats.org/drawingml/2006/table">
            <a:tbl>
              <a:tblPr firstRow="1" bandRow="1">
                <a:tableStyleId>{5C22544A-7EE6-4342-B048-85BDC9FD1C3A}</a:tableStyleId>
              </a:tblPr>
              <a:tblGrid>
                <a:gridCol w="831010">
                  <a:extLst>
                    <a:ext uri="{9D8B030D-6E8A-4147-A177-3AD203B41FA5}">
                      <a16:colId xmlns:a16="http://schemas.microsoft.com/office/drawing/2014/main" val="3087868826"/>
                    </a:ext>
                  </a:extLst>
                </a:gridCol>
                <a:gridCol w="995334">
                  <a:extLst>
                    <a:ext uri="{9D8B030D-6E8A-4147-A177-3AD203B41FA5}">
                      <a16:colId xmlns:a16="http://schemas.microsoft.com/office/drawing/2014/main" val="2434316988"/>
                    </a:ext>
                  </a:extLst>
                </a:gridCol>
                <a:gridCol w="844353">
                  <a:extLst>
                    <a:ext uri="{9D8B030D-6E8A-4147-A177-3AD203B41FA5}">
                      <a16:colId xmlns:a16="http://schemas.microsoft.com/office/drawing/2014/main" val="3634354256"/>
                    </a:ext>
                  </a:extLst>
                </a:gridCol>
                <a:gridCol w="931906">
                  <a:extLst>
                    <a:ext uri="{9D8B030D-6E8A-4147-A177-3AD203B41FA5}">
                      <a16:colId xmlns:a16="http://schemas.microsoft.com/office/drawing/2014/main" val="1152229934"/>
                    </a:ext>
                  </a:extLst>
                </a:gridCol>
              </a:tblGrid>
              <a:tr h="298747">
                <a:tc gridSpan="4">
                  <a:txBody>
                    <a:bodyPr/>
                    <a:lstStyle/>
                    <a:p>
                      <a:pPr algn="ctr"/>
                      <a:r>
                        <a:rPr lang="en-US" sz="900" b="1" i="0" noProof="0" dirty="0">
                          <a:solidFill>
                            <a:schemeClr val="bg1"/>
                          </a:solidFill>
                          <a:latin typeface="Montserrat" pitchFamily="2" charset="77"/>
                        </a:rPr>
                        <a:t>Employment in Mexico by sector (2020)</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solidFill>
                      <a:srgbClr val="BC955C"/>
                    </a:solidFill>
                  </a:tcPr>
                </a:tc>
                <a:tc hMerge="1">
                  <a:txBody>
                    <a:bodyPr/>
                    <a:lstStyle/>
                    <a:p>
                      <a:pPr algn="ctr"/>
                      <a:endParaRPr lang="es-MX" sz="600" b="0" i="0" dirty="0">
                        <a:latin typeface="Montserrat" pitchFamily="2" charset="77"/>
                      </a:endParaRP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MX" sz="600" b="0" i="0" dirty="0">
                        <a:latin typeface="Montserrat" pitchFamily="2" charset="77"/>
                      </a:endParaRP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MX" sz="600" b="0" i="0" dirty="0">
                        <a:latin typeface="Montserrat" pitchFamily="2" charset="77"/>
                      </a:endParaRP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388828"/>
                  </a:ext>
                </a:extLst>
              </a:tr>
              <a:tr h="298747">
                <a:tc>
                  <a:txBody>
                    <a:bodyPr/>
                    <a:lstStyle/>
                    <a:p>
                      <a:pPr algn="ctr"/>
                      <a:r>
                        <a:rPr lang="en-US" sz="900" b="0" i="0" noProof="0" dirty="0">
                          <a:latin typeface="Montserrat" pitchFamily="2" charset="77"/>
                        </a:rPr>
                        <a:t>Trade</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i="0" noProof="0">
                          <a:latin typeface="Montserrat" pitchFamily="2" charset="77"/>
                        </a:rPr>
                        <a:t>Services</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i="0" noProof="0">
                          <a:latin typeface="Montserrat" pitchFamily="2" charset="77"/>
                        </a:rPr>
                        <a:t>Industry</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i="0" noProof="0">
                          <a:latin typeface="Montserrat" pitchFamily="2" charset="77"/>
                        </a:rPr>
                        <a:t>Agriculture</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1895094"/>
                  </a:ext>
                </a:extLst>
              </a:tr>
              <a:tr h="298747">
                <a:tc>
                  <a:txBody>
                    <a:bodyPr/>
                    <a:lstStyle/>
                    <a:p>
                      <a:pPr algn="ctr"/>
                      <a:r>
                        <a:rPr lang="en-US" sz="900" b="0" i="0" noProof="0" dirty="0">
                          <a:latin typeface="Montserrat" pitchFamily="2" charset="77"/>
                        </a:rPr>
                        <a:t>13%</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i="0" noProof="0" dirty="0">
                          <a:latin typeface="Montserrat" pitchFamily="2" charset="77"/>
                        </a:rPr>
                        <a:t>17.6%</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i="0" noProof="0" dirty="0">
                          <a:latin typeface="Montserrat" pitchFamily="2" charset="77"/>
                        </a:rPr>
                        <a:t>17%</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i="0" noProof="0" dirty="0">
                          <a:latin typeface="Montserrat" pitchFamily="2" charset="77"/>
                        </a:rPr>
                        <a:t>11.4%</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9147779"/>
                  </a:ext>
                </a:extLst>
              </a:tr>
            </a:tbl>
          </a:graphicData>
        </a:graphic>
      </p:graphicFrame>
      <p:sp>
        <p:nvSpPr>
          <p:cNvPr id="11" name="CuadroTexto 4">
            <a:extLst>
              <a:ext uri="{FF2B5EF4-FFF2-40B4-BE49-F238E27FC236}">
                <a16:creationId xmlns:a16="http://schemas.microsoft.com/office/drawing/2014/main" id="{32B2113B-B076-4819-A783-BB5BA9405FBE}"/>
              </a:ext>
            </a:extLst>
          </p:cNvPr>
          <p:cNvSpPr txBox="1"/>
          <p:nvPr/>
        </p:nvSpPr>
        <p:spPr>
          <a:xfrm>
            <a:off x="155471" y="4655952"/>
            <a:ext cx="3696529" cy="169277"/>
          </a:xfrm>
          <a:prstGeom prst="rect">
            <a:avLst/>
          </a:prstGeom>
          <a:noFill/>
        </p:spPr>
        <p:txBody>
          <a:bodyPr wrap="square" rtlCol="0">
            <a:spAutoFit/>
          </a:bodyPr>
          <a:lstStyle/>
          <a:p>
            <a:r>
              <a:rPr lang="es-MX" sz="500" dirty="0" err="1">
                <a:latin typeface="Montserrat" pitchFamily="2" charset="77"/>
              </a:rPr>
              <a:t>Source</a:t>
            </a:r>
            <a:r>
              <a:rPr lang="es-MX" sz="500" dirty="0">
                <a:latin typeface="Montserrat" pitchFamily="2" charset="77"/>
              </a:rPr>
              <a:t>:    SADER  /  US International </a:t>
            </a:r>
            <a:r>
              <a:rPr lang="es-MX" sz="500" dirty="0" err="1">
                <a:latin typeface="Montserrat" pitchFamily="2" charset="77"/>
              </a:rPr>
              <a:t>Trade</a:t>
            </a:r>
            <a:r>
              <a:rPr lang="es-MX" sz="500" dirty="0">
                <a:latin typeface="Montserrat" pitchFamily="2" charset="77"/>
              </a:rPr>
              <a:t> </a:t>
            </a:r>
            <a:r>
              <a:rPr lang="es-MX" sz="500" dirty="0" err="1">
                <a:latin typeface="Montserrat" pitchFamily="2" charset="77"/>
              </a:rPr>
              <a:t>Administration</a:t>
            </a:r>
            <a:endParaRPr lang="es-MX" sz="500" dirty="0">
              <a:latin typeface="Montserrat" pitchFamily="2" charset="77"/>
            </a:endParaRPr>
          </a:p>
        </p:txBody>
      </p:sp>
    </p:spTree>
    <p:extLst>
      <p:ext uri="{BB962C8B-B14F-4D97-AF65-F5344CB8AC3E}">
        <p14:creationId xmlns:p14="http://schemas.microsoft.com/office/powerpoint/2010/main" val="1894934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3">
            <a:extLst>
              <a:ext uri="{FF2B5EF4-FFF2-40B4-BE49-F238E27FC236}">
                <a16:creationId xmlns:a16="http://schemas.microsoft.com/office/drawing/2014/main" id="{465AB8F9-35B0-694D-B946-DC30FA4DFD58}"/>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3E557188-9D70-A241-A74A-2DE69B125535}"/>
              </a:ext>
            </a:extLst>
          </p:cNvPr>
          <p:cNvSpPr txBox="1"/>
          <p:nvPr/>
        </p:nvSpPr>
        <p:spPr>
          <a:xfrm>
            <a:off x="416729" y="1321369"/>
            <a:ext cx="3972392" cy="1242712"/>
          </a:xfrm>
          <a:prstGeom prst="rect">
            <a:avLst/>
          </a:prstGeom>
          <a:noFill/>
        </p:spPr>
        <p:txBody>
          <a:bodyPr wrap="square" rtlCol="0">
            <a:spAutoFit/>
          </a:bodyPr>
          <a:lstStyle/>
          <a:p>
            <a:pPr>
              <a:lnSpc>
                <a:spcPct val="120000"/>
              </a:lnSpc>
            </a:pPr>
            <a:r>
              <a:rPr lang="en-US" sz="900" dirty="0">
                <a:latin typeface="Montserrat" pitchFamily="2" charset="77"/>
                <a:ea typeface="Times New Roman" panose="02020603050405020304" pitchFamily="18" charset="0"/>
              </a:rPr>
              <a:t>In the Fishing sector, during the 3Q of 2021, a GDP of $862,762M MX was registered, showing a decrease of 16.2% compared to the previous trimester.</a:t>
            </a:r>
          </a:p>
          <a:p>
            <a:pPr>
              <a:lnSpc>
                <a:spcPct val="120000"/>
              </a:lnSpc>
            </a:pPr>
            <a:endParaRPr lang="en-US" sz="900" dirty="0">
              <a:latin typeface="Montserrat" pitchFamily="2" charset="77"/>
              <a:ea typeface="Times New Roman" panose="02020603050405020304" pitchFamily="18" charset="0"/>
            </a:endParaRPr>
          </a:p>
          <a:p>
            <a:pPr>
              <a:lnSpc>
                <a:spcPct val="120000"/>
              </a:lnSpc>
            </a:pPr>
            <a:r>
              <a:rPr lang="en-US" sz="900" dirty="0">
                <a:latin typeface="Montserrat" pitchFamily="2" charset="77"/>
                <a:ea typeface="Times New Roman" panose="02020603050405020304" pitchFamily="18" charset="0"/>
              </a:rPr>
              <a:t>In 2019, the total gross production was $22,348M MX. The states with higher total gross production were Sinaloa ($4.114M MX) and Sonora ($3.182M MX). </a:t>
            </a:r>
          </a:p>
        </p:txBody>
      </p:sp>
      <p:grpSp>
        <p:nvGrpSpPr>
          <p:cNvPr id="8" name="Group 23">
            <a:extLst>
              <a:ext uri="{FF2B5EF4-FFF2-40B4-BE49-F238E27FC236}">
                <a16:creationId xmlns:a16="http://schemas.microsoft.com/office/drawing/2014/main" id="{30F4379C-6893-2841-963F-0481C712A36C}"/>
              </a:ext>
            </a:extLst>
          </p:cNvPr>
          <p:cNvGrpSpPr/>
          <p:nvPr/>
        </p:nvGrpSpPr>
        <p:grpSpPr>
          <a:xfrm>
            <a:off x="1" y="1346981"/>
            <a:ext cx="388800" cy="194806"/>
            <a:chOff x="0" y="2622332"/>
            <a:chExt cx="780736" cy="391184"/>
          </a:xfrm>
        </p:grpSpPr>
        <p:sp>
          <p:nvSpPr>
            <p:cNvPr id="9" name="Oval 23">
              <a:extLst>
                <a:ext uri="{FF2B5EF4-FFF2-40B4-BE49-F238E27FC236}">
                  <a16:creationId xmlns:a16="http://schemas.microsoft.com/office/drawing/2014/main" id="{218B1B51-C77B-BB40-879E-5AB2A23F5CF6}"/>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0" name="Oval 21">
              <a:extLst>
                <a:ext uri="{FF2B5EF4-FFF2-40B4-BE49-F238E27FC236}">
                  <a16:creationId xmlns:a16="http://schemas.microsoft.com/office/drawing/2014/main" id="{6BD7C267-9BD3-C74F-A292-9BD6AAA536AD}"/>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1" name="Conector recto 27">
              <a:extLst>
                <a:ext uri="{FF2B5EF4-FFF2-40B4-BE49-F238E27FC236}">
                  <a16:creationId xmlns:a16="http://schemas.microsoft.com/office/drawing/2014/main" id="{40C9537E-C7DC-9E4C-8BF2-2737F16DAA0B}"/>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12" name="Group 23">
            <a:extLst>
              <a:ext uri="{FF2B5EF4-FFF2-40B4-BE49-F238E27FC236}">
                <a16:creationId xmlns:a16="http://schemas.microsoft.com/office/drawing/2014/main" id="{8071164F-320A-364F-90CC-D6DF8EF8A644}"/>
              </a:ext>
            </a:extLst>
          </p:cNvPr>
          <p:cNvGrpSpPr/>
          <p:nvPr/>
        </p:nvGrpSpPr>
        <p:grpSpPr>
          <a:xfrm>
            <a:off x="1" y="2012489"/>
            <a:ext cx="388800" cy="194806"/>
            <a:chOff x="0" y="2622332"/>
            <a:chExt cx="780736" cy="391184"/>
          </a:xfrm>
        </p:grpSpPr>
        <p:sp>
          <p:nvSpPr>
            <p:cNvPr id="13" name="Oval 23">
              <a:extLst>
                <a:ext uri="{FF2B5EF4-FFF2-40B4-BE49-F238E27FC236}">
                  <a16:creationId xmlns:a16="http://schemas.microsoft.com/office/drawing/2014/main" id="{6FFA3664-7489-494F-8A57-33C26513EDD2}"/>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4" name="Oval 21">
              <a:extLst>
                <a:ext uri="{FF2B5EF4-FFF2-40B4-BE49-F238E27FC236}">
                  <a16:creationId xmlns:a16="http://schemas.microsoft.com/office/drawing/2014/main" id="{D21DB1D5-451F-4641-A53B-A6B8F8A3C052}"/>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5" name="Conector recto 27">
              <a:extLst>
                <a:ext uri="{FF2B5EF4-FFF2-40B4-BE49-F238E27FC236}">
                  <a16:creationId xmlns:a16="http://schemas.microsoft.com/office/drawing/2014/main" id="{5CBE9902-99F4-9C41-8FFA-CC6EE34FAB2D}"/>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sp>
        <p:nvSpPr>
          <p:cNvPr id="32" name="CuadroTexto 4">
            <a:extLst>
              <a:ext uri="{FF2B5EF4-FFF2-40B4-BE49-F238E27FC236}">
                <a16:creationId xmlns:a16="http://schemas.microsoft.com/office/drawing/2014/main" id="{BEA97326-6B9C-B147-9509-EB653FAE0AB1}"/>
              </a:ext>
            </a:extLst>
          </p:cNvPr>
          <p:cNvSpPr txBox="1"/>
          <p:nvPr/>
        </p:nvSpPr>
        <p:spPr>
          <a:xfrm>
            <a:off x="255476" y="4733638"/>
            <a:ext cx="3696529" cy="195438"/>
          </a:xfrm>
          <a:prstGeom prst="rect">
            <a:avLst/>
          </a:prstGeom>
          <a:noFill/>
        </p:spPr>
        <p:txBody>
          <a:bodyPr wrap="square" rtlCol="0">
            <a:spAutoFit/>
          </a:bodyPr>
          <a:lstStyle/>
          <a:p>
            <a:pPr>
              <a:lnSpc>
                <a:spcPct val="120000"/>
              </a:lnSpc>
              <a:spcAft>
                <a:spcPts val="600"/>
              </a:spcAft>
            </a:pPr>
            <a:r>
              <a:rPr lang="es-ES" sz="600" dirty="0" err="1">
                <a:latin typeface="Montserrat" panose="00000500000000000000" pitchFamily="2" charset="0"/>
                <a:ea typeface="Calibri" panose="020F0502020204030204" pitchFamily="34" charset="0"/>
                <a:cs typeface="Arial" panose="020B0604020202020204" pitchFamily="34" charset="0"/>
              </a:rPr>
              <a:t>Source</a:t>
            </a:r>
            <a:r>
              <a:rPr lang="es-ES" sz="600" dirty="0">
                <a:latin typeface="Montserrat" panose="00000500000000000000" pitchFamily="2" charset="0"/>
                <a:ea typeface="Calibri" panose="020F0502020204030204" pitchFamily="34" charset="0"/>
                <a:cs typeface="Arial" panose="020B0604020202020204" pitchFamily="34" charset="0"/>
              </a:rPr>
              <a:t>: Data México</a:t>
            </a:r>
            <a:endParaRPr lang="es-MX" sz="600" dirty="0">
              <a:latin typeface="Calibri" panose="020F0502020204030204" pitchFamily="34" charset="0"/>
              <a:ea typeface="Calibri" panose="020F0502020204030204" pitchFamily="34" charset="0"/>
            </a:endParaRPr>
          </a:p>
        </p:txBody>
      </p:sp>
      <p:pic>
        <p:nvPicPr>
          <p:cNvPr id="5" name="Imagen 4">
            <a:extLst>
              <a:ext uri="{FF2B5EF4-FFF2-40B4-BE49-F238E27FC236}">
                <a16:creationId xmlns:a16="http://schemas.microsoft.com/office/drawing/2014/main" id="{991EBC92-6F6B-48CC-A2D0-3FBB93338B84}"/>
              </a:ext>
            </a:extLst>
          </p:cNvPr>
          <p:cNvPicPr>
            <a:picLocks noChangeAspect="1"/>
          </p:cNvPicPr>
          <p:nvPr/>
        </p:nvPicPr>
        <p:blipFill>
          <a:blip r:embed="rId2"/>
          <a:stretch>
            <a:fillRect/>
          </a:stretch>
        </p:blipFill>
        <p:spPr>
          <a:xfrm>
            <a:off x="4171478" y="2371060"/>
            <a:ext cx="4858221" cy="2434301"/>
          </a:xfrm>
          <a:prstGeom prst="rect">
            <a:avLst/>
          </a:prstGeom>
        </p:spPr>
      </p:pic>
      <p:sp>
        <p:nvSpPr>
          <p:cNvPr id="16" name="Rectángulo 6">
            <a:extLst>
              <a:ext uri="{FF2B5EF4-FFF2-40B4-BE49-F238E27FC236}">
                <a16:creationId xmlns:a16="http://schemas.microsoft.com/office/drawing/2014/main" id="{EE15247B-8964-4A6D-9FBA-D742316C7680}"/>
              </a:ext>
            </a:extLst>
          </p:cNvPr>
          <p:cNvSpPr/>
          <p:nvPr/>
        </p:nvSpPr>
        <p:spPr>
          <a:xfrm>
            <a:off x="4893012" y="2125544"/>
            <a:ext cx="2943274" cy="245516"/>
          </a:xfrm>
          <a:prstGeom prst="rect">
            <a:avLst/>
          </a:prstGeom>
        </p:spPr>
        <p:txBody>
          <a:bodyPr wrap="square">
            <a:spAutoFit/>
          </a:bodyPr>
          <a:lstStyle/>
          <a:p>
            <a:pPr algn="ctr">
              <a:lnSpc>
                <a:spcPct val="120000"/>
              </a:lnSpc>
              <a:spcAft>
                <a:spcPts val="600"/>
              </a:spcAft>
            </a:pPr>
            <a:r>
              <a:rPr lang="es-MX" sz="900" b="1" dirty="0">
                <a:solidFill>
                  <a:srgbClr val="265E51"/>
                </a:solidFill>
                <a:latin typeface="Montserrat" pitchFamily="2" charset="77"/>
              </a:rPr>
              <a:t>ANNUAL GDP</a:t>
            </a:r>
          </a:p>
        </p:txBody>
      </p:sp>
      <p:pic>
        <p:nvPicPr>
          <p:cNvPr id="7" name="Imagen 6" descr="Imagen que contiene exterior, nieve, cuerda, persona&#10;&#10;Descripción generada automáticamente">
            <a:extLst>
              <a:ext uri="{FF2B5EF4-FFF2-40B4-BE49-F238E27FC236}">
                <a16:creationId xmlns:a16="http://schemas.microsoft.com/office/drawing/2014/main" id="{166EE9A5-4801-48FA-AF6F-30405082606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2103" y="2723880"/>
            <a:ext cx="2943274" cy="1981805"/>
          </a:xfrm>
          <a:prstGeom prst="rect">
            <a:avLst/>
          </a:prstGeom>
        </p:spPr>
      </p:pic>
    </p:spTree>
    <p:extLst>
      <p:ext uri="{BB962C8B-B14F-4D97-AF65-F5344CB8AC3E}">
        <p14:creationId xmlns:p14="http://schemas.microsoft.com/office/powerpoint/2010/main" val="2541787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3">
            <a:extLst>
              <a:ext uri="{FF2B5EF4-FFF2-40B4-BE49-F238E27FC236}">
                <a16:creationId xmlns:a16="http://schemas.microsoft.com/office/drawing/2014/main" id="{465AB8F9-35B0-694D-B946-DC30FA4DFD58}"/>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3E557188-9D70-A241-A74A-2DE69B125535}"/>
              </a:ext>
            </a:extLst>
          </p:cNvPr>
          <p:cNvSpPr txBox="1"/>
          <p:nvPr/>
        </p:nvSpPr>
        <p:spPr>
          <a:xfrm>
            <a:off x="416729" y="1321369"/>
            <a:ext cx="3972392" cy="1408912"/>
          </a:xfrm>
          <a:prstGeom prst="rect">
            <a:avLst/>
          </a:prstGeom>
          <a:noFill/>
        </p:spPr>
        <p:txBody>
          <a:bodyPr wrap="square" rtlCol="0">
            <a:spAutoFit/>
          </a:bodyPr>
          <a:lstStyle/>
          <a:p>
            <a:pPr algn="just">
              <a:lnSpc>
                <a:spcPct val="120000"/>
              </a:lnSpc>
            </a:pPr>
            <a:r>
              <a:rPr lang="en-US" sz="900" dirty="0">
                <a:latin typeface="Montserrat" pitchFamily="2" charset="77"/>
                <a:ea typeface="Times New Roman" panose="02020603050405020304" pitchFamily="18" charset="0"/>
              </a:rPr>
              <a:t>In the </a:t>
            </a:r>
            <a:r>
              <a:rPr lang="en-US" sz="900" b="1" dirty="0">
                <a:solidFill>
                  <a:srgbClr val="BC955C"/>
                </a:solidFill>
                <a:latin typeface="Montserrat" pitchFamily="2" charset="77"/>
              </a:rPr>
              <a:t>Wholesale Trade of Agricultural and Forestry Raw Materials</a:t>
            </a:r>
            <a:r>
              <a:rPr lang="en-US" sz="900" dirty="0">
                <a:latin typeface="Montserrat" pitchFamily="2" charset="77"/>
                <a:ea typeface="Times New Roman" panose="02020603050405020304" pitchFamily="18" charset="0"/>
              </a:rPr>
              <a:t> sector, in the 3Q of 2021, a GDP of $2.56B MX was registered, showing an increase of 4.54% compared to the previous trimester.</a:t>
            </a:r>
          </a:p>
          <a:p>
            <a:pPr algn="just">
              <a:lnSpc>
                <a:spcPct val="120000"/>
              </a:lnSpc>
            </a:pPr>
            <a:endParaRPr lang="en-US" sz="900" dirty="0">
              <a:latin typeface="Montserrat" pitchFamily="2" charset="77"/>
              <a:ea typeface="Times New Roman" panose="02020603050405020304" pitchFamily="18" charset="0"/>
            </a:endParaRPr>
          </a:p>
          <a:p>
            <a:pPr algn="just">
              <a:lnSpc>
                <a:spcPct val="120000"/>
              </a:lnSpc>
            </a:pPr>
            <a:r>
              <a:rPr lang="en-US" sz="900" dirty="0">
                <a:latin typeface="Montserrat" pitchFamily="2" charset="77"/>
                <a:ea typeface="Times New Roman" panose="02020603050405020304" pitchFamily="18" charset="0"/>
              </a:rPr>
              <a:t>In 2019, the total gross production was of $534,677M MX. The states with higher total gross production were Mexico City ($74,432M MX) and Nuevo León ($46,636M MX)</a:t>
            </a:r>
          </a:p>
        </p:txBody>
      </p:sp>
      <p:grpSp>
        <p:nvGrpSpPr>
          <p:cNvPr id="8" name="Group 23">
            <a:extLst>
              <a:ext uri="{FF2B5EF4-FFF2-40B4-BE49-F238E27FC236}">
                <a16:creationId xmlns:a16="http://schemas.microsoft.com/office/drawing/2014/main" id="{30F4379C-6893-2841-963F-0481C712A36C}"/>
              </a:ext>
            </a:extLst>
          </p:cNvPr>
          <p:cNvGrpSpPr/>
          <p:nvPr/>
        </p:nvGrpSpPr>
        <p:grpSpPr>
          <a:xfrm>
            <a:off x="1" y="1346981"/>
            <a:ext cx="388800" cy="194806"/>
            <a:chOff x="0" y="2622332"/>
            <a:chExt cx="780736" cy="391184"/>
          </a:xfrm>
        </p:grpSpPr>
        <p:sp>
          <p:nvSpPr>
            <p:cNvPr id="9" name="Oval 23">
              <a:extLst>
                <a:ext uri="{FF2B5EF4-FFF2-40B4-BE49-F238E27FC236}">
                  <a16:creationId xmlns:a16="http://schemas.microsoft.com/office/drawing/2014/main" id="{218B1B51-C77B-BB40-879E-5AB2A23F5CF6}"/>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0" name="Oval 21">
              <a:extLst>
                <a:ext uri="{FF2B5EF4-FFF2-40B4-BE49-F238E27FC236}">
                  <a16:creationId xmlns:a16="http://schemas.microsoft.com/office/drawing/2014/main" id="{6BD7C267-9BD3-C74F-A292-9BD6AAA536AD}"/>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1" name="Conector recto 27">
              <a:extLst>
                <a:ext uri="{FF2B5EF4-FFF2-40B4-BE49-F238E27FC236}">
                  <a16:creationId xmlns:a16="http://schemas.microsoft.com/office/drawing/2014/main" id="{40C9537E-C7DC-9E4C-8BF2-2737F16DAA0B}"/>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12" name="Group 23">
            <a:extLst>
              <a:ext uri="{FF2B5EF4-FFF2-40B4-BE49-F238E27FC236}">
                <a16:creationId xmlns:a16="http://schemas.microsoft.com/office/drawing/2014/main" id="{8071164F-320A-364F-90CC-D6DF8EF8A644}"/>
              </a:ext>
            </a:extLst>
          </p:cNvPr>
          <p:cNvGrpSpPr/>
          <p:nvPr/>
        </p:nvGrpSpPr>
        <p:grpSpPr>
          <a:xfrm>
            <a:off x="1" y="2178032"/>
            <a:ext cx="388800" cy="194806"/>
            <a:chOff x="0" y="2622332"/>
            <a:chExt cx="780736" cy="391184"/>
          </a:xfrm>
        </p:grpSpPr>
        <p:sp>
          <p:nvSpPr>
            <p:cNvPr id="13" name="Oval 23">
              <a:extLst>
                <a:ext uri="{FF2B5EF4-FFF2-40B4-BE49-F238E27FC236}">
                  <a16:creationId xmlns:a16="http://schemas.microsoft.com/office/drawing/2014/main" id="{6FFA3664-7489-494F-8A57-33C26513EDD2}"/>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4" name="Oval 21">
              <a:extLst>
                <a:ext uri="{FF2B5EF4-FFF2-40B4-BE49-F238E27FC236}">
                  <a16:creationId xmlns:a16="http://schemas.microsoft.com/office/drawing/2014/main" id="{D21DB1D5-451F-4641-A53B-A6B8F8A3C052}"/>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5" name="Conector recto 27">
              <a:extLst>
                <a:ext uri="{FF2B5EF4-FFF2-40B4-BE49-F238E27FC236}">
                  <a16:creationId xmlns:a16="http://schemas.microsoft.com/office/drawing/2014/main" id="{5CBE9902-99F4-9C41-8FFA-CC6EE34FAB2D}"/>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sp>
        <p:nvSpPr>
          <p:cNvPr id="32" name="CuadroTexto 4">
            <a:extLst>
              <a:ext uri="{FF2B5EF4-FFF2-40B4-BE49-F238E27FC236}">
                <a16:creationId xmlns:a16="http://schemas.microsoft.com/office/drawing/2014/main" id="{BEA97326-6B9C-B147-9509-EB653FAE0AB1}"/>
              </a:ext>
            </a:extLst>
          </p:cNvPr>
          <p:cNvSpPr txBox="1"/>
          <p:nvPr/>
        </p:nvSpPr>
        <p:spPr>
          <a:xfrm>
            <a:off x="255476" y="4733638"/>
            <a:ext cx="3696529" cy="195438"/>
          </a:xfrm>
          <a:prstGeom prst="rect">
            <a:avLst/>
          </a:prstGeom>
          <a:noFill/>
        </p:spPr>
        <p:txBody>
          <a:bodyPr wrap="square" rtlCol="0">
            <a:spAutoFit/>
          </a:bodyPr>
          <a:lstStyle/>
          <a:p>
            <a:pPr>
              <a:lnSpc>
                <a:spcPct val="120000"/>
              </a:lnSpc>
              <a:spcAft>
                <a:spcPts val="600"/>
              </a:spcAft>
            </a:pPr>
            <a:r>
              <a:rPr lang="es-ES" sz="600" dirty="0" err="1">
                <a:latin typeface="Montserrat" panose="00000500000000000000" pitchFamily="2" charset="0"/>
                <a:ea typeface="Calibri" panose="020F0502020204030204" pitchFamily="34" charset="0"/>
                <a:cs typeface="Arial" panose="020B0604020202020204" pitchFamily="34" charset="0"/>
              </a:rPr>
              <a:t>Source</a:t>
            </a:r>
            <a:r>
              <a:rPr lang="es-ES" sz="600" dirty="0">
                <a:latin typeface="Montserrat" panose="00000500000000000000" pitchFamily="2" charset="0"/>
                <a:ea typeface="Calibri" panose="020F0502020204030204" pitchFamily="34" charset="0"/>
                <a:cs typeface="Arial" panose="020B0604020202020204" pitchFamily="34" charset="0"/>
              </a:rPr>
              <a:t>: Data México</a:t>
            </a:r>
            <a:endParaRPr lang="es-MX" sz="600" dirty="0">
              <a:latin typeface="Calibri" panose="020F0502020204030204" pitchFamily="34" charset="0"/>
              <a:ea typeface="Calibri" panose="020F0502020204030204" pitchFamily="34" charset="0"/>
            </a:endParaRPr>
          </a:p>
        </p:txBody>
      </p:sp>
      <p:pic>
        <p:nvPicPr>
          <p:cNvPr id="5" name="Imagen 4">
            <a:extLst>
              <a:ext uri="{FF2B5EF4-FFF2-40B4-BE49-F238E27FC236}">
                <a16:creationId xmlns:a16="http://schemas.microsoft.com/office/drawing/2014/main" id="{4E6951BC-588C-401C-92D6-6AC105B49BCB}"/>
              </a:ext>
            </a:extLst>
          </p:cNvPr>
          <p:cNvPicPr>
            <a:picLocks noChangeAspect="1"/>
          </p:cNvPicPr>
          <p:nvPr/>
        </p:nvPicPr>
        <p:blipFill>
          <a:blip r:embed="rId2"/>
          <a:stretch>
            <a:fillRect/>
          </a:stretch>
        </p:blipFill>
        <p:spPr>
          <a:xfrm>
            <a:off x="4109778" y="2571750"/>
            <a:ext cx="4914097" cy="2259607"/>
          </a:xfrm>
          <a:prstGeom prst="rect">
            <a:avLst/>
          </a:prstGeom>
        </p:spPr>
      </p:pic>
      <p:sp>
        <p:nvSpPr>
          <p:cNvPr id="16" name="Rectángulo 6">
            <a:extLst>
              <a:ext uri="{FF2B5EF4-FFF2-40B4-BE49-F238E27FC236}">
                <a16:creationId xmlns:a16="http://schemas.microsoft.com/office/drawing/2014/main" id="{44FEA61D-B73C-4911-A95F-AA1ED8A1058D}"/>
              </a:ext>
            </a:extLst>
          </p:cNvPr>
          <p:cNvSpPr/>
          <p:nvPr/>
        </p:nvSpPr>
        <p:spPr>
          <a:xfrm>
            <a:off x="5095189" y="2326234"/>
            <a:ext cx="2943274" cy="245516"/>
          </a:xfrm>
          <a:prstGeom prst="rect">
            <a:avLst/>
          </a:prstGeom>
        </p:spPr>
        <p:txBody>
          <a:bodyPr wrap="square">
            <a:spAutoFit/>
          </a:bodyPr>
          <a:lstStyle/>
          <a:p>
            <a:pPr algn="ctr">
              <a:lnSpc>
                <a:spcPct val="120000"/>
              </a:lnSpc>
              <a:spcAft>
                <a:spcPts val="600"/>
              </a:spcAft>
            </a:pPr>
            <a:r>
              <a:rPr lang="es-MX" sz="900" b="1" dirty="0">
                <a:solidFill>
                  <a:srgbClr val="265E51"/>
                </a:solidFill>
                <a:latin typeface="Montserrat" pitchFamily="2" charset="77"/>
              </a:rPr>
              <a:t>QUARTERLY GDP</a:t>
            </a:r>
          </a:p>
        </p:txBody>
      </p:sp>
    </p:spTree>
    <p:extLst>
      <p:ext uri="{BB962C8B-B14F-4D97-AF65-F5344CB8AC3E}">
        <p14:creationId xmlns:p14="http://schemas.microsoft.com/office/powerpoint/2010/main" val="2337100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3">
            <a:extLst>
              <a:ext uri="{FF2B5EF4-FFF2-40B4-BE49-F238E27FC236}">
                <a16:creationId xmlns:a16="http://schemas.microsoft.com/office/drawing/2014/main" id="{465AB8F9-35B0-694D-B946-DC30FA4DFD58}"/>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3E557188-9D70-A241-A74A-2DE69B125535}"/>
              </a:ext>
            </a:extLst>
          </p:cNvPr>
          <p:cNvSpPr txBox="1"/>
          <p:nvPr/>
        </p:nvSpPr>
        <p:spPr>
          <a:xfrm>
            <a:off x="416729" y="1321369"/>
            <a:ext cx="3972392" cy="1907510"/>
          </a:xfrm>
          <a:prstGeom prst="rect">
            <a:avLst/>
          </a:prstGeom>
          <a:noFill/>
        </p:spPr>
        <p:txBody>
          <a:bodyPr wrap="square" rtlCol="0">
            <a:spAutoFit/>
          </a:bodyPr>
          <a:lstStyle/>
          <a:p>
            <a:pPr algn="just">
              <a:lnSpc>
                <a:spcPct val="120000"/>
              </a:lnSpc>
            </a:pPr>
            <a:r>
              <a:rPr lang="en-US" sz="900" dirty="0">
                <a:latin typeface="Montserrat" pitchFamily="2" charset="77"/>
                <a:ea typeface="Times New Roman" panose="02020603050405020304" pitchFamily="18" charset="0"/>
              </a:rPr>
              <a:t>In the </a:t>
            </a:r>
            <a:r>
              <a:rPr lang="en-US" sz="900" b="1" dirty="0">
                <a:solidFill>
                  <a:srgbClr val="BC955C"/>
                </a:solidFill>
                <a:latin typeface="Montserrat" pitchFamily="2" charset="77"/>
              </a:rPr>
              <a:t>Wholesale Trade of Agricultural and Forestry Raw Materials</a:t>
            </a:r>
            <a:r>
              <a:rPr lang="en-US" sz="900" dirty="0">
                <a:latin typeface="Montserrat" pitchFamily="2" charset="77"/>
                <a:ea typeface="Times New Roman" panose="02020603050405020304" pitchFamily="18" charset="0"/>
              </a:rPr>
              <a:t> sector, from January 1999 to September 2021, the accumulated FDI was US$8,001 M, distributed mainly in accounts between companies (US$182 M), new investments (US$37.8 M) and reinvestment of utilities (US$61.3M). </a:t>
            </a:r>
          </a:p>
          <a:p>
            <a:pPr algn="just">
              <a:lnSpc>
                <a:spcPct val="120000"/>
              </a:lnSpc>
            </a:pPr>
            <a:endParaRPr lang="en-US" sz="900" dirty="0">
              <a:latin typeface="Montserrat" pitchFamily="2" charset="77"/>
              <a:ea typeface="Times New Roman" panose="02020603050405020304" pitchFamily="18" charset="0"/>
            </a:endParaRPr>
          </a:p>
          <a:p>
            <a:pPr algn="just">
              <a:lnSpc>
                <a:spcPct val="120000"/>
              </a:lnSpc>
            </a:pPr>
            <a:r>
              <a:rPr lang="en-US" sz="900" dirty="0">
                <a:latin typeface="Montserrat" pitchFamily="2" charset="77"/>
                <a:ea typeface="Times New Roman" panose="02020603050405020304" pitchFamily="18" charset="0"/>
              </a:rPr>
              <a:t>Historically (January 1999-September 2021), the states that have received the higher FDI are Mexico City (US$2,486 M), Estado de México (US$1,357 M) and Nuevo León (US$803 M). In that same period, the top investing countries were United States (US$4,401 M), Germany (US$1,561 M) and Canada (US$807 M)</a:t>
            </a:r>
          </a:p>
        </p:txBody>
      </p:sp>
      <p:grpSp>
        <p:nvGrpSpPr>
          <p:cNvPr id="8" name="Group 23">
            <a:extLst>
              <a:ext uri="{FF2B5EF4-FFF2-40B4-BE49-F238E27FC236}">
                <a16:creationId xmlns:a16="http://schemas.microsoft.com/office/drawing/2014/main" id="{30F4379C-6893-2841-963F-0481C712A36C}"/>
              </a:ext>
            </a:extLst>
          </p:cNvPr>
          <p:cNvGrpSpPr/>
          <p:nvPr/>
        </p:nvGrpSpPr>
        <p:grpSpPr>
          <a:xfrm>
            <a:off x="1" y="1346981"/>
            <a:ext cx="388800" cy="194806"/>
            <a:chOff x="0" y="2622332"/>
            <a:chExt cx="780736" cy="391184"/>
          </a:xfrm>
        </p:grpSpPr>
        <p:sp>
          <p:nvSpPr>
            <p:cNvPr id="9" name="Oval 23">
              <a:extLst>
                <a:ext uri="{FF2B5EF4-FFF2-40B4-BE49-F238E27FC236}">
                  <a16:creationId xmlns:a16="http://schemas.microsoft.com/office/drawing/2014/main" id="{218B1B51-C77B-BB40-879E-5AB2A23F5CF6}"/>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0" name="Oval 21">
              <a:extLst>
                <a:ext uri="{FF2B5EF4-FFF2-40B4-BE49-F238E27FC236}">
                  <a16:creationId xmlns:a16="http://schemas.microsoft.com/office/drawing/2014/main" id="{6BD7C267-9BD3-C74F-A292-9BD6AAA536AD}"/>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1" name="Conector recto 27">
              <a:extLst>
                <a:ext uri="{FF2B5EF4-FFF2-40B4-BE49-F238E27FC236}">
                  <a16:creationId xmlns:a16="http://schemas.microsoft.com/office/drawing/2014/main" id="{40C9537E-C7DC-9E4C-8BF2-2737F16DAA0B}"/>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12" name="Group 23">
            <a:extLst>
              <a:ext uri="{FF2B5EF4-FFF2-40B4-BE49-F238E27FC236}">
                <a16:creationId xmlns:a16="http://schemas.microsoft.com/office/drawing/2014/main" id="{8071164F-320A-364F-90CC-D6DF8EF8A644}"/>
              </a:ext>
            </a:extLst>
          </p:cNvPr>
          <p:cNvGrpSpPr/>
          <p:nvPr/>
        </p:nvGrpSpPr>
        <p:grpSpPr>
          <a:xfrm>
            <a:off x="22231" y="2355435"/>
            <a:ext cx="388800" cy="194806"/>
            <a:chOff x="0" y="2622332"/>
            <a:chExt cx="780736" cy="391184"/>
          </a:xfrm>
        </p:grpSpPr>
        <p:sp>
          <p:nvSpPr>
            <p:cNvPr id="13" name="Oval 23">
              <a:extLst>
                <a:ext uri="{FF2B5EF4-FFF2-40B4-BE49-F238E27FC236}">
                  <a16:creationId xmlns:a16="http://schemas.microsoft.com/office/drawing/2014/main" id="{6FFA3664-7489-494F-8A57-33C26513EDD2}"/>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4" name="Oval 21">
              <a:extLst>
                <a:ext uri="{FF2B5EF4-FFF2-40B4-BE49-F238E27FC236}">
                  <a16:creationId xmlns:a16="http://schemas.microsoft.com/office/drawing/2014/main" id="{D21DB1D5-451F-4641-A53B-A6B8F8A3C052}"/>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5" name="Conector recto 27">
              <a:extLst>
                <a:ext uri="{FF2B5EF4-FFF2-40B4-BE49-F238E27FC236}">
                  <a16:creationId xmlns:a16="http://schemas.microsoft.com/office/drawing/2014/main" id="{5CBE9902-99F4-9C41-8FFA-CC6EE34FAB2D}"/>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sp>
        <p:nvSpPr>
          <p:cNvPr id="32" name="CuadroTexto 4">
            <a:extLst>
              <a:ext uri="{FF2B5EF4-FFF2-40B4-BE49-F238E27FC236}">
                <a16:creationId xmlns:a16="http://schemas.microsoft.com/office/drawing/2014/main" id="{BEA97326-6B9C-B147-9509-EB653FAE0AB1}"/>
              </a:ext>
            </a:extLst>
          </p:cNvPr>
          <p:cNvSpPr txBox="1"/>
          <p:nvPr/>
        </p:nvSpPr>
        <p:spPr>
          <a:xfrm>
            <a:off x="255476" y="4733638"/>
            <a:ext cx="3696529" cy="195438"/>
          </a:xfrm>
          <a:prstGeom prst="rect">
            <a:avLst/>
          </a:prstGeom>
          <a:noFill/>
        </p:spPr>
        <p:txBody>
          <a:bodyPr wrap="square" rtlCol="0">
            <a:spAutoFit/>
          </a:bodyPr>
          <a:lstStyle/>
          <a:p>
            <a:pPr>
              <a:lnSpc>
                <a:spcPct val="120000"/>
              </a:lnSpc>
              <a:spcAft>
                <a:spcPts val="600"/>
              </a:spcAft>
            </a:pPr>
            <a:r>
              <a:rPr lang="es-ES" sz="600" dirty="0" err="1">
                <a:latin typeface="Montserrat" panose="00000500000000000000" pitchFamily="2" charset="0"/>
                <a:ea typeface="Calibri" panose="020F0502020204030204" pitchFamily="34" charset="0"/>
                <a:cs typeface="Arial" panose="020B0604020202020204" pitchFamily="34" charset="0"/>
              </a:rPr>
              <a:t>Source</a:t>
            </a:r>
            <a:r>
              <a:rPr lang="es-ES" sz="600" dirty="0">
                <a:latin typeface="Montserrat" panose="00000500000000000000" pitchFamily="2" charset="0"/>
                <a:ea typeface="Calibri" panose="020F0502020204030204" pitchFamily="34" charset="0"/>
                <a:cs typeface="Arial" panose="020B0604020202020204" pitchFamily="34" charset="0"/>
              </a:rPr>
              <a:t> Data México</a:t>
            </a:r>
            <a:endParaRPr lang="es-MX" sz="600" dirty="0">
              <a:latin typeface="Calibri" panose="020F0502020204030204" pitchFamily="34" charset="0"/>
              <a:ea typeface="Calibri" panose="020F0502020204030204" pitchFamily="34" charset="0"/>
            </a:endParaRPr>
          </a:p>
        </p:txBody>
      </p:sp>
      <p:pic>
        <p:nvPicPr>
          <p:cNvPr id="17" name="Imagen 16" descr="Un grupo de naranjas&#10;&#10;Descripción generada automáticamente con confianza media">
            <a:extLst>
              <a:ext uri="{FF2B5EF4-FFF2-40B4-BE49-F238E27FC236}">
                <a16:creationId xmlns:a16="http://schemas.microsoft.com/office/drawing/2014/main" id="{F0CABBE1-FCE7-4424-BE07-1A81EA7EF4B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54879" y="1445589"/>
            <a:ext cx="3947453" cy="2864111"/>
          </a:xfrm>
          <a:prstGeom prst="rect">
            <a:avLst/>
          </a:prstGeom>
        </p:spPr>
      </p:pic>
    </p:spTree>
    <p:extLst>
      <p:ext uri="{BB962C8B-B14F-4D97-AF65-F5344CB8AC3E}">
        <p14:creationId xmlns:p14="http://schemas.microsoft.com/office/powerpoint/2010/main" val="3213346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3">
            <a:extLst>
              <a:ext uri="{FF2B5EF4-FFF2-40B4-BE49-F238E27FC236}">
                <a16:creationId xmlns:a16="http://schemas.microsoft.com/office/drawing/2014/main" id="{465AB8F9-35B0-694D-B946-DC30FA4DFD58}"/>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3E557188-9D70-A241-A74A-2DE69B125535}"/>
              </a:ext>
            </a:extLst>
          </p:cNvPr>
          <p:cNvSpPr txBox="1"/>
          <p:nvPr/>
        </p:nvSpPr>
        <p:spPr>
          <a:xfrm>
            <a:off x="416729" y="1321369"/>
            <a:ext cx="3972392" cy="3035446"/>
          </a:xfrm>
          <a:prstGeom prst="rect">
            <a:avLst/>
          </a:prstGeom>
          <a:noFill/>
        </p:spPr>
        <p:txBody>
          <a:bodyPr wrap="square" rtlCol="0">
            <a:spAutoFit/>
          </a:bodyPr>
          <a:lstStyle/>
          <a:p>
            <a:pPr algn="just">
              <a:lnSpc>
                <a:spcPct val="120000"/>
              </a:lnSpc>
            </a:pPr>
            <a:r>
              <a:rPr lang="en-US" sz="800" dirty="0">
                <a:latin typeface="Montserrat" pitchFamily="2" charset="77"/>
                <a:ea typeface="Times New Roman" panose="02020603050405020304" pitchFamily="18" charset="0"/>
              </a:rPr>
              <a:t>In the </a:t>
            </a:r>
            <a:r>
              <a:rPr lang="en-US" sz="800" b="1" dirty="0">
                <a:solidFill>
                  <a:srgbClr val="BC955C"/>
                </a:solidFill>
                <a:latin typeface="Montserrat" pitchFamily="2" charset="77"/>
              </a:rPr>
              <a:t>Dairy Products Production </a:t>
            </a:r>
            <a:r>
              <a:rPr lang="en-US" sz="800" dirty="0">
                <a:latin typeface="Montserrat" pitchFamily="2" charset="77"/>
                <a:ea typeface="Times New Roman" panose="02020603050405020304" pitchFamily="18" charset="0"/>
              </a:rPr>
              <a:t>sector, during the 3Q of 2021, a GDP of $4.74B MX was registered, showing an increase of 1.93% compared to the previous trimester.</a:t>
            </a:r>
          </a:p>
          <a:p>
            <a:pPr algn="just">
              <a:lnSpc>
                <a:spcPct val="120000"/>
              </a:lnSpc>
            </a:pPr>
            <a:endParaRPr lang="en-US" sz="800" dirty="0">
              <a:latin typeface="Montserrat" pitchFamily="2" charset="77"/>
              <a:ea typeface="Times New Roman" panose="02020603050405020304" pitchFamily="18" charset="0"/>
            </a:endParaRPr>
          </a:p>
          <a:p>
            <a:pPr algn="just">
              <a:lnSpc>
                <a:spcPct val="120000"/>
              </a:lnSpc>
            </a:pPr>
            <a:r>
              <a:rPr lang="en-US" sz="800" dirty="0">
                <a:latin typeface="Montserrat" pitchFamily="2" charset="77"/>
                <a:ea typeface="Times New Roman" panose="02020603050405020304" pitchFamily="18" charset="0"/>
              </a:rPr>
              <a:t>In 2019, the total gross production was of $209,801M MX. The states with higher total gross production were Guanajuato ($49,238M MX) and Jalisco ($42,869M MX). Also, the total income reached $220,754M MX in 2019, being the states with higher income Guanajuato ($52,620M MX) and Jalisco ($46,058M MX). </a:t>
            </a:r>
          </a:p>
          <a:p>
            <a:pPr algn="just">
              <a:lnSpc>
                <a:spcPct val="120000"/>
              </a:lnSpc>
            </a:pPr>
            <a:endParaRPr lang="en-US" sz="800" dirty="0">
              <a:latin typeface="Montserrat" pitchFamily="2" charset="77"/>
              <a:ea typeface="Times New Roman" panose="02020603050405020304" pitchFamily="18" charset="0"/>
            </a:endParaRPr>
          </a:p>
          <a:p>
            <a:pPr algn="just">
              <a:lnSpc>
                <a:spcPct val="120000"/>
              </a:lnSpc>
            </a:pPr>
            <a:r>
              <a:rPr lang="en-US" sz="800" dirty="0">
                <a:latin typeface="Montserrat" pitchFamily="2" charset="77"/>
                <a:ea typeface="Times New Roman" panose="02020603050405020304" pitchFamily="18" charset="0"/>
              </a:rPr>
              <a:t>From January 1999 to September 2021, the accumulated FDI in this sector was US$2,855M, distributed in reinvestment of utilities (US$2,594M),  accounts between companies (US$181M) and new investments (US$80.3M). </a:t>
            </a:r>
          </a:p>
          <a:p>
            <a:pPr algn="just">
              <a:lnSpc>
                <a:spcPct val="120000"/>
              </a:lnSpc>
            </a:pPr>
            <a:endParaRPr lang="en-US" sz="800" dirty="0">
              <a:latin typeface="Montserrat" pitchFamily="2" charset="77"/>
              <a:ea typeface="Times New Roman" panose="02020603050405020304" pitchFamily="18" charset="0"/>
            </a:endParaRPr>
          </a:p>
          <a:p>
            <a:pPr algn="just">
              <a:lnSpc>
                <a:spcPct val="120000"/>
              </a:lnSpc>
            </a:pPr>
            <a:r>
              <a:rPr lang="en-US" sz="800" dirty="0">
                <a:latin typeface="Montserrat" pitchFamily="2" charset="77"/>
                <a:ea typeface="Times New Roman" panose="02020603050405020304" pitchFamily="18" charset="0"/>
              </a:rPr>
              <a:t>Historically (January 1999-September 2021), the states that have received higher FDI are Estado de México (US$972M), Jalisco (US$749M) and Guanajuato (US$306M).  In this same period, the top investing countries were Switzerland (US$2,548M), Japan (US$106M) and United States (US$81.6M).</a:t>
            </a:r>
          </a:p>
        </p:txBody>
      </p:sp>
      <p:grpSp>
        <p:nvGrpSpPr>
          <p:cNvPr id="8" name="Group 23">
            <a:extLst>
              <a:ext uri="{FF2B5EF4-FFF2-40B4-BE49-F238E27FC236}">
                <a16:creationId xmlns:a16="http://schemas.microsoft.com/office/drawing/2014/main" id="{30F4379C-6893-2841-963F-0481C712A36C}"/>
              </a:ext>
            </a:extLst>
          </p:cNvPr>
          <p:cNvGrpSpPr/>
          <p:nvPr/>
        </p:nvGrpSpPr>
        <p:grpSpPr>
          <a:xfrm>
            <a:off x="1" y="1346981"/>
            <a:ext cx="388800" cy="194806"/>
            <a:chOff x="0" y="2622332"/>
            <a:chExt cx="780736" cy="391184"/>
          </a:xfrm>
        </p:grpSpPr>
        <p:sp>
          <p:nvSpPr>
            <p:cNvPr id="9" name="Oval 23">
              <a:extLst>
                <a:ext uri="{FF2B5EF4-FFF2-40B4-BE49-F238E27FC236}">
                  <a16:creationId xmlns:a16="http://schemas.microsoft.com/office/drawing/2014/main" id="{218B1B51-C77B-BB40-879E-5AB2A23F5CF6}"/>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0" name="Oval 21">
              <a:extLst>
                <a:ext uri="{FF2B5EF4-FFF2-40B4-BE49-F238E27FC236}">
                  <a16:creationId xmlns:a16="http://schemas.microsoft.com/office/drawing/2014/main" id="{6BD7C267-9BD3-C74F-A292-9BD6AAA536AD}"/>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1" name="Conector recto 27">
              <a:extLst>
                <a:ext uri="{FF2B5EF4-FFF2-40B4-BE49-F238E27FC236}">
                  <a16:creationId xmlns:a16="http://schemas.microsoft.com/office/drawing/2014/main" id="{40C9537E-C7DC-9E4C-8BF2-2737F16DAA0B}"/>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12" name="Group 23">
            <a:extLst>
              <a:ext uri="{FF2B5EF4-FFF2-40B4-BE49-F238E27FC236}">
                <a16:creationId xmlns:a16="http://schemas.microsoft.com/office/drawing/2014/main" id="{8071164F-320A-364F-90CC-D6DF8EF8A644}"/>
              </a:ext>
            </a:extLst>
          </p:cNvPr>
          <p:cNvGrpSpPr/>
          <p:nvPr/>
        </p:nvGrpSpPr>
        <p:grpSpPr>
          <a:xfrm>
            <a:off x="1" y="1921747"/>
            <a:ext cx="388800" cy="194806"/>
            <a:chOff x="0" y="2622332"/>
            <a:chExt cx="780736" cy="391184"/>
          </a:xfrm>
        </p:grpSpPr>
        <p:sp>
          <p:nvSpPr>
            <p:cNvPr id="13" name="Oval 23">
              <a:extLst>
                <a:ext uri="{FF2B5EF4-FFF2-40B4-BE49-F238E27FC236}">
                  <a16:creationId xmlns:a16="http://schemas.microsoft.com/office/drawing/2014/main" id="{6FFA3664-7489-494F-8A57-33C26513EDD2}"/>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4" name="Oval 21">
              <a:extLst>
                <a:ext uri="{FF2B5EF4-FFF2-40B4-BE49-F238E27FC236}">
                  <a16:creationId xmlns:a16="http://schemas.microsoft.com/office/drawing/2014/main" id="{D21DB1D5-451F-4641-A53B-A6B8F8A3C052}"/>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5" name="Conector recto 27">
              <a:extLst>
                <a:ext uri="{FF2B5EF4-FFF2-40B4-BE49-F238E27FC236}">
                  <a16:creationId xmlns:a16="http://schemas.microsoft.com/office/drawing/2014/main" id="{5CBE9902-99F4-9C41-8FFA-CC6EE34FAB2D}"/>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sp>
        <p:nvSpPr>
          <p:cNvPr id="32" name="CuadroTexto 4">
            <a:extLst>
              <a:ext uri="{FF2B5EF4-FFF2-40B4-BE49-F238E27FC236}">
                <a16:creationId xmlns:a16="http://schemas.microsoft.com/office/drawing/2014/main" id="{BEA97326-6B9C-B147-9509-EB653FAE0AB1}"/>
              </a:ext>
            </a:extLst>
          </p:cNvPr>
          <p:cNvSpPr txBox="1"/>
          <p:nvPr/>
        </p:nvSpPr>
        <p:spPr>
          <a:xfrm>
            <a:off x="255476" y="4733638"/>
            <a:ext cx="3696529" cy="195438"/>
          </a:xfrm>
          <a:prstGeom prst="rect">
            <a:avLst/>
          </a:prstGeom>
          <a:noFill/>
        </p:spPr>
        <p:txBody>
          <a:bodyPr wrap="square" rtlCol="0">
            <a:spAutoFit/>
          </a:bodyPr>
          <a:lstStyle/>
          <a:p>
            <a:pPr>
              <a:lnSpc>
                <a:spcPct val="120000"/>
              </a:lnSpc>
              <a:spcAft>
                <a:spcPts val="600"/>
              </a:spcAft>
            </a:pPr>
            <a:r>
              <a:rPr lang="es-ES" sz="600" dirty="0" err="1">
                <a:latin typeface="Montserrat" panose="00000500000000000000" pitchFamily="2" charset="0"/>
                <a:ea typeface="Calibri" panose="020F0502020204030204" pitchFamily="34" charset="0"/>
                <a:cs typeface="Arial" panose="020B0604020202020204" pitchFamily="34" charset="0"/>
              </a:rPr>
              <a:t>Source</a:t>
            </a:r>
            <a:r>
              <a:rPr lang="es-ES" sz="600" dirty="0">
                <a:latin typeface="Montserrat" panose="00000500000000000000" pitchFamily="2" charset="0"/>
                <a:ea typeface="Calibri" panose="020F0502020204030204" pitchFamily="34" charset="0"/>
                <a:cs typeface="Arial" panose="020B0604020202020204" pitchFamily="34" charset="0"/>
              </a:rPr>
              <a:t> : Data México</a:t>
            </a:r>
            <a:endParaRPr lang="es-MX" sz="600" dirty="0">
              <a:latin typeface="Calibri" panose="020F0502020204030204" pitchFamily="34" charset="0"/>
              <a:ea typeface="Calibri" panose="020F0502020204030204" pitchFamily="34" charset="0"/>
            </a:endParaRPr>
          </a:p>
        </p:txBody>
      </p:sp>
      <p:grpSp>
        <p:nvGrpSpPr>
          <p:cNvPr id="17" name="Group 23">
            <a:extLst>
              <a:ext uri="{FF2B5EF4-FFF2-40B4-BE49-F238E27FC236}">
                <a16:creationId xmlns:a16="http://schemas.microsoft.com/office/drawing/2014/main" id="{E0DBC5F2-AB4E-AB42-81AD-7FA395972F36}"/>
              </a:ext>
            </a:extLst>
          </p:cNvPr>
          <p:cNvGrpSpPr/>
          <p:nvPr/>
        </p:nvGrpSpPr>
        <p:grpSpPr>
          <a:xfrm>
            <a:off x="1" y="2801771"/>
            <a:ext cx="388800" cy="194806"/>
            <a:chOff x="0" y="2622332"/>
            <a:chExt cx="780736" cy="391184"/>
          </a:xfrm>
        </p:grpSpPr>
        <p:sp>
          <p:nvSpPr>
            <p:cNvPr id="18" name="Oval 23">
              <a:extLst>
                <a:ext uri="{FF2B5EF4-FFF2-40B4-BE49-F238E27FC236}">
                  <a16:creationId xmlns:a16="http://schemas.microsoft.com/office/drawing/2014/main" id="{497506B3-4F09-4D47-BCED-C6823409ED48}"/>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9" name="Oval 21">
              <a:extLst>
                <a:ext uri="{FF2B5EF4-FFF2-40B4-BE49-F238E27FC236}">
                  <a16:creationId xmlns:a16="http://schemas.microsoft.com/office/drawing/2014/main" id="{FD544CF3-1946-1B4D-B7FB-5CDD06CD59E4}"/>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20" name="Conector recto 27">
              <a:extLst>
                <a:ext uri="{FF2B5EF4-FFF2-40B4-BE49-F238E27FC236}">
                  <a16:creationId xmlns:a16="http://schemas.microsoft.com/office/drawing/2014/main" id="{4408B98A-BD75-6843-A5A6-0A13E6FF584E}"/>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22" name="Group 23">
            <a:extLst>
              <a:ext uri="{FF2B5EF4-FFF2-40B4-BE49-F238E27FC236}">
                <a16:creationId xmlns:a16="http://schemas.microsoft.com/office/drawing/2014/main" id="{F8996855-389D-9E49-BD6A-AA62152AC488}"/>
              </a:ext>
            </a:extLst>
          </p:cNvPr>
          <p:cNvGrpSpPr/>
          <p:nvPr/>
        </p:nvGrpSpPr>
        <p:grpSpPr>
          <a:xfrm>
            <a:off x="1" y="3530541"/>
            <a:ext cx="388800" cy="194806"/>
            <a:chOff x="0" y="2622332"/>
            <a:chExt cx="780736" cy="391184"/>
          </a:xfrm>
        </p:grpSpPr>
        <p:sp>
          <p:nvSpPr>
            <p:cNvPr id="23" name="Oval 23">
              <a:extLst>
                <a:ext uri="{FF2B5EF4-FFF2-40B4-BE49-F238E27FC236}">
                  <a16:creationId xmlns:a16="http://schemas.microsoft.com/office/drawing/2014/main" id="{84391479-82C0-6A43-A9DB-A89EA7E528AD}"/>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24" name="Oval 21">
              <a:extLst>
                <a:ext uri="{FF2B5EF4-FFF2-40B4-BE49-F238E27FC236}">
                  <a16:creationId xmlns:a16="http://schemas.microsoft.com/office/drawing/2014/main" id="{D25FEEA5-8031-3A45-AAC8-9499D1C8FBBE}"/>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25" name="Conector recto 27">
              <a:extLst>
                <a:ext uri="{FF2B5EF4-FFF2-40B4-BE49-F238E27FC236}">
                  <a16:creationId xmlns:a16="http://schemas.microsoft.com/office/drawing/2014/main" id="{3604ABFC-DDB8-D443-AFDB-3284EE63EA0E}"/>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pic>
        <p:nvPicPr>
          <p:cNvPr id="5" name="Imagen 4">
            <a:extLst>
              <a:ext uri="{FF2B5EF4-FFF2-40B4-BE49-F238E27FC236}">
                <a16:creationId xmlns:a16="http://schemas.microsoft.com/office/drawing/2014/main" id="{F81E2C22-759E-4BBF-88FD-F4ECB48E1F0C}"/>
              </a:ext>
            </a:extLst>
          </p:cNvPr>
          <p:cNvPicPr>
            <a:picLocks noChangeAspect="1"/>
          </p:cNvPicPr>
          <p:nvPr/>
        </p:nvPicPr>
        <p:blipFill>
          <a:blip r:embed="rId2"/>
          <a:stretch>
            <a:fillRect/>
          </a:stretch>
        </p:blipFill>
        <p:spPr>
          <a:xfrm>
            <a:off x="4572000" y="1727708"/>
            <a:ext cx="4281484" cy="1900236"/>
          </a:xfrm>
          <a:prstGeom prst="rect">
            <a:avLst/>
          </a:prstGeom>
        </p:spPr>
      </p:pic>
      <p:sp>
        <p:nvSpPr>
          <p:cNvPr id="26" name="Rectángulo 6">
            <a:extLst>
              <a:ext uri="{FF2B5EF4-FFF2-40B4-BE49-F238E27FC236}">
                <a16:creationId xmlns:a16="http://schemas.microsoft.com/office/drawing/2014/main" id="{577BC9B1-513A-40AE-934C-E111339532E9}"/>
              </a:ext>
            </a:extLst>
          </p:cNvPr>
          <p:cNvSpPr/>
          <p:nvPr/>
        </p:nvSpPr>
        <p:spPr>
          <a:xfrm>
            <a:off x="5163837" y="1481765"/>
            <a:ext cx="2943274" cy="245516"/>
          </a:xfrm>
          <a:prstGeom prst="rect">
            <a:avLst/>
          </a:prstGeom>
        </p:spPr>
        <p:txBody>
          <a:bodyPr wrap="square">
            <a:spAutoFit/>
          </a:bodyPr>
          <a:lstStyle/>
          <a:p>
            <a:pPr algn="ctr">
              <a:lnSpc>
                <a:spcPct val="120000"/>
              </a:lnSpc>
              <a:spcAft>
                <a:spcPts val="600"/>
              </a:spcAft>
            </a:pPr>
            <a:r>
              <a:rPr lang="es-MX" sz="900" b="1" dirty="0">
                <a:solidFill>
                  <a:srgbClr val="265E51"/>
                </a:solidFill>
                <a:latin typeface="Montserrat" pitchFamily="2" charset="77"/>
              </a:rPr>
              <a:t>QUARTERLY GDP</a:t>
            </a:r>
          </a:p>
        </p:txBody>
      </p:sp>
    </p:spTree>
    <p:extLst>
      <p:ext uri="{BB962C8B-B14F-4D97-AF65-F5344CB8AC3E}">
        <p14:creationId xmlns:p14="http://schemas.microsoft.com/office/powerpoint/2010/main" val="970087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3">
            <a:extLst>
              <a:ext uri="{FF2B5EF4-FFF2-40B4-BE49-F238E27FC236}">
                <a16:creationId xmlns:a16="http://schemas.microsoft.com/office/drawing/2014/main" id="{465AB8F9-35B0-694D-B946-DC30FA4DFD58}"/>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3E557188-9D70-A241-A74A-2DE69B125535}"/>
              </a:ext>
            </a:extLst>
          </p:cNvPr>
          <p:cNvSpPr txBox="1"/>
          <p:nvPr/>
        </p:nvSpPr>
        <p:spPr>
          <a:xfrm>
            <a:off x="416729" y="1321369"/>
            <a:ext cx="3972392" cy="1408912"/>
          </a:xfrm>
          <a:prstGeom prst="rect">
            <a:avLst/>
          </a:prstGeom>
          <a:noFill/>
        </p:spPr>
        <p:txBody>
          <a:bodyPr wrap="square" rtlCol="0">
            <a:spAutoFit/>
          </a:bodyPr>
          <a:lstStyle/>
          <a:p>
            <a:pPr algn="just">
              <a:lnSpc>
                <a:spcPct val="120000"/>
              </a:lnSpc>
            </a:pPr>
            <a:r>
              <a:rPr lang="en-US" sz="900" dirty="0">
                <a:latin typeface="Montserrat" pitchFamily="2" charset="77"/>
                <a:ea typeface="Times New Roman" panose="02020603050405020304" pitchFamily="18" charset="0"/>
              </a:rPr>
              <a:t>In the </a:t>
            </a:r>
            <a:r>
              <a:rPr lang="en-US" sz="900" b="1" dirty="0">
                <a:solidFill>
                  <a:srgbClr val="BC955C"/>
                </a:solidFill>
                <a:latin typeface="Montserrat" pitchFamily="2" charset="77"/>
              </a:rPr>
              <a:t>Production of Fertilizers, Pesticides and other Agrochemical's</a:t>
            </a:r>
            <a:r>
              <a:rPr lang="en-US" sz="900" dirty="0">
                <a:latin typeface="Montserrat" pitchFamily="2" charset="77"/>
                <a:ea typeface="Times New Roman" panose="02020603050405020304" pitchFamily="18" charset="0"/>
              </a:rPr>
              <a:t> sector, during the 3Q of 2021, a GDP of $4.74B MX was registered, showing an increase of 1.93%, compared to the previous trimester.</a:t>
            </a:r>
          </a:p>
          <a:p>
            <a:pPr algn="just">
              <a:lnSpc>
                <a:spcPct val="120000"/>
              </a:lnSpc>
            </a:pPr>
            <a:endParaRPr lang="en-US" sz="900" dirty="0">
              <a:latin typeface="Montserrat" pitchFamily="2" charset="77"/>
              <a:ea typeface="Times New Roman" panose="02020603050405020304" pitchFamily="18" charset="0"/>
            </a:endParaRPr>
          </a:p>
          <a:p>
            <a:pPr algn="just">
              <a:lnSpc>
                <a:spcPct val="120000"/>
              </a:lnSpc>
            </a:pPr>
            <a:r>
              <a:rPr lang="en-US" sz="900" dirty="0">
                <a:latin typeface="Montserrat" pitchFamily="2" charset="77"/>
                <a:ea typeface="Times New Roman" panose="02020603050405020304" pitchFamily="18" charset="0"/>
              </a:rPr>
              <a:t>In 2019, the total gross production was of $52,052M MX. The states with higher total gross production were Veracruz ($12,401M MX) and Michoacán ($8.929M MX).</a:t>
            </a:r>
          </a:p>
        </p:txBody>
      </p:sp>
      <p:grpSp>
        <p:nvGrpSpPr>
          <p:cNvPr id="8" name="Group 23">
            <a:extLst>
              <a:ext uri="{FF2B5EF4-FFF2-40B4-BE49-F238E27FC236}">
                <a16:creationId xmlns:a16="http://schemas.microsoft.com/office/drawing/2014/main" id="{30F4379C-6893-2841-963F-0481C712A36C}"/>
              </a:ext>
            </a:extLst>
          </p:cNvPr>
          <p:cNvGrpSpPr/>
          <p:nvPr/>
        </p:nvGrpSpPr>
        <p:grpSpPr>
          <a:xfrm>
            <a:off x="1" y="1346981"/>
            <a:ext cx="388800" cy="194806"/>
            <a:chOff x="0" y="2622332"/>
            <a:chExt cx="780736" cy="391184"/>
          </a:xfrm>
        </p:grpSpPr>
        <p:sp>
          <p:nvSpPr>
            <p:cNvPr id="9" name="Oval 23">
              <a:extLst>
                <a:ext uri="{FF2B5EF4-FFF2-40B4-BE49-F238E27FC236}">
                  <a16:creationId xmlns:a16="http://schemas.microsoft.com/office/drawing/2014/main" id="{218B1B51-C77B-BB40-879E-5AB2A23F5CF6}"/>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0" name="Oval 21">
              <a:extLst>
                <a:ext uri="{FF2B5EF4-FFF2-40B4-BE49-F238E27FC236}">
                  <a16:creationId xmlns:a16="http://schemas.microsoft.com/office/drawing/2014/main" id="{6BD7C267-9BD3-C74F-A292-9BD6AAA536AD}"/>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1" name="Conector recto 27">
              <a:extLst>
                <a:ext uri="{FF2B5EF4-FFF2-40B4-BE49-F238E27FC236}">
                  <a16:creationId xmlns:a16="http://schemas.microsoft.com/office/drawing/2014/main" id="{40C9537E-C7DC-9E4C-8BF2-2737F16DAA0B}"/>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12" name="Group 23">
            <a:extLst>
              <a:ext uri="{FF2B5EF4-FFF2-40B4-BE49-F238E27FC236}">
                <a16:creationId xmlns:a16="http://schemas.microsoft.com/office/drawing/2014/main" id="{8071164F-320A-364F-90CC-D6DF8EF8A644}"/>
              </a:ext>
            </a:extLst>
          </p:cNvPr>
          <p:cNvGrpSpPr/>
          <p:nvPr/>
        </p:nvGrpSpPr>
        <p:grpSpPr>
          <a:xfrm>
            <a:off x="1" y="2180013"/>
            <a:ext cx="388800" cy="194806"/>
            <a:chOff x="0" y="2622332"/>
            <a:chExt cx="780736" cy="391184"/>
          </a:xfrm>
        </p:grpSpPr>
        <p:sp>
          <p:nvSpPr>
            <p:cNvPr id="13" name="Oval 23">
              <a:extLst>
                <a:ext uri="{FF2B5EF4-FFF2-40B4-BE49-F238E27FC236}">
                  <a16:creationId xmlns:a16="http://schemas.microsoft.com/office/drawing/2014/main" id="{6FFA3664-7489-494F-8A57-33C26513EDD2}"/>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4" name="Oval 21">
              <a:extLst>
                <a:ext uri="{FF2B5EF4-FFF2-40B4-BE49-F238E27FC236}">
                  <a16:creationId xmlns:a16="http://schemas.microsoft.com/office/drawing/2014/main" id="{D21DB1D5-451F-4641-A53B-A6B8F8A3C052}"/>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5" name="Conector recto 27">
              <a:extLst>
                <a:ext uri="{FF2B5EF4-FFF2-40B4-BE49-F238E27FC236}">
                  <a16:creationId xmlns:a16="http://schemas.microsoft.com/office/drawing/2014/main" id="{5CBE9902-99F4-9C41-8FFA-CC6EE34FAB2D}"/>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sp>
        <p:nvSpPr>
          <p:cNvPr id="32" name="CuadroTexto 4">
            <a:extLst>
              <a:ext uri="{FF2B5EF4-FFF2-40B4-BE49-F238E27FC236}">
                <a16:creationId xmlns:a16="http://schemas.microsoft.com/office/drawing/2014/main" id="{BEA97326-6B9C-B147-9509-EB653FAE0AB1}"/>
              </a:ext>
            </a:extLst>
          </p:cNvPr>
          <p:cNvSpPr txBox="1"/>
          <p:nvPr/>
        </p:nvSpPr>
        <p:spPr>
          <a:xfrm>
            <a:off x="255476" y="4733638"/>
            <a:ext cx="3696529" cy="195438"/>
          </a:xfrm>
          <a:prstGeom prst="rect">
            <a:avLst/>
          </a:prstGeom>
          <a:noFill/>
        </p:spPr>
        <p:txBody>
          <a:bodyPr wrap="square" rtlCol="0">
            <a:spAutoFit/>
          </a:bodyPr>
          <a:lstStyle/>
          <a:p>
            <a:pPr>
              <a:lnSpc>
                <a:spcPct val="120000"/>
              </a:lnSpc>
              <a:spcAft>
                <a:spcPts val="600"/>
              </a:spcAft>
            </a:pPr>
            <a:r>
              <a:rPr lang="es-ES" sz="600" dirty="0" err="1">
                <a:latin typeface="Montserrat" panose="00000500000000000000" pitchFamily="2" charset="0"/>
                <a:ea typeface="Calibri" panose="020F0502020204030204" pitchFamily="34" charset="0"/>
                <a:cs typeface="Arial" panose="020B0604020202020204" pitchFamily="34" charset="0"/>
              </a:rPr>
              <a:t>Source</a:t>
            </a:r>
            <a:r>
              <a:rPr lang="es-ES" sz="600" dirty="0">
                <a:latin typeface="Montserrat" panose="00000500000000000000" pitchFamily="2" charset="0"/>
                <a:ea typeface="Calibri" panose="020F0502020204030204" pitchFamily="34" charset="0"/>
                <a:cs typeface="Arial" panose="020B0604020202020204" pitchFamily="34" charset="0"/>
              </a:rPr>
              <a:t> : Data México</a:t>
            </a:r>
            <a:endParaRPr lang="es-MX" sz="600" dirty="0">
              <a:latin typeface="Calibri" panose="020F0502020204030204" pitchFamily="34" charset="0"/>
              <a:ea typeface="Calibri" panose="020F0502020204030204" pitchFamily="34" charset="0"/>
            </a:endParaRPr>
          </a:p>
        </p:txBody>
      </p:sp>
      <p:pic>
        <p:nvPicPr>
          <p:cNvPr id="5" name="Imagen 4">
            <a:extLst>
              <a:ext uri="{FF2B5EF4-FFF2-40B4-BE49-F238E27FC236}">
                <a16:creationId xmlns:a16="http://schemas.microsoft.com/office/drawing/2014/main" id="{EE6D75DD-2F84-461D-8F2D-022DD821C52B}"/>
              </a:ext>
            </a:extLst>
          </p:cNvPr>
          <p:cNvPicPr>
            <a:picLocks noChangeAspect="1"/>
          </p:cNvPicPr>
          <p:nvPr/>
        </p:nvPicPr>
        <p:blipFill>
          <a:blip r:embed="rId2"/>
          <a:stretch>
            <a:fillRect/>
          </a:stretch>
        </p:blipFill>
        <p:spPr>
          <a:xfrm>
            <a:off x="4526841" y="2945218"/>
            <a:ext cx="4617159" cy="1983857"/>
          </a:xfrm>
          <a:prstGeom prst="rect">
            <a:avLst/>
          </a:prstGeom>
        </p:spPr>
      </p:pic>
      <p:sp>
        <p:nvSpPr>
          <p:cNvPr id="16" name="Rectángulo 6">
            <a:extLst>
              <a:ext uri="{FF2B5EF4-FFF2-40B4-BE49-F238E27FC236}">
                <a16:creationId xmlns:a16="http://schemas.microsoft.com/office/drawing/2014/main" id="{0FAA47F0-E9EF-44CB-8BF5-646B401EEADB}"/>
              </a:ext>
            </a:extLst>
          </p:cNvPr>
          <p:cNvSpPr/>
          <p:nvPr/>
        </p:nvSpPr>
        <p:spPr>
          <a:xfrm>
            <a:off x="5363783" y="2668338"/>
            <a:ext cx="2943274" cy="245516"/>
          </a:xfrm>
          <a:prstGeom prst="rect">
            <a:avLst/>
          </a:prstGeom>
        </p:spPr>
        <p:txBody>
          <a:bodyPr wrap="square">
            <a:spAutoFit/>
          </a:bodyPr>
          <a:lstStyle/>
          <a:p>
            <a:pPr algn="ctr">
              <a:lnSpc>
                <a:spcPct val="120000"/>
              </a:lnSpc>
              <a:spcAft>
                <a:spcPts val="600"/>
              </a:spcAft>
            </a:pPr>
            <a:r>
              <a:rPr lang="es-MX" sz="900" b="1" dirty="0">
                <a:solidFill>
                  <a:srgbClr val="265E51"/>
                </a:solidFill>
                <a:latin typeface="Montserrat" pitchFamily="2" charset="77"/>
              </a:rPr>
              <a:t>QUARTERLY GDP</a:t>
            </a:r>
          </a:p>
        </p:txBody>
      </p:sp>
      <p:sp>
        <p:nvSpPr>
          <p:cNvPr id="20" name="CuadroTexto 19">
            <a:extLst>
              <a:ext uri="{FF2B5EF4-FFF2-40B4-BE49-F238E27FC236}">
                <a16:creationId xmlns:a16="http://schemas.microsoft.com/office/drawing/2014/main" id="{474459F5-CE9C-4060-847A-D4FCC30AAAE3}"/>
              </a:ext>
            </a:extLst>
          </p:cNvPr>
          <p:cNvSpPr txBox="1"/>
          <p:nvPr/>
        </p:nvSpPr>
        <p:spPr>
          <a:xfrm>
            <a:off x="388801" y="2769104"/>
            <a:ext cx="3972392" cy="1076513"/>
          </a:xfrm>
          <a:prstGeom prst="rect">
            <a:avLst/>
          </a:prstGeom>
          <a:noFill/>
        </p:spPr>
        <p:txBody>
          <a:bodyPr wrap="square" rtlCol="0">
            <a:spAutoFit/>
          </a:bodyPr>
          <a:lstStyle/>
          <a:p>
            <a:pPr algn="just">
              <a:lnSpc>
                <a:spcPct val="120000"/>
              </a:lnSpc>
            </a:pPr>
            <a:r>
              <a:rPr lang="en-US" sz="900" dirty="0">
                <a:latin typeface="Montserrat" pitchFamily="2" charset="77"/>
                <a:ea typeface="Times New Roman" panose="02020603050405020304" pitchFamily="18" charset="0"/>
              </a:rPr>
              <a:t>Historically (January 1999-September 2021), the states that have received higher FDI are Jalisco (US$108M), Chihuahua (US$76.9M) and Mexico City (US$72.6M). In the same period, the top investing countries were United States (US$337M), Chile (US$42.6M) and Switzerland (US$52.4M). </a:t>
            </a:r>
          </a:p>
          <a:p>
            <a:pPr algn="just">
              <a:lnSpc>
                <a:spcPct val="120000"/>
              </a:lnSpc>
            </a:pPr>
            <a:endParaRPr lang="en-US" sz="900" dirty="0">
              <a:latin typeface="Montserrat" pitchFamily="2" charset="77"/>
              <a:ea typeface="Times New Roman" panose="02020603050405020304" pitchFamily="18" charset="0"/>
            </a:endParaRPr>
          </a:p>
        </p:txBody>
      </p:sp>
      <p:grpSp>
        <p:nvGrpSpPr>
          <p:cNvPr id="21" name="Group 23">
            <a:extLst>
              <a:ext uri="{FF2B5EF4-FFF2-40B4-BE49-F238E27FC236}">
                <a16:creationId xmlns:a16="http://schemas.microsoft.com/office/drawing/2014/main" id="{9648BEBD-CBDD-4587-8804-E53899196364}"/>
              </a:ext>
            </a:extLst>
          </p:cNvPr>
          <p:cNvGrpSpPr/>
          <p:nvPr/>
        </p:nvGrpSpPr>
        <p:grpSpPr>
          <a:xfrm>
            <a:off x="0" y="2816451"/>
            <a:ext cx="388800" cy="194806"/>
            <a:chOff x="0" y="2622332"/>
            <a:chExt cx="780736" cy="391184"/>
          </a:xfrm>
        </p:grpSpPr>
        <p:sp>
          <p:nvSpPr>
            <p:cNvPr id="22" name="Oval 23">
              <a:extLst>
                <a:ext uri="{FF2B5EF4-FFF2-40B4-BE49-F238E27FC236}">
                  <a16:creationId xmlns:a16="http://schemas.microsoft.com/office/drawing/2014/main" id="{B6231DE3-5011-46B1-B2D8-0DB08951D380}"/>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23" name="Oval 21">
              <a:extLst>
                <a:ext uri="{FF2B5EF4-FFF2-40B4-BE49-F238E27FC236}">
                  <a16:creationId xmlns:a16="http://schemas.microsoft.com/office/drawing/2014/main" id="{77C66C64-1D75-4224-ACEA-3F38F5ABB1BE}"/>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24" name="Conector recto 27">
              <a:extLst>
                <a:ext uri="{FF2B5EF4-FFF2-40B4-BE49-F238E27FC236}">
                  <a16:creationId xmlns:a16="http://schemas.microsoft.com/office/drawing/2014/main" id="{0061B002-32EE-4A91-9A72-CF3D2EF03C77}"/>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0377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9FD9926-7D75-004A-9D59-325924641228}"/>
              </a:ext>
            </a:extLst>
          </p:cNvPr>
          <p:cNvSpPr txBox="1"/>
          <p:nvPr/>
        </p:nvSpPr>
        <p:spPr>
          <a:xfrm>
            <a:off x="155474" y="866107"/>
            <a:ext cx="6480000" cy="307777"/>
          </a:xfrm>
          <a:prstGeom prst="rect">
            <a:avLst/>
          </a:prstGeom>
          <a:noFill/>
        </p:spPr>
        <p:txBody>
          <a:bodyPr wrap="square" rtlCol="0">
            <a:spAutoFit/>
          </a:bodyPr>
          <a:lstStyle/>
          <a:p>
            <a:r>
              <a:rPr lang="en-US" b="1" dirty="0">
                <a:solidFill>
                  <a:srgbClr val="265E51"/>
                </a:solidFill>
                <a:latin typeface="Montserrat"/>
              </a:rPr>
              <a:t>Opportunities</a:t>
            </a:r>
          </a:p>
        </p:txBody>
      </p:sp>
      <p:cxnSp>
        <p:nvCxnSpPr>
          <p:cNvPr id="3" name="Straight Connector 3">
            <a:extLst>
              <a:ext uri="{FF2B5EF4-FFF2-40B4-BE49-F238E27FC236}">
                <a16:creationId xmlns:a16="http://schemas.microsoft.com/office/drawing/2014/main" id="{8164ACF6-DE05-C54E-871F-FEFC773B093B}"/>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20" name="Marcador de contenido 2">
            <a:extLst>
              <a:ext uri="{FF2B5EF4-FFF2-40B4-BE49-F238E27FC236}">
                <a16:creationId xmlns:a16="http://schemas.microsoft.com/office/drawing/2014/main" id="{8EAFC628-9370-4E4D-8181-7754C1F24A8A}"/>
              </a:ext>
            </a:extLst>
          </p:cNvPr>
          <p:cNvSpPr txBox="1">
            <a:spLocks/>
          </p:cNvSpPr>
          <p:nvPr/>
        </p:nvSpPr>
        <p:spPr>
          <a:xfrm>
            <a:off x="155474" y="1329266"/>
            <a:ext cx="7764743" cy="44490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1050" b="1" dirty="0">
                <a:solidFill>
                  <a:srgbClr val="BC955C"/>
                </a:solidFill>
                <a:latin typeface="Montserrat" pitchFamily="2" charset="77"/>
              </a:rPr>
              <a:t>Approximately, 70% of the Mexican agriculture is harvested manually, for instance, the demand of modern machinery represents a great opportunity.</a:t>
            </a:r>
          </a:p>
          <a:p>
            <a:pPr>
              <a:lnSpc>
                <a:spcPct val="120000"/>
              </a:lnSpc>
              <a:spcAft>
                <a:spcPts val="600"/>
              </a:spcAft>
            </a:pPr>
            <a:r>
              <a:rPr lang="en-US" sz="1050" b="1" dirty="0">
                <a:solidFill>
                  <a:srgbClr val="BC955C"/>
                </a:solidFill>
                <a:latin typeface="Montserrat" pitchFamily="2" charset="77"/>
              </a:rPr>
              <a:t>Irrigation technology, commercial mowers, and farm dairy equipment have particularly strong sales opportunities in Mexico.</a:t>
            </a:r>
            <a:endParaRPr lang="en-US" sz="1050" dirty="0">
              <a:latin typeface="Montserrat" pitchFamily="2" charset="77"/>
            </a:endParaRPr>
          </a:p>
          <a:p>
            <a:pPr>
              <a:lnSpc>
                <a:spcPct val="120000"/>
              </a:lnSpc>
            </a:pPr>
            <a:r>
              <a:rPr lang="en-US" sz="1000" dirty="0">
                <a:latin typeface="Montserrat" pitchFamily="2" charset="77"/>
              </a:rPr>
              <a:t>The Mexican imports of equipment for the agricultural sector are conformed mainly by:</a:t>
            </a:r>
          </a:p>
          <a:p>
            <a:pPr marL="315450" lvl="2" indent="-171450">
              <a:lnSpc>
                <a:spcPct val="120000"/>
              </a:lnSpc>
              <a:buFont typeface="Courier New" panose="02070309020205020404" pitchFamily="49" charset="0"/>
              <a:buChar char="o"/>
            </a:pPr>
            <a:r>
              <a:rPr lang="en-US" sz="900" dirty="0">
                <a:latin typeface="Montserrat" pitchFamily="2" charset="77"/>
              </a:rPr>
              <a:t>Tractor parts, engines, and engine parts</a:t>
            </a:r>
          </a:p>
          <a:p>
            <a:pPr marL="315450" lvl="2" indent="-171450">
              <a:lnSpc>
                <a:spcPct val="120000"/>
              </a:lnSpc>
              <a:buFont typeface="Courier New" panose="02070309020205020404" pitchFamily="49" charset="0"/>
              <a:buChar char="o"/>
            </a:pPr>
            <a:r>
              <a:rPr lang="en-US" sz="900" dirty="0">
                <a:latin typeface="Montserrat" pitchFamily="2" charset="77"/>
              </a:rPr>
              <a:t>Mowers and power equipment</a:t>
            </a:r>
          </a:p>
          <a:p>
            <a:pPr marL="315450" lvl="2" indent="-171450">
              <a:lnSpc>
                <a:spcPct val="120000"/>
              </a:lnSpc>
              <a:buFont typeface="Courier New" panose="02070309020205020404" pitchFamily="49" charset="0"/>
              <a:buChar char="o"/>
            </a:pPr>
            <a:r>
              <a:rPr lang="en-US" sz="900" dirty="0">
                <a:latin typeface="Montserrat" pitchFamily="2" charset="77"/>
              </a:rPr>
              <a:t>Equipment for produce and high-value crops</a:t>
            </a:r>
          </a:p>
          <a:p>
            <a:pPr marL="315450" lvl="2" indent="-171450">
              <a:lnSpc>
                <a:spcPct val="120000"/>
              </a:lnSpc>
              <a:buFont typeface="Courier New" panose="02070309020205020404" pitchFamily="49" charset="0"/>
              <a:buChar char="o"/>
            </a:pPr>
            <a:r>
              <a:rPr lang="en-US" sz="900" dirty="0">
                <a:latin typeface="Montserrat" pitchFamily="2" charset="77"/>
              </a:rPr>
              <a:t>Equipment for grains, oilseeds, and other commodity crops</a:t>
            </a:r>
          </a:p>
          <a:p>
            <a:pPr marL="315450" lvl="2" indent="-171450">
              <a:lnSpc>
                <a:spcPct val="120000"/>
              </a:lnSpc>
              <a:buFont typeface="Courier New" panose="02070309020205020404" pitchFamily="49" charset="0"/>
              <a:buChar char="o"/>
            </a:pPr>
            <a:r>
              <a:rPr lang="en-US" sz="900" dirty="0">
                <a:latin typeface="Montserrat" pitchFamily="2" charset="77"/>
              </a:rPr>
              <a:t>Equipment for raising livestock</a:t>
            </a:r>
          </a:p>
          <a:p>
            <a:pPr marL="315450" lvl="2" indent="-171450">
              <a:lnSpc>
                <a:spcPct val="120000"/>
              </a:lnSpc>
              <a:buFont typeface="Courier New" panose="02070309020205020404" pitchFamily="49" charset="0"/>
              <a:buChar char="o"/>
            </a:pPr>
            <a:r>
              <a:rPr lang="en-US" sz="900" dirty="0">
                <a:latin typeface="Montserrat" pitchFamily="2" charset="77"/>
              </a:rPr>
              <a:t>Sprayers</a:t>
            </a:r>
          </a:p>
          <a:p>
            <a:pPr marL="315450" lvl="2" indent="-171450">
              <a:lnSpc>
                <a:spcPct val="120000"/>
              </a:lnSpc>
              <a:buFont typeface="Courier New" panose="02070309020205020404" pitchFamily="49" charset="0"/>
              <a:buChar char="o"/>
            </a:pPr>
            <a:r>
              <a:rPr lang="en-US" sz="900" dirty="0">
                <a:latin typeface="Montserrat" pitchFamily="2" charset="77"/>
              </a:rPr>
              <a:t>Low-and-medium-horsepower tractors</a:t>
            </a:r>
          </a:p>
          <a:p>
            <a:pPr lvl="1">
              <a:lnSpc>
                <a:spcPct val="120000"/>
              </a:lnSpc>
            </a:pPr>
            <a:r>
              <a:rPr lang="en-US" sz="1000" dirty="0">
                <a:latin typeface="Montserrat" pitchFamily="2" charset="77"/>
              </a:rPr>
              <a:t>There are also opportunities for agricultural equipment and machinery, such as:</a:t>
            </a:r>
            <a:endParaRPr lang="en-US" sz="800" dirty="0">
              <a:latin typeface="Montserrat" pitchFamily="2" charset="77"/>
            </a:endParaRPr>
          </a:p>
          <a:p>
            <a:pPr marL="315450" lvl="2" indent="-171450">
              <a:lnSpc>
                <a:spcPct val="120000"/>
              </a:lnSpc>
              <a:buFont typeface="Courier New" panose="02070309020205020404" pitchFamily="49" charset="0"/>
              <a:buChar char="o"/>
            </a:pPr>
            <a:r>
              <a:rPr lang="en-US" sz="900" dirty="0">
                <a:latin typeface="Montserrat" pitchFamily="2" charset="77"/>
              </a:rPr>
              <a:t>Farm machinery and equipment manufacturing</a:t>
            </a:r>
          </a:p>
          <a:p>
            <a:pPr marL="315450" lvl="2" indent="-171450">
              <a:lnSpc>
                <a:spcPct val="120000"/>
              </a:lnSpc>
              <a:buFont typeface="Courier New" panose="02070309020205020404" pitchFamily="49" charset="0"/>
              <a:buChar char="o"/>
            </a:pPr>
            <a:r>
              <a:rPr lang="en-US" sz="900" dirty="0">
                <a:latin typeface="Montserrat" pitchFamily="2" charset="77"/>
              </a:rPr>
              <a:t>Food production machinery manufacturing</a:t>
            </a:r>
          </a:p>
          <a:p>
            <a:pPr marL="315450" lvl="2" indent="-171450">
              <a:lnSpc>
                <a:spcPct val="120000"/>
              </a:lnSpc>
              <a:buFont typeface="Courier New" panose="02070309020205020404" pitchFamily="49" charset="0"/>
              <a:buChar char="o"/>
            </a:pPr>
            <a:r>
              <a:rPr lang="en-US" sz="900" dirty="0">
                <a:latin typeface="Montserrat" pitchFamily="2" charset="77"/>
              </a:rPr>
              <a:t>Packaging machinery manufacturing</a:t>
            </a:r>
          </a:p>
          <a:p>
            <a:pPr marL="315450" lvl="2" indent="-171450">
              <a:lnSpc>
                <a:spcPct val="120000"/>
              </a:lnSpc>
              <a:buFont typeface="Courier New" panose="02070309020205020404" pitchFamily="49" charset="0"/>
              <a:buChar char="o"/>
            </a:pPr>
            <a:r>
              <a:rPr lang="en-US" sz="900" dirty="0">
                <a:latin typeface="Montserrat" pitchFamily="2" charset="77"/>
              </a:rPr>
              <a:t>Commercial and industrial refrigeration equipment</a:t>
            </a:r>
          </a:p>
          <a:p>
            <a:pPr marL="315450" lvl="2" indent="-171450">
              <a:lnSpc>
                <a:spcPct val="120000"/>
              </a:lnSpc>
              <a:buFont typeface="Courier New" panose="02070309020205020404" pitchFamily="49" charset="0"/>
              <a:buChar char="o"/>
            </a:pPr>
            <a:r>
              <a:rPr lang="en-US" sz="900" dirty="0">
                <a:latin typeface="Montserrat" pitchFamily="2" charset="77"/>
              </a:rPr>
              <a:t>Commercial food service equipment manufacturing</a:t>
            </a:r>
          </a:p>
        </p:txBody>
      </p:sp>
      <p:sp>
        <p:nvSpPr>
          <p:cNvPr id="22" name="CuadroTexto 4">
            <a:extLst>
              <a:ext uri="{FF2B5EF4-FFF2-40B4-BE49-F238E27FC236}">
                <a16:creationId xmlns:a16="http://schemas.microsoft.com/office/drawing/2014/main" id="{E678D44F-E92C-4445-8046-1E6EF47878E6}"/>
              </a:ext>
            </a:extLst>
          </p:cNvPr>
          <p:cNvSpPr txBox="1"/>
          <p:nvPr/>
        </p:nvSpPr>
        <p:spPr>
          <a:xfrm>
            <a:off x="255476" y="4733638"/>
            <a:ext cx="3696529" cy="194412"/>
          </a:xfrm>
          <a:prstGeom prst="rect">
            <a:avLst/>
          </a:prstGeom>
          <a:noFill/>
        </p:spPr>
        <p:txBody>
          <a:bodyPr wrap="square" rtlCol="0">
            <a:spAutoFit/>
          </a:bodyPr>
          <a:lstStyle/>
          <a:p>
            <a:pPr>
              <a:lnSpc>
                <a:spcPct val="120000"/>
              </a:lnSpc>
              <a:spcAft>
                <a:spcPts val="600"/>
              </a:spcAft>
            </a:pPr>
            <a:r>
              <a:rPr lang="es-ES" sz="600" dirty="0" err="1">
                <a:latin typeface="Montserrat" panose="00000500000000000000" pitchFamily="2" charset="0"/>
                <a:ea typeface="Calibri" panose="020F0502020204030204" pitchFamily="34" charset="0"/>
                <a:cs typeface="Arial" panose="020B0604020202020204" pitchFamily="34" charset="0"/>
              </a:rPr>
              <a:t>Source</a:t>
            </a:r>
            <a:r>
              <a:rPr lang="es-ES" sz="600" dirty="0">
                <a:latin typeface="Montserrat" panose="00000500000000000000" pitchFamily="2" charset="0"/>
                <a:ea typeface="Calibri" panose="020F0502020204030204" pitchFamily="34" charset="0"/>
                <a:cs typeface="Arial" panose="020B0604020202020204" pitchFamily="34" charset="0"/>
              </a:rPr>
              <a:t>: US International </a:t>
            </a:r>
            <a:r>
              <a:rPr lang="es-ES" sz="600" dirty="0" err="1">
                <a:latin typeface="Montserrat" panose="00000500000000000000" pitchFamily="2" charset="0"/>
                <a:ea typeface="Calibri" panose="020F0502020204030204" pitchFamily="34" charset="0"/>
                <a:cs typeface="Arial" panose="020B0604020202020204" pitchFamily="34" charset="0"/>
              </a:rPr>
              <a:t>Trade</a:t>
            </a:r>
            <a:r>
              <a:rPr lang="es-ES" sz="600" dirty="0">
                <a:latin typeface="Montserrat" panose="00000500000000000000" pitchFamily="2" charset="0"/>
                <a:ea typeface="Calibri" panose="020F0502020204030204" pitchFamily="34" charset="0"/>
                <a:cs typeface="Arial" panose="020B0604020202020204" pitchFamily="34" charset="0"/>
              </a:rPr>
              <a:t> </a:t>
            </a:r>
            <a:r>
              <a:rPr lang="es-ES" sz="600" dirty="0" err="1">
                <a:latin typeface="Montserrat" panose="00000500000000000000" pitchFamily="2" charset="0"/>
                <a:ea typeface="Calibri" panose="020F0502020204030204" pitchFamily="34" charset="0"/>
                <a:cs typeface="Arial" panose="020B0604020202020204" pitchFamily="34" charset="0"/>
              </a:rPr>
              <a:t>Administration</a:t>
            </a:r>
            <a:endParaRPr lang="es-ES" sz="600" dirty="0">
              <a:latin typeface="Montserrat" panose="00000500000000000000" pitchFamily="2" charset="0"/>
              <a:ea typeface="Calibri" panose="020F0502020204030204" pitchFamily="34" charset="0"/>
              <a:cs typeface="Arial" panose="020B0604020202020204" pitchFamily="34" charset="0"/>
            </a:endParaRPr>
          </a:p>
        </p:txBody>
      </p:sp>
      <p:pic>
        <p:nvPicPr>
          <p:cNvPr id="5" name="Imagen 4" descr="Un tren de juguete en el pasto&#10;&#10;Descripción generada automáticamente con confianza media">
            <a:extLst>
              <a:ext uri="{FF2B5EF4-FFF2-40B4-BE49-F238E27FC236}">
                <a16:creationId xmlns:a16="http://schemas.microsoft.com/office/drawing/2014/main" id="{C58764E5-4BA1-405D-8D07-91E065A346C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25565" y="2571750"/>
            <a:ext cx="2457966" cy="1774171"/>
          </a:xfrm>
          <a:prstGeom prst="rect">
            <a:avLst/>
          </a:prstGeom>
        </p:spPr>
      </p:pic>
    </p:spTree>
    <p:extLst>
      <p:ext uri="{BB962C8B-B14F-4D97-AF65-F5344CB8AC3E}">
        <p14:creationId xmlns:p14="http://schemas.microsoft.com/office/powerpoint/2010/main" val="3108293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9FD9926-7D75-004A-9D59-325924641228}"/>
              </a:ext>
            </a:extLst>
          </p:cNvPr>
          <p:cNvSpPr txBox="1"/>
          <p:nvPr/>
        </p:nvSpPr>
        <p:spPr>
          <a:xfrm>
            <a:off x="155474" y="866107"/>
            <a:ext cx="6480000" cy="307777"/>
          </a:xfrm>
          <a:prstGeom prst="rect">
            <a:avLst/>
          </a:prstGeom>
          <a:noFill/>
        </p:spPr>
        <p:txBody>
          <a:bodyPr wrap="square" rtlCol="0">
            <a:spAutoFit/>
          </a:bodyPr>
          <a:lstStyle/>
          <a:p>
            <a:r>
              <a:rPr lang="en-US" b="1" dirty="0">
                <a:solidFill>
                  <a:srgbClr val="265E51"/>
                </a:solidFill>
                <a:latin typeface="Montserrat"/>
              </a:rPr>
              <a:t>More opportunities</a:t>
            </a:r>
          </a:p>
        </p:txBody>
      </p:sp>
      <p:cxnSp>
        <p:nvCxnSpPr>
          <p:cNvPr id="3" name="Straight Connector 3">
            <a:extLst>
              <a:ext uri="{FF2B5EF4-FFF2-40B4-BE49-F238E27FC236}">
                <a16:creationId xmlns:a16="http://schemas.microsoft.com/office/drawing/2014/main" id="{8164ACF6-DE05-C54E-871F-FEFC773B093B}"/>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20" name="Marcador de contenido 2">
            <a:extLst>
              <a:ext uri="{FF2B5EF4-FFF2-40B4-BE49-F238E27FC236}">
                <a16:creationId xmlns:a16="http://schemas.microsoft.com/office/drawing/2014/main" id="{8EAFC628-9370-4E4D-8181-7754C1F24A8A}"/>
              </a:ext>
            </a:extLst>
          </p:cNvPr>
          <p:cNvSpPr txBox="1">
            <a:spLocks/>
          </p:cNvSpPr>
          <p:nvPr/>
        </p:nvSpPr>
        <p:spPr>
          <a:xfrm>
            <a:off x="155474" y="1478121"/>
            <a:ext cx="7475986" cy="44490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900" b="1" dirty="0">
                <a:solidFill>
                  <a:srgbClr val="BC955C"/>
                </a:solidFill>
                <a:latin typeface="Montserrat" pitchFamily="2" charset="77"/>
              </a:rPr>
              <a:t>Precision agriculture, and equipment integrating IT and big data for produce and high-value crops. </a:t>
            </a:r>
            <a:r>
              <a:rPr lang="en-US" sz="900" dirty="0">
                <a:latin typeface="Montserrat" pitchFamily="2" charset="77"/>
              </a:rPr>
              <a:t>México’s specialization in higher value-added crops, due to the increasing demand from their major trading partners (the United States, Canada and Europe) demands more efficient use of land and resources, and hence the increase in demand for sensors, big data, drones, robots, automated picking and packing systems, blockchain, and other modern technologies.</a:t>
            </a:r>
          </a:p>
          <a:p>
            <a:pPr algn="just"/>
            <a:endParaRPr lang="en-US" sz="900" dirty="0">
              <a:latin typeface="Montserrat" pitchFamily="2" charset="77"/>
            </a:endParaRPr>
          </a:p>
          <a:p>
            <a:pPr algn="just"/>
            <a:r>
              <a:rPr lang="en-US" sz="900" b="1" dirty="0">
                <a:solidFill>
                  <a:srgbClr val="BC955C"/>
                </a:solidFill>
                <a:latin typeface="Montserrat" pitchFamily="2" charset="77"/>
              </a:rPr>
              <a:t>Fertilizers. </a:t>
            </a:r>
            <a:r>
              <a:rPr lang="en-US" sz="900" dirty="0">
                <a:latin typeface="Montserrat" pitchFamily="2" charset="77"/>
              </a:rPr>
              <a:t>Mexico is seeking to boost fertilizer production, as local manufacturing is not sufficient to meet national demand.  Of the 20.7 million hectares of planted land, 66.8 % are fertilized. Six states make up 43% of the total fertilized land: Jalisco (8.3%), Sinaloa (8.1%), Veracruz (7.2%), Michoacán (6.8%), Chihuahua (6.8%) and Guanajuato (5.9%).</a:t>
            </a:r>
          </a:p>
          <a:p>
            <a:pPr algn="just"/>
            <a:endParaRPr lang="en-US" sz="900" b="1" dirty="0">
              <a:solidFill>
                <a:srgbClr val="BC955C"/>
              </a:solidFill>
              <a:latin typeface="Montserrat" pitchFamily="2" charset="77"/>
            </a:endParaRPr>
          </a:p>
          <a:p>
            <a:pPr algn="just"/>
            <a:r>
              <a:rPr lang="en-US" sz="900" b="1" dirty="0">
                <a:solidFill>
                  <a:srgbClr val="BC955C"/>
                </a:solidFill>
                <a:latin typeface="Montserrat" pitchFamily="2" charset="77"/>
              </a:rPr>
              <a:t>Pesticides: </a:t>
            </a:r>
            <a:r>
              <a:rPr lang="en-US" sz="900" dirty="0">
                <a:latin typeface="Montserrat" pitchFamily="2" charset="77"/>
              </a:rPr>
              <a:t>This products need to comply with registers before 3 government entities: COFEPRIS, SEMARNAT and SADER. SENASICA overlooks that that pesticides for agriculture use comply with the characteristics of use pattern (crop, plague, doses, number of application Interlude), through the evaluation of its effectivity to obtain its Biologic Effectivity Statement.</a:t>
            </a:r>
          </a:p>
          <a:p>
            <a:endParaRPr lang="es-MX" sz="900" dirty="0">
              <a:latin typeface="Montserrat" pitchFamily="2" charset="77"/>
            </a:endParaRPr>
          </a:p>
          <a:p>
            <a:endParaRPr lang="es-MX" sz="900" dirty="0">
              <a:latin typeface="Montserrat" pitchFamily="2" charset="77"/>
            </a:endParaRPr>
          </a:p>
        </p:txBody>
      </p:sp>
      <p:sp>
        <p:nvSpPr>
          <p:cNvPr id="22" name="CuadroTexto 4">
            <a:extLst>
              <a:ext uri="{FF2B5EF4-FFF2-40B4-BE49-F238E27FC236}">
                <a16:creationId xmlns:a16="http://schemas.microsoft.com/office/drawing/2014/main" id="{E678D44F-E92C-4445-8046-1E6EF47878E6}"/>
              </a:ext>
            </a:extLst>
          </p:cNvPr>
          <p:cNvSpPr txBox="1"/>
          <p:nvPr/>
        </p:nvSpPr>
        <p:spPr>
          <a:xfrm>
            <a:off x="255476" y="4733638"/>
            <a:ext cx="6530335" cy="194412"/>
          </a:xfrm>
          <a:prstGeom prst="rect">
            <a:avLst/>
          </a:prstGeom>
          <a:noFill/>
        </p:spPr>
        <p:txBody>
          <a:bodyPr wrap="square" rtlCol="0">
            <a:spAutoFit/>
          </a:bodyPr>
          <a:lstStyle/>
          <a:p>
            <a:pPr>
              <a:lnSpc>
                <a:spcPct val="120000"/>
              </a:lnSpc>
              <a:spcAft>
                <a:spcPts val="600"/>
              </a:spcAft>
            </a:pPr>
            <a:r>
              <a:rPr lang="es-ES" sz="600" dirty="0" err="1">
                <a:latin typeface="Montserrat" panose="00000500000000000000" pitchFamily="2" charset="0"/>
                <a:ea typeface="Calibri" panose="020F0502020204030204" pitchFamily="34" charset="0"/>
                <a:cs typeface="Arial" panose="020B0604020202020204" pitchFamily="34" charset="0"/>
              </a:rPr>
              <a:t>Source</a:t>
            </a:r>
            <a:r>
              <a:rPr lang="es-ES" sz="600" dirty="0">
                <a:latin typeface="Montserrat" panose="00000500000000000000" pitchFamily="2" charset="0"/>
                <a:ea typeface="Calibri" panose="020F0502020204030204" pitchFamily="34" charset="0"/>
                <a:cs typeface="Arial" panose="020B0604020202020204" pitchFamily="34" charset="0"/>
              </a:rPr>
              <a:t>: US International </a:t>
            </a:r>
            <a:r>
              <a:rPr lang="es-ES" sz="600" dirty="0" err="1">
                <a:latin typeface="Montserrat" panose="00000500000000000000" pitchFamily="2" charset="0"/>
                <a:ea typeface="Calibri" panose="020F0502020204030204" pitchFamily="34" charset="0"/>
                <a:cs typeface="Arial" panose="020B0604020202020204" pitchFamily="34" charset="0"/>
              </a:rPr>
              <a:t>Trade</a:t>
            </a:r>
            <a:r>
              <a:rPr lang="es-ES" sz="600" dirty="0">
                <a:latin typeface="Montserrat" panose="00000500000000000000" pitchFamily="2" charset="0"/>
                <a:ea typeface="Calibri" panose="020F0502020204030204" pitchFamily="34" charset="0"/>
                <a:cs typeface="Arial" panose="020B0604020202020204" pitchFamily="34" charset="0"/>
              </a:rPr>
              <a:t> </a:t>
            </a:r>
            <a:r>
              <a:rPr lang="es-ES" sz="600" dirty="0" err="1">
                <a:latin typeface="Montserrat" panose="00000500000000000000" pitchFamily="2" charset="0"/>
                <a:ea typeface="Calibri" panose="020F0502020204030204" pitchFamily="34" charset="0"/>
                <a:cs typeface="Arial" panose="020B0604020202020204" pitchFamily="34" charset="0"/>
              </a:rPr>
              <a:t>Administration</a:t>
            </a:r>
            <a:r>
              <a:rPr lang="es-ES" sz="600" dirty="0">
                <a:latin typeface="Montserrat" panose="00000500000000000000" pitchFamily="2" charset="0"/>
                <a:ea typeface="Calibri" panose="020F0502020204030204" pitchFamily="34" charset="0"/>
                <a:cs typeface="Arial" panose="020B0604020202020204" pitchFamily="34" charset="0"/>
              </a:rPr>
              <a:t>; Servicio Nacional de Sanidad, Inocuidad y Calidad Agroalimentaria (SENASICA)</a:t>
            </a:r>
          </a:p>
        </p:txBody>
      </p:sp>
      <p:pic>
        <p:nvPicPr>
          <p:cNvPr id="5" name="Imagen 4" descr="Un pastel en una mano&#10;&#10;Descripción generada automáticamente con confianza baja">
            <a:extLst>
              <a:ext uri="{FF2B5EF4-FFF2-40B4-BE49-F238E27FC236}">
                <a16:creationId xmlns:a16="http://schemas.microsoft.com/office/drawing/2014/main" id="{7BCFD4E6-4B4E-44AA-BC7E-EB3AF6CD6B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85014" y="3325044"/>
            <a:ext cx="2492892" cy="1505800"/>
          </a:xfrm>
          <a:prstGeom prst="rect">
            <a:avLst/>
          </a:prstGeom>
        </p:spPr>
      </p:pic>
    </p:spTree>
    <p:extLst>
      <p:ext uri="{BB962C8B-B14F-4D97-AF65-F5344CB8AC3E}">
        <p14:creationId xmlns:p14="http://schemas.microsoft.com/office/powerpoint/2010/main" val="211400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A35EE2E-6CE6-4000-A58D-92C9E7116B5E}"/>
              </a:ext>
            </a:extLst>
          </p:cNvPr>
          <p:cNvSpPr txBox="1"/>
          <p:nvPr/>
        </p:nvSpPr>
        <p:spPr>
          <a:xfrm>
            <a:off x="155474" y="866107"/>
            <a:ext cx="6480000" cy="307777"/>
          </a:xfrm>
          <a:prstGeom prst="rect">
            <a:avLst/>
          </a:prstGeom>
          <a:noFill/>
        </p:spPr>
        <p:txBody>
          <a:bodyPr wrap="square" rtlCol="0">
            <a:spAutoFit/>
          </a:bodyPr>
          <a:lstStyle/>
          <a:p>
            <a:r>
              <a:rPr lang="en-US" b="1" dirty="0">
                <a:solidFill>
                  <a:srgbClr val="265E51"/>
                </a:solidFill>
                <a:latin typeface="Montserrat"/>
              </a:rPr>
              <a:t>Mexican exports</a:t>
            </a:r>
          </a:p>
        </p:txBody>
      </p:sp>
      <p:cxnSp>
        <p:nvCxnSpPr>
          <p:cNvPr id="3" name="Straight Connector 3">
            <a:extLst>
              <a:ext uri="{FF2B5EF4-FFF2-40B4-BE49-F238E27FC236}">
                <a16:creationId xmlns:a16="http://schemas.microsoft.com/office/drawing/2014/main" id="{919E4C6C-D26F-4DDA-8854-4601360B7E78}"/>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4" name="CuadroTexto 4">
            <a:extLst>
              <a:ext uri="{FF2B5EF4-FFF2-40B4-BE49-F238E27FC236}">
                <a16:creationId xmlns:a16="http://schemas.microsoft.com/office/drawing/2014/main" id="{6BE7E1C3-15D2-4A79-BBCA-CAE50ADAA43B}"/>
              </a:ext>
            </a:extLst>
          </p:cNvPr>
          <p:cNvSpPr txBox="1"/>
          <p:nvPr/>
        </p:nvSpPr>
        <p:spPr>
          <a:xfrm>
            <a:off x="155471" y="1321368"/>
            <a:ext cx="5317382" cy="3131627"/>
          </a:xfrm>
          <a:prstGeom prst="rect">
            <a:avLst/>
          </a:prstGeom>
          <a:noFill/>
        </p:spPr>
        <p:txBody>
          <a:bodyPr wrap="square" rtlCol="0">
            <a:spAutoFit/>
          </a:bodyPr>
          <a:lstStyle/>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For the seventh year in a row, the agriculture  and agroindustry </a:t>
            </a:r>
            <a:r>
              <a:rPr lang="en-US" sz="900" b="1" dirty="0">
                <a:solidFill>
                  <a:schemeClr val="tx1"/>
                </a:solidFill>
                <a:latin typeface="Montserrat"/>
              </a:rPr>
              <a:t>trade balance </a:t>
            </a:r>
            <a:r>
              <a:rPr lang="en-US" sz="900" dirty="0">
                <a:solidFill>
                  <a:schemeClr val="tx1"/>
                </a:solidFill>
                <a:latin typeface="Montserrat"/>
              </a:rPr>
              <a:t>had a </a:t>
            </a:r>
            <a:r>
              <a:rPr lang="en-US" sz="900" b="1" dirty="0">
                <a:solidFill>
                  <a:schemeClr val="tx1"/>
                </a:solidFill>
                <a:latin typeface="Montserrat"/>
              </a:rPr>
              <a:t>surplus</a:t>
            </a:r>
            <a:r>
              <a:rPr lang="en-US" sz="900" dirty="0">
                <a:solidFill>
                  <a:schemeClr val="tx1"/>
                </a:solidFill>
                <a:latin typeface="Montserrat"/>
              </a:rPr>
              <a:t>. at the close of 2021., with a value of </a:t>
            </a:r>
            <a:r>
              <a:rPr lang="en-US" sz="900" b="1" dirty="0">
                <a:solidFill>
                  <a:schemeClr val="tx1"/>
                </a:solidFill>
                <a:latin typeface="Montserrat"/>
              </a:rPr>
              <a:t>$7,192 million USD</a:t>
            </a:r>
            <a:r>
              <a:rPr lang="en-US" sz="900" dirty="0">
                <a:solidFill>
                  <a:schemeClr val="tx1"/>
                </a:solidFill>
                <a:latin typeface="Montserrat"/>
              </a:rPr>
              <a:t>.</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The products with the </a:t>
            </a:r>
            <a:r>
              <a:rPr lang="en-US" sz="900" b="1" dirty="0">
                <a:solidFill>
                  <a:schemeClr val="tx1"/>
                </a:solidFill>
                <a:latin typeface="Montserrat"/>
              </a:rPr>
              <a:t>highest export value </a:t>
            </a:r>
            <a:r>
              <a:rPr lang="en-US" sz="900" dirty="0">
                <a:solidFill>
                  <a:schemeClr val="tx1"/>
                </a:solidFill>
                <a:latin typeface="Montserrat"/>
              </a:rPr>
              <a:t>were </a:t>
            </a:r>
            <a:r>
              <a:rPr lang="en-US" sz="900" b="1" dirty="0">
                <a:solidFill>
                  <a:schemeClr val="tx1"/>
                </a:solidFill>
                <a:latin typeface="Montserrat"/>
              </a:rPr>
              <a:t>beer</a:t>
            </a:r>
            <a:r>
              <a:rPr lang="en-US" sz="900" dirty="0">
                <a:solidFill>
                  <a:schemeClr val="tx1"/>
                </a:solidFill>
                <a:latin typeface="Montserrat"/>
              </a:rPr>
              <a:t> ($5,618 million USD), </a:t>
            </a:r>
            <a:r>
              <a:rPr lang="en-US" sz="900" b="1" dirty="0">
                <a:solidFill>
                  <a:schemeClr val="tx1"/>
                </a:solidFill>
                <a:latin typeface="Montserrat"/>
              </a:rPr>
              <a:t>tequila</a:t>
            </a:r>
            <a:r>
              <a:rPr lang="en-US" sz="900" dirty="0">
                <a:solidFill>
                  <a:schemeClr val="tx1"/>
                </a:solidFill>
                <a:latin typeface="Montserrat"/>
              </a:rPr>
              <a:t> and </a:t>
            </a:r>
            <a:r>
              <a:rPr lang="en-US" sz="900" b="1" dirty="0">
                <a:solidFill>
                  <a:schemeClr val="tx1"/>
                </a:solidFill>
                <a:latin typeface="Montserrat"/>
              </a:rPr>
              <a:t>mezcal</a:t>
            </a:r>
            <a:r>
              <a:rPr lang="en-US" sz="900" dirty="0">
                <a:solidFill>
                  <a:schemeClr val="tx1"/>
                </a:solidFill>
                <a:latin typeface="Montserrat"/>
              </a:rPr>
              <a:t> ($3,317 million USD), and </a:t>
            </a:r>
            <a:r>
              <a:rPr lang="en-US" sz="900" b="1" dirty="0">
                <a:solidFill>
                  <a:schemeClr val="tx1"/>
                </a:solidFill>
                <a:latin typeface="Montserrat"/>
              </a:rPr>
              <a:t>avocado</a:t>
            </a:r>
            <a:r>
              <a:rPr lang="en-US" sz="900" dirty="0">
                <a:solidFill>
                  <a:schemeClr val="tx1"/>
                </a:solidFill>
                <a:latin typeface="Montserrat"/>
              </a:rPr>
              <a:t> ($3,085 million USD).</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In 2021, the total agroindustry </a:t>
            </a:r>
            <a:r>
              <a:rPr lang="en-US" sz="900" b="1" dirty="0">
                <a:solidFill>
                  <a:schemeClr val="tx1"/>
                </a:solidFill>
                <a:latin typeface="Montserrat"/>
              </a:rPr>
              <a:t>exports</a:t>
            </a:r>
            <a:r>
              <a:rPr lang="en-US" sz="900" dirty="0">
                <a:solidFill>
                  <a:schemeClr val="tx1"/>
                </a:solidFill>
                <a:latin typeface="Montserrat"/>
              </a:rPr>
              <a:t> had a value of </a:t>
            </a:r>
            <a:r>
              <a:rPr lang="en-US" sz="900" b="1" dirty="0">
                <a:solidFill>
                  <a:schemeClr val="tx1"/>
                </a:solidFill>
                <a:latin typeface="Montserrat"/>
              </a:rPr>
              <a:t>$44,442 million USD</a:t>
            </a:r>
            <a:r>
              <a:rPr lang="en-US" sz="900" dirty="0">
                <a:solidFill>
                  <a:schemeClr val="tx1"/>
                </a:solidFill>
                <a:latin typeface="Montserrat"/>
              </a:rPr>
              <a:t>.</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In 2021, </a:t>
            </a:r>
            <a:r>
              <a:rPr lang="en-US" sz="900" b="1" dirty="0">
                <a:solidFill>
                  <a:schemeClr val="tx1"/>
                </a:solidFill>
                <a:latin typeface="Montserrat"/>
              </a:rPr>
              <a:t>imports</a:t>
            </a:r>
            <a:r>
              <a:rPr lang="en-US" sz="900" dirty="0">
                <a:solidFill>
                  <a:schemeClr val="tx1"/>
                </a:solidFill>
                <a:latin typeface="Montserrat"/>
              </a:rPr>
              <a:t> reached </a:t>
            </a:r>
            <a:r>
              <a:rPr lang="en-US" sz="900" b="1" dirty="0">
                <a:solidFill>
                  <a:schemeClr val="tx1"/>
                </a:solidFill>
                <a:latin typeface="Montserrat"/>
              </a:rPr>
              <a:t>$37,251 million USD</a:t>
            </a:r>
            <a:r>
              <a:rPr lang="en-US" sz="900" dirty="0">
                <a:solidFill>
                  <a:schemeClr val="tx1"/>
                </a:solidFill>
                <a:latin typeface="Montserrat"/>
              </a:rPr>
              <a:t>. The </a:t>
            </a:r>
            <a:r>
              <a:rPr lang="en-US" sz="900" b="1" dirty="0">
                <a:solidFill>
                  <a:schemeClr val="tx1"/>
                </a:solidFill>
                <a:latin typeface="Montserrat"/>
              </a:rPr>
              <a:t>total agroindustry trade </a:t>
            </a:r>
            <a:r>
              <a:rPr lang="en-US" sz="900" dirty="0">
                <a:solidFill>
                  <a:schemeClr val="tx1"/>
                </a:solidFill>
                <a:latin typeface="Montserrat"/>
              </a:rPr>
              <a:t>of Mexico with its trade partners reached </a:t>
            </a:r>
            <a:r>
              <a:rPr lang="en-US" sz="900" b="1" dirty="0">
                <a:solidFill>
                  <a:schemeClr val="tx1"/>
                </a:solidFill>
                <a:latin typeface="Montserrat"/>
              </a:rPr>
              <a:t>$81,693 million USD</a:t>
            </a:r>
            <a:r>
              <a:rPr lang="en-US" sz="900" dirty="0">
                <a:solidFill>
                  <a:schemeClr val="tx1"/>
                </a:solidFill>
                <a:latin typeface="Montserrat"/>
              </a:rPr>
              <a:t>, from which </a:t>
            </a:r>
            <a:r>
              <a:rPr lang="en-US" sz="900" b="1" dirty="0">
                <a:solidFill>
                  <a:schemeClr val="tx1"/>
                </a:solidFill>
                <a:latin typeface="Montserrat"/>
              </a:rPr>
              <a:t>54.4%</a:t>
            </a:r>
            <a:r>
              <a:rPr lang="en-US" sz="900" dirty="0">
                <a:solidFill>
                  <a:schemeClr val="tx1"/>
                </a:solidFill>
                <a:latin typeface="Montserrat"/>
              </a:rPr>
              <a:t> were </a:t>
            </a:r>
            <a:r>
              <a:rPr lang="en-US" sz="900" b="1" dirty="0">
                <a:solidFill>
                  <a:schemeClr val="tx1"/>
                </a:solidFill>
                <a:latin typeface="Montserrat"/>
              </a:rPr>
              <a:t>sales</a:t>
            </a:r>
            <a:r>
              <a:rPr lang="en-US" sz="900" dirty="0">
                <a:solidFill>
                  <a:schemeClr val="tx1"/>
                </a:solidFill>
                <a:latin typeface="Montserrat"/>
              </a:rPr>
              <a:t> made by Mexico.</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SADER reported that </a:t>
            </a:r>
            <a:r>
              <a:rPr lang="en-US" sz="900" b="1" dirty="0">
                <a:solidFill>
                  <a:schemeClr val="tx1"/>
                </a:solidFill>
                <a:latin typeface="Montserrat"/>
              </a:rPr>
              <a:t>beverages</a:t>
            </a:r>
            <a:r>
              <a:rPr lang="en-US" sz="900" dirty="0">
                <a:solidFill>
                  <a:schemeClr val="tx1"/>
                </a:solidFill>
                <a:latin typeface="Montserrat"/>
              </a:rPr>
              <a:t>, </a:t>
            </a:r>
            <a:r>
              <a:rPr lang="en-US" sz="900" b="1" dirty="0">
                <a:solidFill>
                  <a:schemeClr val="tx1"/>
                </a:solidFill>
                <a:latin typeface="Montserrat"/>
              </a:rPr>
              <a:t>fruits</a:t>
            </a:r>
            <a:r>
              <a:rPr lang="en-US" sz="900" dirty="0">
                <a:solidFill>
                  <a:schemeClr val="tx1"/>
                </a:solidFill>
                <a:latin typeface="Montserrat"/>
              </a:rPr>
              <a:t> and </a:t>
            </a:r>
            <a:r>
              <a:rPr lang="en-US" sz="900" b="1" dirty="0">
                <a:solidFill>
                  <a:schemeClr val="tx1"/>
                </a:solidFill>
                <a:latin typeface="Montserrat"/>
              </a:rPr>
              <a:t>vegetables</a:t>
            </a:r>
            <a:r>
              <a:rPr lang="en-US" sz="900" dirty="0">
                <a:solidFill>
                  <a:schemeClr val="tx1"/>
                </a:solidFill>
                <a:latin typeface="Montserrat"/>
              </a:rPr>
              <a:t> are the </a:t>
            </a:r>
            <a:r>
              <a:rPr lang="en-US" sz="900" b="1" dirty="0">
                <a:solidFill>
                  <a:schemeClr val="tx1"/>
                </a:solidFill>
                <a:latin typeface="Montserrat"/>
              </a:rPr>
              <a:t>main export groups</a:t>
            </a:r>
            <a:r>
              <a:rPr lang="en-US" sz="900" dirty="0">
                <a:solidFill>
                  <a:schemeClr val="tx1"/>
                </a:solidFill>
                <a:latin typeface="Montserrat"/>
              </a:rPr>
              <a:t>, which concentrated more than </a:t>
            </a:r>
            <a:r>
              <a:rPr lang="en-US" sz="900" b="1" dirty="0">
                <a:solidFill>
                  <a:schemeClr val="tx1"/>
                </a:solidFill>
                <a:latin typeface="Montserrat"/>
              </a:rPr>
              <a:t>62%</a:t>
            </a:r>
            <a:r>
              <a:rPr lang="en-US" sz="900" dirty="0">
                <a:solidFill>
                  <a:schemeClr val="tx1"/>
                </a:solidFill>
                <a:latin typeface="Montserrat"/>
              </a:rPr>
              <a:t>.</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The </a:t>
            </a:r>
            <a:r>
              <a:rPr lang="en-US" sz="900" b="1" dirty="0">
                <a:solidFill>
                  <a:schemeClr val="tx1"/>
                </a:solidFill>
                <a:latin typeface="Montserrat"/>
              </a:rPr>
              <a:t>beverages</a:t>
            </a:r>
            <a:r>
              <a:rPr lang="en-US" sz="900" dirty="0">
                <a:solidFill>
                  <a:schemeClr val="tx1"/>
                </a:solidFill>
                <a:latin typeface="Montserrat"/>
              </a:rPr>
              <a:t> sector is the one that presented more </a:t>
            </a:r>
            <a:r>
              <a:rPr lang="en-US" sz="900" b="1" dirty="0">
                <a:solidFill>
                  <a:schemeClr val="tx1"/>
                </a:solidFill>
                <a:latin typeface="Montserrat"/>
              </a:rPr>
              <a:t>dynamism</a:t>
            </a:r>
            <a:r>
              <a:rPr lang="en-US" sz="900" dirty="0">
                <a:solidFill>
                  <a:schemeClr val="tx1"/>
                </a:solidFill>
                <a:latin typeface="Montserrat"/>
              </a:rPr>
              <a:t> during 2021, with a </a:t>
            </a:r>
            <a:r>
              <a:rPr lang="en-US" sz="900" b="1" dirty="0">
                <a:solidFill>
                  <a:schemeClr val="tx1"/>
                </a:solidFill>
                <a:latin typeface="Montserrat"/>
              </a:rPr>
              <a:t>positive variation </a:t>
            </a:r>
            <a:r>
              <a:rPr lang="en-US" sz="900" dirty="0">
                <a:solidFill>
                  <a:schemeClr val="tx1"/>
                </a:solidFill>
                <a:latin typeface="Montserrat"/>
              </a:rPr>
              <a:t>of </a:t>
            </a:r>
            <a:r>
              <a:rPr lang="en-US" sz="900" b="1" dirty="0">
                <a:solidFill>
                  <a:schemeClr val="tx1"/>
                </a:solidFill>
                <a:latin typeface="Montserrat"/>
              </a:rPr>
              <a:t>24.1% </a:t>
            </a:r>
            <a:r>
              <a:rPr lang="en-US" sz="900" dirty="0">
                <a:solidFill>
                  <a:schemeClr val="tx1"/>
                </a:solidFill>
                <a:latin typeface="Montserrat"/>
              </a:rPr>
              <a:t>compared to 2020.</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Specifically, the exports of </a:t>
            </a:r>
            <a:r>
              <a:rPr lang="en-US" sz="900" b="1" dirty="0" err="1">
                <a:solidFill>
                  <a:schemeClr val="tx1"/>
                </a:solidFill>
                <a:latin typeface="Montserrat"/>
              </a:rPr>
              <a:t>agro</a:t>
            </a:r>
            <a:r>
              <a:rPr lang="en-US" sz="900" dirty="0">
                <a:solidFill>
                  <a:schemeClr val="tx1"/>
                </a:solidFill>
                <a:latin typeface="Montserrat"/>
              </a:rPr>
              <a:t> and </a:t>
            </a:r>
            <a:r>
              <a:rPr lang="en-US" sz="900" b="1" dirty="0">
                <a:solidFill>
                  <a:schemeClr val="tx1"/>
                </a:solidFill>
                <a:latin typeface="Montserrat"/>
              </a:rPr>
              <a:t>fishery</a:t>
            </a:r>
            <a:r>
              <a:rPr lang="en-US" sz="900" dirty="0">
                <a:solidFill>
                  <a:schemeClr val="tx1"/>
                </a:solidFill>
                <a:latin typeface="Montserrat"/>
              </a:rPr>
              <a:t> products with the </a:t>
            </a:r>
            <a:r>
              <a:rPr lang="en-US" sz="900" b="1" dirty="0">
                <a:solidFill>
                  <a:schemeClr val="tx1"/>
                </a:solidFill>
                <a:latin typeface="Montserrat"/>
              </a:rPr>
              <a:t>highest growth </a:t>
            </a:r>
            <a:r>
              <a:rPr lang="en-US" sz="900" dirty="0">
                <a:solidFill>
                  <a:schemeClr val="tx1"/>
                </a:solidFill>
                <a:latin typeface="Montserrat"/>
              </a:rPr>
              <a:t>compared to 2020 were: </a:t>
            </a:r>
            <a:r>
              <a:rPr lang="en-US" sz="900" b="1" dirty="0">
                <a:solidFill>
                  <a:schemeClr val="tx1"/>
                </a:solidFill>
                <a:latin typeface="Montserrat"/>
              </a:rPr>
              <a:t>mollusks</a:t>
            </a:r>
            <a:r>
              <a:rPr lang="en-US" sz="900" dirty="0">
                <a:solidFill>
                  <a:schemeClr val="tx1"/>
                </a:solidFill>
                <a:latin typeface="Montserrat"/>
              </a:rPr>
              <a:t> (143.73%) </a:t>
            </a:r>
            <a:r>
              <a:rPr lang="en-US" sz="900" b="1" dirty="0">
                <a:solidFill>
                  <a:schemeClr val="tx1"/>
                </a:solidFill>
                <a:latin typeface="Montserrat"/>
              </a:rPr>
              <a:t>natural bee honey </a:t>
            </a:r>
            <a:r>
              <a:rPr lang="en-US" sz="900" dirty="0">
                <a:solidFill>
                  <a:schemeClr val="tx1"/>
                </a:solidFill>
                <a:latin typeface="Montserrat"/>
              </a:rPr>
              <a:t>(83.40%), </a:t>
            </a:r>
            <a:r>
              <a:rPr lang="en-US" sz="900" b="1" dirty="0">
                <a:solidFill>
                  <a:schemeClr val="tx1"/>
                </a:solidFill>
                <a:latin typeface="Montserrat"/>
              </a:rPr>
              <a:t>ornament flowers </a:t>
            </a:r>
            <a:r>
              <a:rPr lang="en-US" sz="900" dirty="0">
                <a:solidFill>
                  <a:schemeClr val="tx1"/>
                </a:solidFill>
                <a:latin typeface="Montserrat"/>
              </a:rPr>
              <a:t>($76.67%), </a:t>
            </a:r>
            <a:r>
              <a:rPr lang="en-US" sz="900" b="1" dirty="0">
                <a:solidFill>
                  <a:schemeClr val="tx1"/>
                </a:solidFill>
                <a:latin typeface="Montserrat"/>
              </a:rPr>
              <a:t>wheat</a:t>
            </a:r>
            <a:r>
              <a:rPr lang="en-US" sz="900" dirty="0">
                <a:solidFill>
                  <a:schemeClr val="tx1"/>
                </a:solidFill>
                <a:latin typeface="Montserrat"/>
              </a:rPr>
              <a:t> and </a:t>
            </a:r>
            <a:r>
              <a:rPr lang="en-US" sz="900" b="1" dirty="0">
                <a:solidFill>
                  <a:schemeClr val="tx1"/>
                </a:solidFill>
                <a:latin typeface="Montserrat"/>
              </a:rPr>
              <a:t>meslin</a:t>
            </a:r>
            <a:r>
              <a:rPr lang="en-US" sz="900" dirty="0">
                <a:solidFill>
                  <a:schemeClr val="tx1"/>
                </a:solidFill>
                <a:latin typeface="Montserrat"/>
              </a:rPr>
              <a:t> (54.29%), </a:t>
            </a:r>
            <a:r>
              <a:rPr lang="en-US" sz="900" b="1" dirty="0">
                <a:solidFill>
                  <a:schemeClr val="tx1"/>
                </a:solidFill>
                <a:latin typeface="Montserrat"/>
              </a:rPr>
              <a:t>peanuts</a:t>
            </a:r>
            <a:r>
              <a:rPr lang="en-US" sz="900" dirty="0">
                <a:solidFill>
                  <a:schemeClr val="tx1"/>
                </a:solidFill>
                <a:latin typeface="Montserrat"/>
              </a:rPr>
              <a:t> (42.50%), </a:t>
            </a:r>
            <a:r>
              <a:rPr lang="en-US" sz="900" b="1" dirty="0">
                <a:solidFill>
                  <a:schemeClr val="tx1"/>
                </a:solidFill>
                <a:latin typeface="Montserrat"/>
              </a:rPr>
              <a:t>tobacco</a:t>
            </a:r>
            <a:r>
              <a:rPr lang="en-US" sz="900" dirty="0">
                <a:solidFill>
                  <a:schemeClr val="tx1"/>
                </a:solidFill>
                <a:latin typeface="Montserrat"/>
              </a:rPr>
              <a:t> (38.13%) fresh and refrigerated </a:t>
            </a:r>
            <a:r>
              <a:rPr lang="en-US" sz="900" b="1" dirty="0">
                <a:solidFill>
                  <a:schemeClr val="tx1"/>
                </a:solidFill>
                <a:latin typeface="Montserrat"/>
              </a:rPr>
              <a:t>fish</a:t>
            </a:r>
            <a:r>
              <a:rPr lang="en-US" sz="900" dirty="0">
                <a:solidFill>
                  <a:schemeClr val="tx1"/>
                </a:solidFill>
                <a:latin typeface="Montserrat"/>
              </a:rPr>
              <a:t> (36.68%), and fresh or dry </a:t>
            </a:r>
            <a:r>
              <a:rPr lang="en-US" sz="900" b="1" dirty="0">
                <a:solidFill>
                  <a:schemeClr val="tx1"/>
                </a:solidFill>
                <a:latin typeface="Montserrat"/>
              </a:rPr>
              <a:t>citrus</a:t>
            </a:r>
            <a:r>
              <a:rPr lang="en-US" sz="900" dirty="0">
                <a:solidFill>
                  <a:schemeClr val="tx1"/>
                </a:solidFill>
                <a:latin typeface="Montserrat"/>
              </a:rPr>
              <a:t> (34.17%)</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In </a:t>
            </a:r>
            <a:r>
              <a:rPr lang="en-US" sz="900" b="1" dirty="0">
                <a:solidFill>
                  <a:schemeClr val="tx1"/>
                </a:solidFill>
                <a:latin typeface="Montserrat"/>
              </a:rPr>
              <a:t>agroindustry</a:t>
            </a:r>
            <a:r>
              <a:rPr lang="en-US" sz="900" dirty="0">
                <a:solidFill>
                  <a:schemeClr val="tx1"/>
                </a:solidFill>
                <a:latin typeface="Montserrat"/>
              </a:rPr>
              <a:t> products, the ones with </a:t>
            </a:r>
            <a:r>
              <a:rPr lang="en-US" sz="900" b="1" dirty="0">
                <a:solidFill>
                  <a:schemeClr val="tx1"/>
                </a:solidFill>
                <a:latin typeface="Montserrat"/>
              </a:rPr>
              <a:t>higher increase in exports </a:t>
            </a:r>
            <a:r>
              <a:rPr lang="en-US" sz="900" dirty="0">
                <a:solidFill>
                  <a:schemeClr val="tx1"/>
                </a:solidFill>
                <a:latin typeface="Montserrat"/>
              </a:rPr>
              <a:t>were  </a:t>
            </a:r>
            <a:r>
              <a:rPr lang="en-US" sz="900" b="1" dirty="0">
                <a:solidFill>
                  <a:schemeClr val="tx1"/>
                </a:solidFill>
                <a:latin typeface="Montserrat"/>
              </a:rPr>
              <a:t>poultry meat</a:t>
            </a:r>
            <a:r>
              <a:rPr lang="en-US" sz="900" dirty="0">
                <a:solidFill>
                  <a:schemeClr val="tx1"/>
                </a:solidFill>
                <a:latin typeface="Montserrat"/>
              </a:rPr>
              <a:t> (175.02%), </a:t>
            </a:r>
            <a:r>
              <a:rPr lang="en-US" sz="900" b="1" dirty="0">
                <a:solidFill>
                  <a:schemeClr val="tx1"/>
                </a:solidFill>
                <a:latin typeface="Montserrat"/>
              </a:rPr>
              <a:t>soy oil </a:t>
            </a:r>
            <a:r>
              <a:rPr lang="en-US" sz="900" dirty="0">
                <a:solidFill>
                  <a:schemeClr val="tx1"/>
                </a:solidFill>
                <a:latin typeface="Montserrat"/>
              </a:rPr>
              <a:t>(108.40%), </a:t>
            </a:r>
            <a:r>
              <a:rPr lang="en-US" sz="900" b="1" dirty="0">
                <a:solidFill>
                  <a:schemeClr val="tx1"/>
                </a:solidFill>
                <a:latin typeface="Montserrat"/>
              </a:rPr>
              <a:t>soups, stews and broths </a:t>
            </a:r>
            <a:r>
              <a:rPr lang="en-US" sz="900" dirty="0">
                <a:solidFill>
                  <a:schemeClr val="tx1"/>
                </a:solidFill>
                <a:latin typeface="Montserrat"/>
              </a:rPr>
              <a:t>(45.20%), </a:t>
            </a:r>
            <a:r>
              <a:rPr lang="en-US" sz="900" b="1" dirty="0">
                <a:solidFill>
                  <a:schemeClr val="tx1"/>
                </a:solidFill>
                <a:latin typeface="Montserrat"/>
              </a:rPr>
              <a:t>sunflower oil, safflower</a:t>
            </a:r>
            <a:r>
              <a:rPr lang="en-US" sz="900" dirty="0">
                <a:solidFill>
                  <a:schemeClr val="tx1"/>
                </a:solidFill>
                <a:latin typeface="Montserrat"/>
              </a:rPr>
              <a:t> and </a:t>
            </a:r>
            <a:r>
              <a:rPr lang="en-US" sz="900" b="1" dirty="0">
                <a:solidFill>
                  <a:schemeClr val="tx1"/>
                </a:solidFill>
                <a:latin typeface="Montserrat"/>
              </a:rPr>
              <a:t>cotton</a:t>
            </a:r>
            <a:r>
              <a:rPr lang="en-US" sz="900" dirty="0">
                <a:solidFill>
                  <a:schemeClr val="tx1"/>
                </a:solidFill>
                <a:latin typeface="Montserrat"/>
              </a:rPr>
              <a:t> (41%), </a:t>
            </a:r>
            <a:r>
              <a:rPr lang="en-US" sz="900" b="1" dirty="0">
                <a:solidFill>
                  <a:schemeClr val="tx1"/>
                </a:solidFill>
                <a:latin typeface="Montserrat"/>
              </a:rPr>
              <a:t>tequila</a:t>
            </a:r>
            <a:r>
              <a:rPr lang="en-US" sz="900" dirty="0">
                <a:solidFill>
                  <a:schemeClr val="tx1"/>
                </a:solidFill>
                <a:latin typeface="Montserrat"/>
              </a:rPr>
              <a:t> and </a:t>
            </a:r>
            <a:r>
              <a:rPr lang="en-US" sz="900" b="1" dirty="0">
                <a:solidFill>
                  <a:schemeClr val="tx1"/>
                </a:solidFill>
                <a:latin typeface="Montserrat"/>
              </a:rPr>
              <a:t>mezcal</a:t>
            </a:r>
            <a:r>
              <a:rPr lang="en-US" sz="900" dirty="0">
                <a:solidFill>
                  <a:schemeClr val="tx1"/>
                </a:solidFill>
                <a:latin typeface="Montserrat"/>
              </a:rPr>
              <a:t> (35.82%), </a:t>
            </a:r>
            <a:r>
              <a:rPr lang="en-US" sz="900" b="1" dirty="0">
                <a:solidFill>
                  <a:schemeClr val="tx1"/>
                </a:solidFill>
                <a:latin typeface="Montserrat"/>
              </a:rPr>
              <a:t>water</a:t>
            </a:r>
            <a:r>
              <a:rPr lang="en-US" sz="900" dirty="0">
                <a:solidFill>
                  <a:schemeClr val="tx1"/>
                </a:solidFill>
                <a:latin typeface="Montserrat"/>
              </a:rPr>
              <a:t> and </a:t>
            </a:r>
            <a:r>
              <a:rPr lang="en-US" sz="900" b="1" dirty="0">
                <a:solidFill>
                  <a:schemeClr val="tx1"/>
                </a:solidFill>
                <a:latin typeface="Montserrat"/>
              </a:rPr>
              <a:t>sodas</a:t>
            </a:r>
            <a:r>
              <a:rPr lang="en-US" sz="900" dirty="0">
                <a:solidFill>
                  <a:schemeClr val="tx1"/>
                </a:solidFill>
                <a:latin typeface="Montserrat"/>
              </a:rPr>
              <a:t> (33.49%), and frozen </a:t>
            </a:r>
            <a:r>
              <a:rPr lang="en-US" sz="900" b="1" dirty="0">
                <a:solidFill>
                  <a:schemeClr val="tx1"/>
                </a:solidFill>
                <a:latin typeface="Montserrat"/>
              </a:rPr>
              <a:t>orange juice </a:t>
            </a:r>
            <a:r>
              <a:rPr lang="en-US" sz="900" dirty="0">
                <a:solidFill>
                  <a:schemeClr val="tx1"/>
                </a:solidFill>
                <a:latin typeface="Montserrat"/>
              </a:rPr>
              <a:t>(25.62%).</a:t>
            </a:r>
          </a:p>
        </p:txBody>
      </p:sp>
      <p:pic>
        <p:nvPicPr>
          <p:cNvPr id="5" name="Imagen 4">
            <a:extLst>
              <a:ext uri="{FF2B5EF4-FFF2-40B4-BE49-F238E27FC236}">
                <a16:creationId xmlns:a16="http://schemas.microsoft.com/office/drawing/2014/main" id="{0CEA1588-73C4-4004-8B6B-AC4DB292A575}"/>
              </a:ext>
            </a:extLst>
          </p:cNvPr>
          <p:cNvPicPr>
            <a:picLocks noChangeAspect="1"/>
          </p:cNvPicPr>
          <p:nvPr/>
        </p:nvPicPr>
        <p:blipFill rotWithShape="1">
          <a:blip r:embed="rId2"/>
          <a:srcRect l="19118" t="7136" r="16743"/>
          <a:stretch/>
        </p:blipFill>
        <p:spPr>
          <a:xfrm>
            <a:off x="5621867" y="1408852"/>
            <a:ext cx="3522132" cy="2868534"/>
          </a:xfrm>
          <a:prstGeom prst="rect">
            <a:avLst/>
          </a:prstGeom>
        </p:spPr>
      </p:pic>
      <p:sp>
        <p:nvSpPr>
          <p:cNvPr id="6" name="CuadroTexto 4">
            <a:extLst>
              <a:ext uri="{FF2B5EF4-FFF2-40B4-BE49-F238E27FC236}">
                <a16:creationId xmlns:a16="http://schemas.microsoft.com/office/drawing/2014/main" id="{36DE7A2A-D1EA-498D-91CF-A31C65AB3559}"/>
              </a:ext>
            </a:extLst>
          </p:cNvPr>
          <p:cNvSpPr txBox="1"/>
          <p:nvPr/>
        </p:nvSpPr>
        <p:spPr>
          <a:xfrm>
            <a:off x="155471" y="4655952"/>
            <a:ext cx="5222556" cy="169277"/>
          </a:xfrm>
          <a:prstGeom prst="rect">
            <a:avLst/>
          </a:prstGeom>
          <a:noFill/>
        </p:spPr>
        <p:txBody>
          <a:bodyPr wrap="square" rtlCol="0">
            <a:spAutoFit/>
          </a:bodyPr>
          <a:lstStyle/>
          <a:p>
            <a:r>
              <a:rPr lang="es-ES" sz="500" dirty="0" err="1">
                <a:latin typeface="Montserrat" pitchFamily="2" charset="77"/>
              </a:rPr>
              <a:t>Sources</a:t>
            </a:r>
            <a:r>
              <a:rPr lang="es-ES" sz="500" dirty="0">
                <a:latin typeface="Montserrat" pitchFamily="2" charset="77"/>
              </a:rPr>
              <a:t>: Secretaria de Agricultura y Desarrollo Rural (SADER);</a:t>
            </a:r>
            <a:endParaRPr lang="es-MX" sz="500" dirty="0">
              <a:latin typeface="Montserrat" pitchFamily="2" charset="77"/>
            </a:endParaRPr>
          </a:p>
        </p:txBody>
      </p:sp>
    </p:spTree>
    <p:extLst>
      <p:ext uri="{BB962C8B-B14F-4D97-AF65-F5344CB8AC3E}">
        <p14:creationId xmlns:p14="http://schemas.microsoft.com/office/powerpoint/2010/main" val="282655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608FB8B-2627-4425-B6C2-7BF48B1CDF5F}"/>
              </a:ext>
            </a:extLst>
          </p:cNvPr>
          <p:cNvSpPr txBox="1"/>
          <p:nvPr/>
        </p:nvSpPr>
        <p:spPr>
          <a:xfrm>
            <a:off x="155474" y="866107"/>
            <a:ext cx="6480000" cy="307777"/>
          </a:xfrm>
          <a:prstGeom prst="rect">
            <a:avLst/>
          </a:prstGeom>
          <a:noFill/>
        </p:spPr>
        <p:txBody>
          <a:bodyPr wrap="square" rtlCol="0">
            <a:spAutoFit/>
          </a:bodyPr>
          <a:lstStyle/>
          <a:p>
            <a:r>
              <a:rPr lang="en-US" b="1" dirty="0">
                <a:solidFill>
                  <a:srgbClr val="265E51"/>
                </a:solidFill>
                <a:latin typeface="Montserrat"/>
              </a:rPr>
              <a:t>Mexican exports</a:t>
            </a:r>
          </a:p>
        </p:txBody>
      </p:sp>
      <p:cxnSp>
        <p:nvCxnSpPr>
          <p:cNvPr id="3" name="Straight Connector 3">
            <a:extLst>
              <a:ext uri="{FF2B5EF4-FFF2-40B4-BE49-F238E27FC236}">
                <a16:creationId xmlns:a16="http://schemas.microsoft.com/office/drawing/2014/main" id="{3F78DC87-B600-4EC6-BD10-1CBEC30391C8}"/>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4" name="CuadroTexto 4">
            <a:extLst>
              <a:ext uri="{FF2B5EF4-FFF2-40B4-BE49-F238E27FC236}">
                <a16:creationId xmlns:a16="http://schemas.microsoft.com/office/drawing/2014/main" id="{E39880D7-B1BB-4838-AB85-02FF478D1C34}"/>
              </a:ext>
            </a:extLst>
          </p:cNvPr>
          <p:cNvSpPr txBox="1"/>
          <p:nvPr/>
        </p:nvSpPr>
        <p:spPr>
          <a:xfrm>
            <a:off x="155471" y="1321368"/>
            <a:ext cx="5317382" cy="2916183"/>
          </a:xfrm>
          <a:prstGeom prst="rect">
            <a:avLst/>
          </a:prstGeom>
          <a:noFill/>
        </p:spPr>
        <p:txBody>
          <a:bodyPr wrap="square" rtlCol="0">
            <a:spAutoFit/>
          </a:bodyPr>
          <a:lstStyle/>
          <a:p>
            <a:pPr marL="285750" indent="-285750" algn="just">
              <a:spcAft>
                <a:spcPts val="300"/>
              </a:spcAft>
              <a:buClr>
                <a:srgbClr val="BC955C"/>
              </a:buClr>
              <a:buFont typeface="Arial" panose="020B0604020202020204" pitchFamily="34" charset="0"/>
              <a:buChar char="•"/>
            </a:pPr>
            <a:r>
              <a:rPr lang="en-US" sz="900" b="1" dirty="0">
                <a:solidFill>
                  <a:schemeClr val="tx1"/>
                </a:solidFill>
                <a:latin typeface="Montserrat"/>
              </a:rPr>
              <a:t>Beer</a:t>
            </a:r>
            <a:r>
              <a:rPr lang="en-US" sz="900" dirty="0">
                <a:solidFill>
                  <a:schemeClr val="tx1"/>
                </a:solidFill>
                <a:latin typeface="Montserrat"/>
              </a:rPr>
              <a:t> is the Mexican product with the </a:t>
            </a:r>
            <a:r>
              <a:rPr lang="en-US" sz="900" b="1" dirty="0">
                <a:solidFill>
                  <a:schemeClr val="tx1"/>
                </a:solidFill>
                <a:latin typeface="Montserrat"/>
              </a:rPr>
              <a:t>highest exports</a:t>
            </a:r>
            <a:r>
              <a:rPr lang="en-US" sz="900" dirty="0">
                <a:solidFill>
                  <a:schemeClr val="tx1"/>
                </a:solidFill>
                <a:latin typeface="Montserrat"/>
              </a:rPr>
              <a:t>, Mexican beer has presence in </a:t>
            </a:r>
            <a:r>
              <a:rPr lang="en-US" sz="900" b="1" dirty="0">
                <a:solidFill>
                  <a:schemeClr val="tx1"/>
                </a:solidFill>
                <a:latin typeface="Montserrat"/>
              </a:rPr>
              <a:t>130 countries</a:t>
            </a:r>
            <a:r>
              <a:rPr lang="en-US" sz="900" dirty="0">
                <a:solidFill>
                  <a:schemeClr val="tx1"/>
                </a:solidFill>
                <a:latin typeface="Montserrat"/>
              </a:rPr>
              <a:t>. The top markets for Mexican beer is the </a:t>
            </a:r>
            <a:r>
              <a:rPr lang="en-US" sz="900" b="1" dirty="0">
                <a:solidFill>
                  <a:schemeClr val="tx1"/>
                </a:solidFill>
                <a:latin typeface="Montserrat"/>
              </a:rPr>
              <a:t>United States, Australia, Canada and South Africa.</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Mexico es the </a:t>
            </a:r>
            <a:r>
              <a:rPr lang="en-US" sz="900" b="1" dirty="0">
                <a:solidFill>
                  <a:schemeClr val="tx1"/>
                </a:solidFill>
                <a:latin typeface="Montserrat"/>
              </a:rPr>
              <a:t>7</a:t>
            </a:r>
            <a:r>
              <a:rPr lang="en-US" sz="900" b="1" baseline="30000" dirty="0">
                <a:solidFill>
                  <a:schemeClr val="tx1"/>
                </a:solidFill>
                <a:latin typeface="Montserrat"/>
              </a:rPr>
              <a:t>th</a:t>
            </a:r>
            <a:r>
              <a:rPr lang="en-US" sz="900" b="1" dirty="0">
                <a:solidFill>
                  <a:schemeClr val="tx1"/>
                </a:solidFill>
                <a:latin typeface="Montserrat"/>
              </a:rPr>
              <a:t> largest exporter of agricultural products in the world (2.4% of the world total) </a:t>
            </a:r>
            <a:r>
              <a:rPr lang="en-US" sz="900" dirty="0">
                <a:solidFill>
                  <a:schemeClr val="tx1"/>
                </a:solidFill>
                <a:latin typeface="Montserrat"/>
              </a:rPr>
              <a:t>thanks to its </a:t>
            </a:r>
            <a:r>
              <a:rPr lang="en-US" sz="900" b="1" dirty="0">
                <a:solidFill>
                  <a:schemeClr val="tx1"/>
                </a:solidFill>
                <a:latin typeface="Montserrat"/>
              </a:rPr>
              <a:t>wide trade agreements network </a:t>
            </a:r>
            <a:r>
              <a:rPr lang="en-US" sz="900" dirty="0">
                <a:solidFill>
                  <a:schemeClr val="tx1"/>
                </a:solidFill>
                <a:latin typeface="Montserrat"/>
              </a:rPr>
              <a:t>and </a:t>
            </a:r>
            <a:r>
              <a:rPr lang="en-US" sz="900" b="1" dirty="0">
                <a:solidFill>
                  <a:schemeClr val="tx1"/>
                </a:solidFill>
                <a:latin typeface="Montserrat"/>
              </a:rPr>
              <a:t>high sanitary standards</a:t>
            </a:r>
            <a:r>
              <a:rPr lang="en-US" sz="900" dirty="0">
                <a:solidFill>
                  <a:schemeClr val="tx1"/>
                </a:solidFill>
                <a:latin typeface="Montserrat"/>
              </a:rPr>
              <a:t>.</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Besides the traditional markets like the United States, Canada and the European Union, Mexico also exports to </a:t>
            </a:r>
            <a:r>
              <a:rPr lang="en-US" sz="900" b="1" dirty="0">
                <a:solidFill>
                  <a:schemeClr val="tx1"/>
                </a:solidFill>
                <a:latin typeface="Montserrat"/>
              </a:rPr>
              <a:t>42 countries in Africa</a:t>
            </a:r>
            <a:r>
              <a:rPr lang="en-US" sz="900" dirty="0">
                <a:solidFill>
                  <a:schemeClr val="tx1"/>
                </a:solidFill>
                <a:latin typeface="Montserrat"/>
              </a:rPr>
              <a:t>, such as Algeria, Kenya, Nigeria, Zimbabwe and Cameroon, mainly they buy </a:t>
            </a:r>
            <a:r>
              <a:rPr lang="en-US" sz="900" b="1" dirty="0">
                <a:solidFill>
                  <a:schemeClr val="tx1"/>
                </a:solidFill>
                <a:latin typeface="Montserrat"/>
              </a:rPr>
              <a:t>wheat, malt preparations, chickpeas, white corn and beer.</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The  Mexican </a:t>
            </a:r>
            <a:r>
              <a:rPr lang="en-US" sz="900" dirty="0" err="1">
                <a:solidFill>
                  <a:schemeClr val="tx1"/>
                </a:solidFill>
                <a:latin typeface="Montserrat"/>
              </a:rPr>
              <a:t>agro</a:t>
            </a:r>
            <a:r>
              <a:rPr lang="en-US" sz="900" dirty="0">
                <a:solidFill>
                  <a:schemeClr val="tx1"/>
                </a:solidFill>
                <a:latin typeface="Montserrat"/>
              </a:rPr>
              <a:t>-products also have presence in </a:t>
            </a:r>
            <a:r>
              <a:rPr lang="en-US" sz="900" b="1" dirty="0">
                <a:solidFill>
                  <a:schemeClr val="tx1"/>
                </a:solidFill>
                <a:latin typeface="Montserrat"/>
              </a:rPr>
              <a:t>23 Asian countries</a:t>
            </a:r>
            <a:r>
              <a:rPr lang="en-US" sz="900" dirty="0">
                <a:solidFill>
                  <a:schemeClr val="tx1"/>
                </a:solidFill>
                <a:latin typeface="Montserrat"/>
              </a:rPr>
              <a:t>, such as Japan, China, Pakistan, South Korea and India, mainly they buy, </a:t>
            </a:r>
            <a:r>
              <a:rPr lang="en-US" sz="900" b="1" dirty="0">
                <a:solidFill>
                  <a:schemeClr val="tx1"/>
                </a:solidFill>
                <a:latin typeface="Montserrat"/>
              </a:rPr>
              <a:t>pork meat, avocado, animal food and lobsters.</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Also, Mexico exports </a:t>
            </a:r>
            <a:r>
              <a:rPr lang="en-US" sz="900" dirty="0" err="1">
                <a:solidFill>
                  <a:schemeClr val="tx1"/>
                </a:solidFill>
                <a:latin typeface="Montserrat"/>
              </a:rPr>
              <a:t>agro</a:t>
            </a:r>
            <a:r>
              <a:rPr lang="en-US" sz="900" dirty="0">
                <a:solidFill>
                  <a:schemeClr val="tx1"/>
                </a:solidFill>
                <a:latin typeface="Montserrat"/>
              </a:rPr>
              <a:t>-products to </a:t>
            </a:r>
            <a:r>
              <a:rPr lang="en-US" sz="900" b="1" dirty="0">
                <a:solidFill>
                  <a:schemeClr val="tx1"/>
                </a:solidFill>
                <a:latin typeface="Montserrat"/>
              </a:rPr>
              <a:t>8 countries in Oceania</a:t>
            </a:r>
            <a:r>
              <a:rPr lang="en-US" sz="900" dirty="0">
                <a:solidFill>
                  <a:schemeClr val="tx1"/>
                </a:solidFill>
                <a:latin typeface="Montserrat"/>
              </a:rPr>
              <a:t>, such as Australia, New Zealand, Guam, Fiji Islands and French Polynesia, which mainly buys </a:t>
            </a:r>
            <a:r>
              <a:rPr lang="en-US" sz="900" b="1" dirty="0">
                <a:solidFill>
                  <a:schemeClr val="tx1"/>
                </a:solidFill>
                <a:latin typeface="Montserrat"/>
              </a:rPr>
              <a:t>beer, tequila, dates, malt preparations and bananas.</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Mexico is the world </a:t>
            </a:r>
            <a:r>
              <a:rPr lang="en-US" sz="900" b="1" dirty="0">
                <a:solidFill>
                  <a:schemeClr val="tx1"/>
                </a:solidFill>
                <a:latin typeface="Montserrat"/>
              </a:rPr>
              <a:t>#1 exporter of beer </a:t>
            </a:r>
            <a:r>
              <a:rPr lang="en-US" sz="900" dirty="0">
                <a:solidFill>
                  <a:schemeClr val="tx1"/>
                </a:solidFill>
                <a:latin typeface="Montserrat"/>
              </a:rPr>
              <a:t>(29% of the world total), </a:t>
            </a:r>
            <a:r>
              <a:rPr lang="en-US" sz="900" b="1" dirty="0">
                <a:solidFill>
                  <a:schemeClr val="tx1"/>
                </a:solidFill>
                <a:latin typeface="Montserrat"/>
              </a:rPr>
              <a:t>avocado</a:t>
            </a:r>
            <a:r>
              <a:rPr lang="en-US" sz="900" dirty="0">
                <a:solidFill>
                  <a:schemeClr val="tx1"/>
                </a:solidFill>
                <a:latin typeface="Montserrat"/>
              </a:rPr>
              <a:t> (55%), </a:t>
            </a:r>
            <a:r>
              <a:rPr lang="en-US" sz="900" b="1" dirty="0">
                <a:solidFill>
                  <a:schemeClr val="tx1"/>
                </a:solidFill>
                <a:latin typeface="Montserrat"/>
              </a:rPr>
              <a:t>tomato</a:t>
            </a:r>
            <a:r>
              <a:rPr lang="en-US" sz="900" dirty="0">
                <a:solidFill>
                  <a:schemeClr val="tx1"/>
                </a:solidFill>
                <a:latin typeface="Montserrat"/>
              </a:rPr>
              <a:t> (31%), </a:t>
            </a:r>
            <a:r>
              <a:rPr lang="en-US" sz="900" b="1" dirty="0">
                <a:solidFill>
                  <a:schemeClr val="tx1"/>
                </a:solidFill>
                <a:latin typeface="Montserrat"/>
              </a:rPr>
              <a:t>tequila</a:t>
            </a:r>
            <a:r>
              <a:rPr lang="en-US" sz="900" dirty="0">
                <a:solidFill>
                  <a:schemeClr val="tx1"/>
                </a:solidFill>
                <a:latin typeface="Montserrat"/>
              </a:rPr>
              <a:t> (45%), </a:t>
            </a:r>
            <a:r>
              <a:rPr lang="en-US" sz="900" b="1" dirty="0">
                <a:solidFill>
                  <a:schemeClr val="tx1"/>
                </a:solidFill>
                <a:latin typeface="Montserrat"/>
              </a:rPr>
              <a:t>sweet cookies </a:t>
            </a:r>
            <a:r>
              <a:rPr lang="en-US" sz="900" dirty="0">
                <a:solidFill>
                  <a:schemeClr val="tx1"/>
                </a:solidFill>
                <a:latin typeface="Montserrat"/>
              </a:rPr>
              <a:t>(10%), </a:t>
            </a:r>
            <a:r>
              <a:rPr lang="en-US" sz="900" b="1" dirty="0">
                <a:solidFill>
                  <a:schemeClr val="tx1"/>
                </a:solidFill>
                <a:latin typeface="Montserrat"/>
              </a:rPr>
              <a:t>pumpkin</a:t>
            </a:r>
            <a:r>
              <a:rPr lang="en-US" sz="900" dirty="0">
                <a:solidFill>
                  <a:schemeClr val="tx1"/>
                </a:solidFill>
                <a:latin typeface="Montserrat"/>
              </a:rPr>
              <a:t> (37%), </a:t>
            </a:r>
            <a:r>
              <a:rPr lang="en-US" sz="900" b="1" dirty="0">
                <a:solidFill>
                  <a:schemeClr val="tx1"/>
                </a:solidFill>
                <a:latin typeface="Montserrat"/>
              </a:rPr>
              <a:t>mango</a:t>
            </a:r>
            <a:r>
              <a:rPr lang="en-US" sz="900" dirty="0">
                <a:solidFill>
                  <a:schemeClr val="tx1"/>
                </a:solidFill>
                <a:latin typeface="Montserrat"/>
              </a:rPr>
              <a:t> (24%), and </a:t>
            </a:r>
            <a:r>
              <a:rPr lang="en-US" sz="900" b="1" dirty="0">
                <a:solidFill>
                  <a:schemeClr val="tx1"/>
                </a:solidFill>
                <a:latin typeface="Montserrat"/>
              </a:rPr>
              <a:t>asparagus</a:t>
            </a:r>
            <a:r>
              <a:rPr lang="en-US" sz="900" dirty="0">
                <a:solidFill>
                  <a:schemeClr val="tx1"/>
                </a:solidFill>
                <a:latin typeface="Montserrat"/>
              </a:rPr>
              <a:t> (36%).</a:t>
            </a:r>
          </a:p>
        </p:txBody>
      </p:sp>
      <p:pic>
        <p:nvPicPr>
          <p:cNvPr id="6" name="Imagen 5" descr="Un vaso de vidrio&#10;&#10;Descripción generada automáticamente">
            <a:extLst>
              <a:ext uri="{FF2B5EF4-FFF2-40B4-BE49-F238E27FC236}">
                <a16:creationId xmlns:a16="http://schemas.microsoft.com/office/drawing/2014/main" id="{A8C614F2-0D01-433D-9957-AC882662C1D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85771" y="1390650"/>
            <a:ext cx="3191529" cy="2128725"/>
          </a:xfrm>
          <a:prstGeom prst="rect">
            <a:avLst/>
          </a:prstGeom>
        </p:spPr>
      </p:pic>
    </p:spTree>
    <p:extLst>
      <p:ext uri="{BB962C8B-B14F-4D97-AF65-F5344CB8AC3E}">
        <p14:creationId xmlns:p14="http://schemas.microsoft.com/office/powerpoint/2010/main" val="1409026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BFCEC5A-D1E8-4485-AAB5-B3C34D19AFD5}"/>
              </a:ext>
            </a:extLst>
          </p:cNvPr>
          <p:cNvSpPr txBox="1"/>
          <p:nvPr/>
        </p:nvSpPr>
        <p:spPr>
          <a:xfrm>
            <a:off x="155474" y="866107"/>
            <a:ext cx="6480000" cy="307777"/>
          </a:xfrm>
          <a:prstGeom prst="rect">
            <a:avLst/>
          </a:prstGeom>
          <a:noFill/>
        </p:spPr>
        <p:txBody>
          <a:bodyPr wrap="square" rtlCol="0">
            <a:spAutoFit/>
          </a:bodyPr>
          <a:lstStyle/>
          <a:p>
            <a:r>
              <a:rPr lang="en-US" b="1" dirty="0">
                <a:solidFill>
                  <a:srgbClr val="265E51"/>
                </a:solidFill>
                <a:latin typeface="Montserrat"/>
              </a:rPr>
              <a:t>Mexican exports</a:t>
            </a:r>
          </a:p>
        </p:txBody>
      </p:sp>
      <p:cxnSp>
        <p:nvCxnSpPr>
          <p:cNvPr id="3" name="Straight Connector 3">
            <a:extLst>
              <a:ext uri="{FF2B5EF4-FFF2-40B4-BE49-F238E27FC236}">
                <a16:creationId xmlns:a16="http://schemas.microsoft.com/office/drawing/2014/main" id="{03DE99C9-E094-4793-BFEE-60C636A054D5}"/>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4" name="CuadroTexto 4">
            <a:extLst>
              <a:ext uri="{FF2B5EF4-FFF2-40B4-BE49-F238E27FC236}">
                <a16:creationId xmlns:a16="http://schemas.microsoft.com/office/drawing/2014/main" id="{EFC65AED-702B-4B2F-BED6-0DD90A053D7C}"/>
              </a:ext>
            </a:extLst>
          </p:cNvPr>
          <p:cNvSpPr txBox="1"/>
          <p:nvPr/>
        </p:nvSpPr>
        <p:spPr>
          <a:xfrm>
            <a:off x="155471" y="1321368"/>
            <a:ext cx="5317382" cy="1138773"/>
          </a:xfrm>
          <a:prstGeom prst="rect">
            <a:avLst/>
          </a:prstGeom>
          <a:noFill/>
        </p:spPr>
        <p:txBody>
          <a:bodyPr wrap="square" rtlCol="0">
            <a:spAutoFit/>
          </a:bodyPr>
          <a:lstStyle/>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Mexico also </a:t>
            </a:r>
            <a:r>
              <a:rPr lang="en-US" sz="900" b="1" dirty="0">
                <a:solidFill>
                  <a:schemeClr val="tx1"/>
                </a:solidFill>
                <a:latin typeface="Montserrat"/>
              </a:rPr>
              <a:t>promotes</a:t>
            </a:r>
            <a:r>
              <a:rPr lang="en-US" sz="900" dirty="0">
                <a:solidFill>
                  <a:schemeClr val="tx1"/>
                </a:solidFill>
                <a:latin typeface="Montserrat"/>
              </a:rPr>
              <a:t> the exports of </a:t>
            </a:r>
            <a:r>
              <a:rPr lang="en-US" sz="900" dirty="0" err="1">
                <a:solidFill>
                  <a:schemeClr val="tx1"/>
                </a:solidFill>
                <a:latin typeface="Montserrat"/>
              </a:rPr>
              <a:t>agro</a:t>
            </a:r>
            <a:r>
              <a:rPr lang="en-US" sz="900" dirty="0">
                <a:solidFill>
                  <a:schemeClr val="tx1"/>
                </a:solidFill>
                <a:latin typeface="Montserrat"/>
              </a:rPr>
              <a:t>-products to Muslim countries, through the </a:t>
            </a:r>
            <a:r>
              <a:rPr lang="en-US" sz="900" b="1" dirty="0">
                <a:solidFill>
                  <a:schemeClr val="tx1"/>
                </a:solidFill>
                <a:latin typeface="Montserrat"/>
              </a:rPr>
              <a:t>halal certification.</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The products with export potential for its halal certification are </a:t>
            </a:r>
            <a:r>
              <a:rPr lang="en-US" sz="900" b="1" dirty="0">
                <a:solidFill>
                  <a:schemeClr val="tx1"/>
                </a:solidFill>
                <a:latin typeface="Montserrat"/>
              </a:rPr>
              <a:t>aloe vera, canned tuna, cocoa and chocolate, coffee, chicken meat, dairy products, honey, sauces and vegetables.</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Currently, there are </a:t>
            </a:r>
            <a:r>
              <a:rPr lang="en-US" sz="900" b="1" dirty="0">
                <a:solidFill>
                  <a:schemeClr val="tx1"/>
                </a:solidFill>
                <a:latin typeface="Montserrat"/>
              </a:rPr>
              <a:t>more than 40 Mexican enterprises </a:t>
            </a:r>
            <a:r>
              <a:rPr lang="en-US" sz="900" dirty="0">
                <a:solidFill>
                  <a:schemeClr val="tx1"/>
                </a:solidFill>
                <a:latin typeface="Montserrat"/>
              </a:rPr>
              <a:t>with halal certification that export more than 60 products.</a:t>
            </a:r>
          </a:p>
        </p:txBody>
      </p:sp>
      <p:pic>
        <p:nvPicPr>
          <p:cNvPr id="6" name="Imagen 5" descr="Imagen en blanco y verde&#10;&#10;Descripción generada automáticamente con confianza media">
            <a:extLst>
              <a:ext uri="{FF2B5EF4-FFF2-40B4-BE49-F238E27FC236}">
                <a16:creationId xmlns:a16="http://schemas.microsoft.com/office/drawing/2014/main" id="{90AFBAEE-5A7C-47A8-B6C6-CB090193D9E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317081"/>
            <a:ext cx="2181225" cy="1635919"/>
          </a:xfrm>
          <a:prstGeom prst="rect">
            <a:avLst/>
          </a:prstGeom>
        </p:spPr>
      </p:pic>
      <p:pic>
        <p:nvPicPr>
          <p:cNvPr id="8" name="Imagen 7" descr="Imagen que contiene edificio, tabla, silla, teclado&#10;&#10;Descripción generada automáticamente">
            <a:extLst>
              <a:ext uri="{FF2B5EF4-FFF2-40B4-BE49-F238E27FC236}">
                <a16:creationId xmlns:a16="http://schemas.microsoft.com/office/drawing/2014/main" id="{7A5B0005-3511-4BD1-9C80-3B30320991F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181225" y="3317081"/>
            <a:ext cx="2457450" cy="1646492"/>
          </a:xfrm>
          <a:prstGeom prst="rect">
            <a:avLst/>
          </a:prstGeom>
        </p:spPr>
      </p:pic>
      <p:pic>
        <p:nvPicPr>
          <p:cNvPr id="11" name="Imagen 10" descr="Imagen que contiene fruta, comida, nuez, cubierto&#10;&#10;Descripción generada automáticamente">
            <a:extLst>
              <a:ext uri="{FF2B5EF4-FFF2-40B4-BE49-F238E27FC236}">
                <a16:creationId xmlns:a16="http://schemas.microsoft.com/office/drawing/2014/main" id="{98AC6013-785F-46BB-8FB7-B19E4D1D968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638675" y="3317081"/>
            <a:ext cx="2181225" cy="1635919"/>
          </a:xfrm>
          <a:prstGeom prst="rect">
            <a:avLst/>
          </a:prstGeom>
        </p:spPr>
      </p:pic>
      <p:pic>
        <p:nvPicPr>
          <p:cNvPr id="13" name="Imagen 12" descr="Imagen que contiene taza, interior, tabla, alimentos&#10;&#10;Descripción generada automáticamente">
            <a:extLst>
              <a:ext uri="{FF2B5EF4-FFF2-40B4-BE49-F238E27FC236}">
                <a16:creationId xmlns:a16="http://schemas.microsoft.com/office/drawing/2014/main" id="{F8A241CB-3150-456C-A146-289535E6B737}"/>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819900" y="3317081"/>
            <a:ext cx="2318881" cy="1635919"/>
          </a:xfrm>
          <a:prstGeom prst="rect">
            <a:avLst/>
          </a:prstGeom>
        </p:spPr>
      </p:pic>
      <p:sp>
        <p:nvSpPr>
          <p:cNvPr id="14" name="CuadroTexto 13">
            <a:extLst>
              <a:ext uri="{FF2B5EF4-FFF2-40B4-BE49-F238E27FC236}">
                <a16:creationId xmlns:a16="http://schemas.microsoft.com/office/drawing/2014/main" id="{68C31AC0-76D3-425D-87E4-712EEBB0B38B}"/>
              </a:ext>
            </a:extLst>
          </p:cNvPr>
          <p:cNvSpPr txBox="1"/>
          <p:nvPr/>
        </p:nvSpPr>
        <p:spPr>
          <a:xfrm>
            <a:off x="7637814" y="7356975"/>
            <a:ext cx="1586370" cy="507831"/>
          </a:xfrm>
          <a:prstGeom prst="rect">
            <a:avLst/>
          </a:prstGeom>
          <a:noFill/>
        </p:spPr>
        <p:txBody>
          <a:bodyPr wrap="square" rtlCol="0">
            <a:spAutoFit/>
          </a:bodyPr>
          <a:lstStyle/>
          <a:p>
            <a:r>
              <a:rPr lang="es-MX" sz="900">
                <a:hlinkClick r:id="rId9" tooltip="https://www.freefoodphotos.com/imagelibrary/confectionery/slides/dipping_honey.html"/>
              </a:rPr>
              <a:t>Esta foto</a:t>
            </a:r>
            <a:r>
              <a:rPr lang="es-MX" sz="900"/>
              <a:t> de Autor desconocido está bajo licencia </a:t>
            </a:r>
            <a:r>
              <a:rPr lang="es-MX" sz="900">
                <a:hlinkClick r:id="rId10" tooltip="https://creativecommons.org/licenses/by/3.0/"/>
              </a:rPr>
              <a:t>CC BY</a:t>
            </a:r>
            <a:endParaRPr lang="es-MX" sz="900"/>
          </a:p>
        </p:txBody>
      </p:sp>
    </p:spTree>
    <p:extLst>
      <p:ext uri="{BB962C8B-B14F-4D97-AF65-F5344CB8AC3E}">
        <p14:creationId xmlns:p14="http://schemas.microsoft.com/office/powerpoint/2010/main" val="151347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1">
            <a:extLst>
              <a:ext uri="{FF2B5EF4-FFF2-40B4-BE49-F238E27FC236}">
                <a16:creationId xmlns:a16="http://schemas.microsoft.com/office/drawing/2014/main" id="{33042222-D6F1-D642-9023-26DE8C4F9C96}"/>
              </a:ext>
            </a:extLst>
          </p:cNvPr>
          <p:cNvSpPr txBox="1"/>
          <p:nvPr/>
        </p:nvSpPr>
        <p:spPr>
          <a:xfrm>
            <a:off x="155474" y="866107"/>
            <a:ext cx="6480000" cy="307777"/>
          </a:xfrm>
          <a:prstGeom prst="rect">
            <a:avLst/>
          </a:prstGeom>
          <a:noFill/>
        </p:spPr>
        <p:txBody>
          <a:bodyPr wrap="square" rtlCol="0">
            <a:spAutoFit/>
          </a:bodyPr>
          <a:lstStyle/>
          <a:p>
            <a:r>
              <a:rPr lang="en-US" b="1" dirty="0">
                <a:solidFill>
                  <a:srgbClr val="265E51"/>
                </a:solidFill>
                <a:latin typeface="Montserrat"/>
              </a:rPr>
              <a:t>Organic products</a:t>
            </a:r>
          </a:p>
        </p:txBody>
      </p:sp>
      <p:cxnSp>
        <p:nvCxnSpPr>
          <p:cNvPr id="8" name="Straight Connector 3">
            <a:extLst>
              <a:ext uri="{FF2B5EF4-FFF2-40B4-BE49-F238E27FC236}">
                <a16:creationId xmlns:a16="http://schemas.microsoft.com/office/drawing/2014/main" id="{9B8C9DF7-3B61-D141-ABD2-88772905EAED}"/>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9" name="CuadroTexto 4">
            <a:extLst>
              <a:ext uri="{FF2B5EF4-FFF2-40B4-BE49-F238E27FC236}">
                <a16:creationId xmlns:a16="http://schemas.microsoft.com/office/drawing/2014/main" id="{461B3914-1A38-8145-AE6B-6AEA960513BF}"/>
              </a:ext>
            </a:extLst>
          </p:cNvPr>
          <p:cNvSpPr txBox="1"/>
          <p:nvPr/>
        </p:nvSpPr>
        <p:spPr>
          <a:xfrm>
            <a:off x="155471" y="1321368"/>
            <a:ext cx="5317382" cy="2439129"/>
          </a:xfrm>
          <a:prstGeom prst="rect">
            <a:avLst/>
          </a:prstGeom>
          <a:noFill/>
        </p:spPr>
        <p:txBody>
          <a:bodyPr wrap="square" rtlCol="0">
            <a:spAutoFit/>
          </a:bodyPr>
          <a:lstStyle/>
          <a:p>
            <a:pPr marL="285750" indent="-285750" algn="just">
              <a:spcAft>
                <a:spcPts val="300"/>
              </a:spcAft>
              <a:buClr>
                <a:srgbClr val="BC955C"/>
              </a:buClr>
              <a:buFont typeface="Arial" panose="020B0604020202020204" pitchFamily="34" charset="0"/>
              <a:buChar char="•"/>
            </a:pPr>
            <a:r>
              <a:rPr lang="en-US" sz="900" b="1" dirty="0">
                <a:solidFill>
                  <a:schemeClr val="tx1"/>
                </a:solidFill>
                <a:latin typeface="Montserrat"/>
              </a:rPr>
              <a:t>Chiapas, Baja California and Oaxaca </a:t>
            </a:r>
            <a:r>
              <a:rPr lang="en-US" sz="900" dirty="0">
                <a:solidFill>
                  <a:schemeClr val="tx1"/>
                </a:solidFill>
                <a:latin typeface="Montserrat"/>
              </a:rPr>
              <a:t>are the states with the </a:t>
            </a:r>
            <a:r>
              <a:rPr lang="en-US" sz="900" b="1" dirty="0">
                <a:solidFill>
                  <a:schemeClr val="tx1"/>
                </a:solidFill>
                <a:latin typeface="Montserrat"/>
              </a:rPr>
              <a:t>highest organic production.</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More than </a:t>
            </a:r>
            <a:r>
              <a:rPr lang="en-US" sz="900" b="1" dirty="0">
                <a:solidFill>
                  <a:schemeClr val="tx1"/>
                </a:solidFill>
                <a:latin typeface="Montserrat"/>
              </a:rPr>
              <a:t>197,782 hectares </a:t>
            </a:r>
            <a:r>
              <a:rPr lang="en-US" sz="900" dirty="0">
                <a:solidFill>
                  <a:schemeClr val="tx1"/>
                </a:solidFill>
                <a:latin typeface="Montserrat"/>
              </a:rPr>
              <a:t>of cultivation are certified under </a:t>
            </a:r>
            <a:r>
              <a:rPr lang="en-US" sz="900" b="1" dirty="0">
                <a:solidFill>
                  <a:schemeClr val="tx1"/>
                </a:solidFill>
                <a:latin typeface="Montserrat"/>
              </a:rPr>
              <a:t>the Organic Products Law.</a:t>
            </a:r>
          </a:p>
          <a:p>
            <a:pPr marL="285750" indent="-285750" algn="just">
              <a:spcAft>
                <a:spcPts val="300"/>
              </a:spcAft>
              <a:buClr>
                <a:srgbClr val="BC955C"/>
              </a:buClr>
              <a:buFont typeface="Arial" panose="020B0604020202020204" pitchFamily="34" charset="0"/>
              <a:buChar char="•"/>
            </a:pPr>
            <a:r>
              <a:rPr lang="en-US" sz="900" b="1" dirty="0">
                <a:solidFill>
                  <a:schemeClr val="tx1"/>
                </a:solidFill>
                <a:latin typeface="Montserrat"/>
              </a:rPr>
              <a:t>41,240 producers </a:t>
            </a:r>
            <a:r>
              <a:rPr lang="en-US" sz="900" dirty="0">
                <a:solidFill>
                  <a:schemeClr val="tx1"/>
                </a:solidFill>
                <a:latin typeface="Montserrat"/>
              </a:rPr>
              <a:t>have been </a:t>
            </a:r>
            <a:r>
              <a:rPr lang="en-US" sz="900" b="1" dirty="0">
                <a:solidFill>
                  <a:schemeClr val="tx1"/>
                </a:solidFill>
                <a:latin typeface="Montserrat"/>
              </a:rPr>
              <a:t>certified</a:t>
            </a:r>
            <a:r>
              <a:rPr lang="en-US" sz="900" dirty="0">
                <a:solidFill>
                  <a:schemeClr val="tx1"/>
                </a:solidFill>
                <a:latin typeface="Montserrat"/>
              </a:rPr>
              <a:t> in compliance with the Law.</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Worldwide, Mexico is the </a:t>
            </a:r>
            <a:r>
              <a:rPr lang="en-US" sz="900" b="1" dirty="0">
                <a:solidFill>
                  <a:schemeClr val="tx1"/>
                </a:solidFill>
                <a:latin typeface="Montserrat"/>
              </a:rPr>
              <a:t>3rd country with the highest number of certified organic producers.</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In foreign trade, it is positioned among the top 20 exporting countries. Currently </a:t>
            </a:r>
            <a:r>
              <a:rPr lang="en-US" sz="900" b="1" dirty="0">
                <a:solidFill>
                  <a:schemeClr val="tx1"/>
                </a:solidFill>
                <a:latin typeface="Montserrat"/>
              </a:rPr>
              <a:t>80%</a:t>
            </a:r>
            <a:r>
              <a:rPr lang="en-US" sz="900" dirty="0">
                <a:solidFill>
                  <a:schemeClr val="tx1"/>
                </a:solidFill>
                <a:latin typeface="Montserrat"/>
              </a:rPr>
              <a:t> of Mexican production is exported to the </a:t>
            </a:r>
            <a:r>
              <a:rPr lang="en-US" sz="900" b="1" dirty="0">
                <a:solidFill>
                  <a:schemeClr val="tx1"/>
                </a:solidFill>
                <a:latin typeface="Montserrat"/>
              </a:rPr>
              <a:t>United States, Canada</a:t>
            </a:r>
            <a:r>
              <a:rPr lang="en-US" sz="900" dirty="0">
                <a:solidFill>
                  <a:schemeClr val="tx1"/>
                </a:solidFill>
                <a:latin typeface="Montserrat"/>
              </a:rPr>
              <a:t> and the </a:t>
            </a:r>
            <a:r>
              <a:rPr lang="en-US" sz="900" b="1" dirty="0">
                <a:solidFill>
                  <a:schemeClr val="tx1"/>
                </a:solidFill>
                <a:latin typeface="Montserrat"/>
              </a:rPr>
              <a:t>European Union.</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The main organic products produced in Mexico are </a:t>
            </a:r>
            <a:r>
              <a:rPr lang="en-US" sz="900" b="1" dirty="0">
                <a:solidFill>
                  <a:schemeClr val="tx1"/>
                </a:solidFill>
                <a:latin typeface="Montserrat"/>
              </a:rPr>
              <a:t>coffee, agave, orange, sesame seed </a:t>
            </a:r>
            <a:r>
              <a:rPr lang="en-US" sz="900" dirty="0">
                <a:solidFill>
                  <a:schemeClr val="tx1"/>
                </a:solidFill>
                <a:latin typeface="Montserrat"/>
              </a:rPr>
              <a:t>and</a:t>
            </a:r>
            <a:r>
              <a:rPr lang="en-US" sz="900" b="1" dirty="0">
                <a:solidFill>
                  <a:schemeClr val="tx1"/>
                </a:solidFill>
                <a:latin typeface="Montserrat"/>
              </a:rPr>
              <a:t> avocado.</a:t>
            </a:r>
          </a:p>
          <a:p>
            <a:pPr marL="285750" indent="-285750" algn="just">
              <a:spcAft>
                <a:spcPts val="300"/>
              </a:spcAft>
              <a:buClr>
                <a:srgbClr val="BC955C"/>
              </a:buClr>
              <a:buFont typeface="Arial" panose="020B0604020202020204" pitchFamily="34" charset="0"/>
              <a:buChar char="•"/>
            </a:pPr>
            <a:r>
              <a:rPr lang="en-US" sz="900" dirty="0">
                <a:solidFill>
                  <a:schemeClr val="tx1"/>
                </a:solidFill>
                <a:latin typeface="Montserrat"/>
              </a:rPr>
              <a:t>In animal organic production Mexico produces </a:t>
            </a:r>
            <a:r>
              <a:rPr lang="en-US" sz="900" b="1" dirty="0">
                <a:solidFill>
                  <a:schemeClr val="tx1"/>
                </a:solidFill>
                <a:latin typeface="Montserrat"/>
              </a:rPr>
              <a:t>honey, wax, apitoxin, egg, poultry meat </a:t>
            </a:r>
            <a:r>
              <a:rPr lang="en-US" sz="900" dirty="0">
                <a:solidFill>
                  <a:schemeClr val="tx1"/>
                </a:solidFill>
                <a:latin typeface="Montserrat"/>
              </a:rPr>
              <a:t>and</a:t>
            </a:r>
            <a:r>
              <a:rPr lang="en-US" sz="900" b="1" dirty="0">
                <a:solidFill>
                  <a:schemeClr val="tx1"/>
                </a:solidFill>
                <a:latin typeface="Montserrat"/>
              </a:rPr>
              <a:t> milk.</a:t>
            </a:r>
          </a:p>
          <a:p>
            <a:pPr marL="285750" indent="-285750" algn="just">
              <a:spcAft>
                <a:spcPts val="300"/>
              </a:spcAft>
              <a:buClr>
                <a:srgbClr val="BC955C"/>
              </a:buClr>
              <a:buFont typeface="Arial" panose="020B0604020202020204" pitchFamily="34" charset="0"/>
              <a:buChar char="•"/>
            </a:pPr>
            <a:endParaRPr lang="es-MX" sz="900" dirty="0">
              <a:solidFill>
                <a:schemeClr val="tx1"/>
              </a:solidFill>
              <a:latin typeface="Montserrat"/>
            </a:endParaRPr>
          </a:p>
        </p:txBody>
      </p:sp>
      <p:sp>
        <p:nvSpPr>
          <p:cNvPr id="12" name="CuadroTexto 4">
            <a:extLst>
              <a:ext uri="{FF2B5EF4-FFF2-40B4-BE49-F238E27FC236}">
                <a16:creationId xmlns:a16="http://schemas.microsoft.com/office/drawing/2014/main" id="{B400E6AF-F563-374E-AB61-4AEC3BA62290}"/>
              </a:ext>
            </a:extLst>
          </p:cNvPr>
          <p:cNvSpPr txBox="1"/>
          <p:nvPr/>
        </p:nvSpPr>
        <p:spPr>
          <a:xfrm>
            <a:off x="155471" y="4655952"/>
            <a:ext cx="5222556" cy="169277"/>
          </a:xfrm>
          <a:prstGeom prst="rect">
            <a:avLst/>
          </a:prstGeom>
          <a:noFill/>
        </p:spPr>
        <p:txBody>
          <a:bodyPr wrap="square" rtlCol="0">
            <a:spAutoFit/>
          </a:bodyPr>
          <a:lstStyle/>
          <a:p>
            <a:r>
              <a:rPr lang="es-ES" sz="500" dirty="0" err="1">
                <a:latin typeface="Montserrat" pitchFamily="2" charset="77"/>
              </a:rPr>
              <a:t>Sources</a:t>
            </a:r>
            <a:r>
              <a:rPr lang="es-ES" sz="500" dirty="0">
                <a:latin typeface="Montserrat" pitchFamily="2" charset="77"/>
              </a:rPr>
              <a:t>: Secretaria de Agricultura y Desarrollo Rural (SADER);  Secretaría de Agricultura, Ganadería, Desarrollo Rural, Pesca y Alimentación (SAGARPA).</a:t>
            </a:r>
            <a:endParaRPr lang="es-MX" sz="500" dirty="0">
              <a:latin typeface="Montserrat" pitchFamily="2" charset="77"/>
            </a:endParaRPr>
          </a:p>
        </p:txBody>
      </p:sp>
      <p:pic>
        <p:nvPicPr>
          <p:cNvPr id="1026" name="Picture 2">
            <a:extLst>
              <a:ext uri="{FF2B5EF4-FFF2-40B4-BE49-F238E27FC236}">
                <a16:creationId xmlns:a16="http://schemas.microsoft.com/office/drawing/2014/main" id="{446EE027-EB6C-412A-9BF9-4181F90EA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4232" y="1346887"/>
            <a:ext cx="2774653" cy="260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498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8DBF9D16-F556-41B7-A908-CB82A37B16B1}"/>
              </a:ext>
            </a:extLst>
          </p:cNvPr>
          <p:cNvGraphicFramePr/>
          <p:nvPr>
            <p:extLst>
              <p:ext uri="{D42A27DB-BD31-4B8C-83A1-F6EECF244321}">
                <p14:modId xmlns:p14="http://schemas.microsoft.com/office/powerpoint/2010/main" val="1175425299"/>
              </p:ext>
            </p:extLst>
          </p:nvPr>
        </p:nvGraphicFramePr>
        <p:xfrm>
          <a:off x="1010092" y="457200"/>
          <a:ext cx="7102549" cy="4198752"/>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4">
            <a:extLst>
              <a:ext uri="{FF2B5EF4-FFF2-40B4-BE49-F238E27FC236}">
                <a16:creationId xmlns:a16="http://schemas.microsoft.com/office/drawing/2014/main" id="{3AC2673E-6A2A-4535-B9EA-8E1C2CAA3F3B}"/>
              </a:ext>
            </a:extLst>
          </p:cNvPr>
          <p:cNvSpPr txBox="1"/>
          <p:nvPr/>
        </p:nvSpPr>
        <p:spPr>
          <a:xfrm>
            <a:off x="155471" y="4655952"/>
            <a:ext cx="5222556" cy="169277"/>
          </a:xfrm>
          <a:prstGeom prst="rect">
            <a:avLst/>
          </a:prstGeom>
          <a:noFill/>
        </p:spPr>
        <p:txBody>
          <a:bodyPr wrap="square" rtlCol="0">
            <a:spAutoFit/>
          </a:bodyPr>
          <a:lstStyle/>
          <a:p>
            <a:r>
              <a:rPr lang="en-US" sz="500" dirty="0">
                <a:latin typeface="Montserrat" pitchFamily="2" charset="77"/>
              </a:rPr>
              <a:t>Source</a:t>
            </a:r>
            <a:r>
              <a:rPr lang="es-ES" sz="500" dirty="0">
                <a:latin typeface="Montserrat" pitchFamily="2" charset="77"/>
              </a:rPr>
              <a:t>:: Secretaria de Agricultura y Desarrollo Rural (SADER).</a:t>
            </a:r>
            <a:endParaRPr lang="es-MX" sz="500" dirty="0">
              <a:latin typeface="Montserrat" pitchFamily="2" charset="77"/>
            </a:endParaRPr>
          </a:p>
        </p:txBody>
      </p:sp>
    </p:spTree>
    <p:extLst>
      <p:ext uri="{BB962C8B-B14F-4D97-AF65-F5344CB8AC3E}">
        <p14:creationId xmlns:p14="http://schemas.microsoft.com/office/powerpoint/2010/main" val="141576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5EA461F9-C558-4337-A63B-A4E5AE1B86DB}"/>
              </a:ext>
            </a:extLst>
          </p:cNvPr>
          <p:cNvGraphicFramePr>
            <a:graphicFrameLocks noGrp="1"/>
          </p:cNvGraphicFramePr>
          <p:nvPr>
            <p:extLst>
              <p:ext uri="{D42A27DB-BD31-4B8C-83A1-F6EECF244321}">
                <p14:modId xmlns:p14="http://schemas.microsoft.com/office/powerpoint/2010/main" val="495255895"/>
              </p:ext>
            </p:extLst>
          </p:nvPr>
        </p:nvGraphicFramePr>
        <p:xfrm>
          <a:off x="2169042" y="585689"/>
          <a:ext cx="4805916" cy="4245056"/>
        </p:xfrm>
        <a:graphic>
          <a:graphicData uri="http://schemas.openxmlformats.org/drawingml/2006/table">
            <a:tbl>
              <a:tblPr firstRow="1" bandRow="1">
                <a:tableStyleId>{5C22544A-7EE6-4342-B048-85BDC9FD1C3A}</a:tableStyleId>
              </a:tblPr>
              <a:tblGrid>
                <a:gridCol w="2466292">
                  <a:extLst>
                    <a:ext uri="{9D8B030D-6E8A-4147-A177-3AD203B41FA5}">
                      <a16:colId xmlns:a16="http://schemas.microsoft.com/office/drawing/2014/main" val="3087868826"/>
                    </a:ext>
                  </a:extLst>
                </a:gridCol>
                <a:gridCol w="2339624">
                  <a:extLst>
                    <a:ext uri="{9D8B030D-6E8A-4147-A177-3AD203B41FA5}">
                      <a16:colId xmlns:a16="http://schemas.microsoft.com/office/drawing/2014/main" val="2434316988"/>
                    </a:ext>
                  </a:extLst>
                </a:gridCol>
              </a:tblGrid>
              <a:tr h="222677">
                <a:tc gridSpan="2">
                  <a:txBody>
                    <a:bodyPr/>
                    <a:lstStyle/>
                    <a:p>
                      <a:pPr algn="ctr"/>
                      <a:r>
                        <a:rPr lang="en-US" sz="1100" b="1" i="0" dirty="0">
                          <a:solidFill>
                            <a:schemeClr val="bg1"/>
                          </a:solidFill>
                          <a:latin typeface="Montserrat" pitchFamily="2" charset="77"/>
                        </a:rPr>
                        <a:t>Main markets for Mexican agriproducts, 2020 (million USD)</a:t>
                      </a:r>
                      <a:endParaRPr lang="es-MX" sz="1100" b="1" i="0" dirty="0">
                        <a:solidFill>
                          <a:schemeClr val="bg1"/>
                        </a:solidFill>
                        <a:latin typeface="Montserrat" pitchFamily="2" charset="77"/>
                      </a:endParaRP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solidFill>
                      <a:srgbClr val="BC955C"/>
                    </a:solidFill>
                  </a:tcPr>
                </a:tc>
                <a:tc hMerge="1">
                  <a:txBody>
                    <a:bodyPr/>
                    <a:lstStyle/>
                    <a:p>
                      <a:pPr algn="ctr"/>
                      <a:endParaRPr lang="es-MX" sz="600" b="0" i="0" dirty="0">
                        <a:latin typeface="Montserrat" pitchFamily="2" charset="77"/>
                      </a:endParaRP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388828"/>
                  </a:ext>
                </a:extLst>
              </a:tr>
              <a:tr h="222677">
                <a:tc>
                  <a:txBody>
                    <a:bodyPr/>
                    <a:lstStyle/>
                    <a:p>
                      <a:pPr algn="ctr"/>
                      <a:r>
                        <a:rPr lang="en-US" sz="1100" b="0" i="0" noProof="0" dirty="0">
                          <a:latin typeface="Montserrat" pitchFamily="2" charset="77"/>
                        </a:rPr>
                        <a:t>United States</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noProof="0" dirty="0">
                          <a:latin typeface="Montserrat" pitchFamily="2" charset="77"/>
                        </a:rPr>
                        <a:t>$31,712</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1895094"/>
                  </a:ext>
                </a:extLst>
              </a:tr>
              <a:tr h="222677">
                <a:tc>
                  <a:txBody>
                    <a:bodyPr/>
                    <a:lstStyle/>
                    <a:p>
                      <a:pPr algn="ctr"/>
                      <a:r>
                        <a:rPr lang="en-US" sz="1100" b="0" i="0" noProof="0">
                          <a:latin typeface="Montserrat" pitchFamily="2" charset="77"/>
                        </a:rPr>
                        <a:t>Japan</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noProof="0" dirty="0">
                          <a:latin typeface="Montserrat" pitchFamily="2" charset="77"/>
                        </a:rPr>
                        <a:t>$1,041</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75119"/>
                  </a:ext>
                </a:extLst>
              </a:tr>
              <a:tr h="222677">
                <a:tc>
                  <a:txBody>
                    <a:bodyPr/>
                    <a:lstStyle/>
                    <a:p>
                      <a:pPr algn="ctr"/>
                      <a:r>
                        <a:rPr lang="en-US" sz="1100" b="0" i="0" noProof="0">
                          <a:latin typeface="Montserrat" pitchFamily="2" charset="77"/>
                        </a:rPr>
                        <a:t>Canada</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noProof="0" dirty="0">
                          <a:latin typeface="Montserrat" pitchFamily="2" charset="77"/>
                        </a:rPr>
                        <a:t>$731</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2024131"/>
                  </a:ext>
                </a:extLst>
              </a:tr>
              <a:tr h="222677">
                <a:tc>
                  <a:txBody>
                    <a:bodyPr/>
                    <a:lstStyle/>
                    <a:p>
                      <a:pPr algn="ctr"/>
                      <a:r>
                        <a:rPr lang="en-US" sz="1100" b="0" i="0" noProof="0">
                          <a:latin typeface="Montserrat" pitchFamily="2" charset="77"/>
                        </a:rPr>
                        <a:t>China</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noProof="0" dirty="0">
                          <a:latin typeface="Montserrat" pitchFamily="2" charset="77"/>
                        </a:rPr>
                        <a:t>$541</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223677"/>
                  </a:ext>
                </a:extLst>
              </a:tr>
              <a:tr h="222677">
                <a:tc>
                  <a:txBody>
                    <a:bodyPr/>
                    <a:lstStyle/>
                    <a:p>
                      <a:pPr algn="ctr"/>
                      <a:r>
                        <a:rPr lang="en-US" sz="1100" b="0" i="0" noProof="0" dirty="0">
                          <a:latin typeface="Montserrat" pitchFamily="2" charset="77"/>
                        </a:rPr>
                        <a:t>Guatemala</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noProof="0" dirty="0">
                          <a:latin typeface="Montserrat" pitchFamily="2" charset="77"/>
                        </a:rPr>
                        <a:t>$342</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6234420"/>
                  </a:ext>
                </a:extLst>
              </a:tr>
              <a:tr h="222677">
                <a:tc>
                  <a:txBody>
                    <a:bodyPr/>
                    <a:lstStyle/>
                    <a:p>
                      <a:pPr algn="ctr"/>
                      <a:r>
                        <a:rPr lang="en-US" sz="1100" b="0" i="0" noProof="0">
                          <a:latin typeface="Montserrat" pitchFamily="2" charset="77"/>
                        </a:rPr>
                        <a:t>Spain</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noProof="0" dirty="0">
                          <a:latin typeface="Montserrat" pitchFamily="2" charset="77"/>
                        </a:rPr>
                        <a:t>$262</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9147779"/>
                  </a:ext>
                </a:extLst>
              </a:tr>
              <a:tr h="222677">
                <a:tc>
                  <a:txBody>
                    <a:bodyPr/>
                    <a:lstStyle/>
                    <a:p>
                      <a:pPr algn="ctr"/>
                      <a:r>
                        <a:rPr lang="en-US" sz="1100" b="0" i="0" noProof="0" dirty="0">
                          <a:latin typeface="Montserrat" pitchFamily="2" charset="77"/>
                        </a:rPr>
                        <a:t>El Salvador</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noProof="0" dirty="0">
                          <a:latin typeface="Montserrat" pitchFamily="2" charset="77"/>
                        </a:rPr>
                        <a:t>$210</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6548258"/>
                  </a:ext>
                </a:extLst>
              </a:tr>
              <a:tr h="222677">
                <a:tc>
                  <a:txBody>
                    <a:bodyPr/>
                    <a:lstStyle/>
                    <a:p>
                      <a:pPr algn="ctr"/>
                      <a:r>
                        <a:rPr lang="en-US" sz="1100" b="0" i="0" noProof="0">
                          <a:latin typeface="Montserrat" pitchFamily="2" charset="77"/>
                        </a:rPr>
                        <a:t>Netherlands</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noProof="0" dirty="0">
                          <a:latin typeface="Montserrat" pitchFamily="2" charset="77"/>
                        </a:rPr>
                        <a:t>$203</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3860543"/>
                  </a:ext>
                </a:extLst>
              </a:tr>
              <a:tr h="222677">
                <a:tc>
                  <a:txBody>
                    <a:bodyPr/>
                    <a:lstStyle/>
                    <a:p>
                      <a:pPr algn="ctr"/>
                      <a:r>
                        <a:rPr lang="en-US" sz="1100" b="0" i="0" noProof="0" dirty="0">
                          <a:latin typeface="Montserrat" pitchFamily="2" charset="77"/>
                        </a:rPr>
                        <a:t>Germany</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noProof="0" dirty="0">
                          <a:latin typeface="Montserrat" pitchFamily="2" charset="77"/>
                        </a:rPr>
                        <a:t>$183</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1671132"/>
                  </a:ext>
                </a:extLst>
              </a:tr>
              <a:tr h="222677">
                <a:tc>
                  <a:txBody>
                    <a:bodyPr/>
                    <a:lstStyle/>
                    <a:p>
                      <a:pPr algn="ctr"/>
                      <a:r>
                        <a:rPr lang="en-US" sz="1100" b="0" i="0" noProof="0" dirty="0">
                          <a:latin typeface="Montserrat" pitchFamily="2" charset="77"/>
                        </a:rPr>
                        <a:t>Venezuela</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noProof="0" dirty="0">
                          <a:latin typeface="Montserrat" pitchFamily="2" charset="77"/>
                        </a:rPr>
                        <a:t>$171</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3929383"/>
                  </a:ext>
                </a:extLst>
              </a:tr>
              <a:tr h="222677">
                <a:tc>
                  <a:txBody>
                    <a:bodyPr/>
                    <a:lstStyle/>
                    <a:p>
                      <a:pPr algn="ctr"/>
                      <a:r>
                        <a:rPr lang="en-US" sz="1100" b="0" i="0" noProof="0" dirty="0">
                          <a:latin typeface="Montserrat" pitchFamily="2" charset="77"/>
                        </a:rPr>
                        <a:t>Colombia</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noProof="0" dirty="0">
                          <a:latin typeface="Montserrat" pitchFamily="2" charset="77"/>
                        </a:rPr>
                        <a:t>$158</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5267020"/>
                  </a:ext>
                </a:extLst>
              </a:tr>
              <a:tr h="222677">
                <a:tc>
                  <a:txBody>
                    <a:bodyPr/>
                    <a:lstStyle/>
                    <a:p>
                      <a:pPr algn="ctr"/>
                      <a:r>
                        <a:rPr lang="en-US" sz="1100" b="0" i="0" noProof="0" dirty="0">
                          <a:latin typeface="Montserrat" pitchFamily="2" charset="77"/>
                        </a:rPr>
                        <a:t>Honduras</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noProof="0" dirty="0">
                          <a:latin typeface="Montserrat" pitchFamily="2" charset="77"/>
                        </a:rPr>
                        <a:t>$141</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0122875"/>
                  </a:ext>
                </a:extLst>
              </a:tr>
              <a:tr h="222677">
                <a:tc>
                  <a:txBody>
                    <a:bodyPr/>
                    <a:lstStyle/>
                    <a:p>
                      <a:pPr algn="ctr"/>
                      <a:r>
                        <a:rPr lang="en-US" sz="1100" b="0" i="0" noProof="0" dirty="0">
                          <a:latin typeface="Montserrat" pitchFamily="2" charset="77"/>
                        </a:rPr>
                        <a:t>United Kingdom</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noProof="0" dirty="0">
                          <a:latin typeface="Montserrat" pitchFamily="2" charset="77"/>
                        </a:rPr>
                        <a:t>$135</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777332"/>
                  </a:ext>
                </a:extLst>
              </a:tr>
              <a:tr h="222677">
                <a:tc>
                  <a:txBody>
                    <a:bodyPr/>
                    <a:lstStyle/>
                    <a:p>
                      <a:pPr algn="ctr"/>
                      <a:r>
                        <a:rPr lang="en-US" sz="1100" b="0" i="0" noProof="0" dirty="0">
                          <a:latin typeface="Montserrat" pitchFamily="2" charset="77"/>
                        </a:rPr>
                        <a:t>Australia</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noProof="0" dirty="0">
                          <a:latin typeface="Montserrat" pitchFamily="2" charset="77"/>
                        </a:rPr>
                        <a:t>$119</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6368231"/>
                  </a:ext>
                </a:extLst>
              </a:tr>
              <a:tr h="222677">
                <a:tc>
                  <a:txBody>
                    <a:bodyPr/>
                    <a:lstStyle/>
                    <a:p>
                      <a:pPr algn="ctr"/>
                      <a:r>
                        <a:rPr lang="en-US" sz="1100" b="0" i="0" noProof="0" dirty="0">
                          <a:latin typeface="Montserrat" pitchFamily="2" charset="77"/>
                        </a:rPr>
                        <a:t>South Korea</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noProof="0" dirty="0">
                          <a:latin typeface="Montserrat" pitchFamily="2" charset="77"/>
                        </a:rPr>
                        <a:t>$113</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496416"/>
                  </a:ext>
                </a:extLst>
              </a:tr>
              <a:tr h="222677">
                <a:tc>
                  <a:txBody>
                    <a:bodyPr/>
                    <a:lstStyle/>
                    <a:p>
                      <a:pPr algn="ctr"/>
                      <a:r>
                        <a:rPr lang="en-US" sz="1100" b="0" i="0" noProof="0" dirty="0">
                          <a:latin typeface="Montserrat" pitchFamily="2" charset="77"/>
                        </a:rPr>
                        <a:t>Dominican Republic</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noProof="0" dirty="0">
                          <a:latin typeface="Montserrat" pitchFamily="2" charset="77"/>
                        </a:rPr>
                        <a:t>$104</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6565153"/>
                  </a:ext>
                </a:extLst>
              </a:tr>
              <a:tr h="222677">
                <a:tc>
                  <a:txBody>
                    <a:bodyPr/>
                    <a:lstStyle/>
                    <a:p>
                      <a:pPr algn="ctr"/>
                      <a:r>
                        <a:rPr lang="en-US" sz="1100" b="0" i="0" noProof="0" dirty="0">
                          <a:latin typeface="Montserrat" pitchFamily="2" charset="77"/>
                        </a:rPr>
                        <a:t>Costa Rica</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noProof="0" dirty="0">
                          <a:latin typeface="Montserrat" pitchFamily="2" charset="77"/>
                        </a:rPr>
                        <a:t>$101</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495360"/>
                  </a:ext>
                </a:extLst>
              </a:tr>
              <a:tr h="222677">
                <a:tc>
                  <a:txBody>
                    <a:bodyPr/>
                    <a:lstStyle/>
                    <a:p>
                      <a:pPr algn="ctr"/>
                      <a:r>
                        <a:rPr lang="en-US" sz="1100" b="0" i="0" noProof="0" dirty="0">
                          <a:latin typeface="Montserrat" pitchFamily="2" charset="77"/>
                        </a:rPr>
                        <a:t>Algeria</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noProof="0" dirty="0">
                          <a:latin typeface="Montserrat" pitchFamily="2" charset="77"/>
                        </a:rPr>
                        <a:t>$97</a:t>
                      </a:r>
                    </a:p>
                  </a:txBody>
                  <a:tcPr marL="55784" marR="55784" marT="27892" marB="27892" anchor="ctr">
                    <a:lnL w="12700" cmpd="sng">
                      <a:noFill/>
                    </a:lnL>
                    <a:lnR w="12700" cmpd="sng">
                      <a:noFill/>
                    </a:lnR>
                    <a:lnT w="6350" cap="flat" cmpd="sng" algn="ctr">
                      <a:solidFill>
                        <a:srgbClr val="9E2349"/>
                      </a:solidFill>
                      <a:prstDash val="solid"/>
                      <a:round/>
                      <a:headEnd type="none" w="med" len="med"/>
                      <a:tailEnd type="none" w="med" len="med"/>
                    </a:lnT>
                    <a:lnB w="6350" cap="flat" cmpd="sng" algn="ctr">
                      <a:solidFill>
                        <a:srgbClr val="9E23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503376"/>
                  </a:ext>
                </a:extLst>
              </a:tr>
            </a:tbl>
          </a:graphicData>
        </a:graphic>
      </p:graphicFrame>
      <p:sp>
        <p:nvSpPr>
          <p:cNvPr id="3" name="CuadroTexto 4">
            <a:extLst>
              <a:ext uri="{FF2B5EF4-FFF2-40B4-BE49-F238E27FC236}">
                <a16:creationId xmlns:a16="http://schemas.microsoft.com/office/drawing/2014/main" id="{B7A2D281-40E8-4AE9-985F-7CEDDB91E9D8}"/>
              </a:ext>
            </a:extLst>
          </p:cNvPr>
          <p:cNvSpPr txBox="1"/>
          <p:nvPr/>
        </p:nvSpPr>
        <p:spPr>
          <a:xfrm>
            <a:off x="0" y="4661468"/>
            <a:ext cx="5222556" cy="169277"/>
          </a:xfrm>
          <a:prstGeom prst="rect">
            <a:avLst/>
          </a:prstGeom>
          <a:noFill/>
        </p:spPr>
        <p:txBody>
          <a:bodyPr wrap="square" rtlCol="0">
            <a:spAutoFit/>
          </a:bodyPr>
          <a:lstStyle/>
          <a:p>
            <a:r>
              <a:rPr lang="en-US" sz="500" dirty="0">
                <a:latin typeface="Montserrat" pitchFamily="2" charset="77"/>
              </a:rPr>
              <a:t>Source</a:t>
            </a:r>
            <a:r>
              <a:rPr lang="es-ES" sz="500" dirty="0">
                <a:latin typeface="Montserrat" pitchFamily="2" charset="77"/>
              </a:rPr>
              <a:t>:: Secretaria de Agricultura y Desarrollo Rural (SADER).</a:t>
            </a:r>
            <a:endParaRPr lang="es-MX" sz="500" dirty="0">
              <a:latin typeface="Montserrat" pitchFamily="2" charset="77"/>
            </a:endParaRPr>
          </a:p>
        </p:txBody>
      </p:sp>
    </p:spTree>
    <p:extLst>
      <p:ext uri="{BB962C8B-B14F-4D97-AF65-F5344CB8AC3E}">
        <p14:creationId xmlns:p14="http://schemas.microsoft.com/office/powerpoint/2010/main" val="351347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578CCF6A-BEF2-44B5-ABBD-74995874B8A9}"/>
              </a:ext>
            </a:extLst>
          </p:cNvPr>
          <p:cNvGraphicFramePr/>
          <p:nvPr>
            <p:extLst>
              <p:ext uri="{D42A27DB-BD31-4B8C-83A1-F6EECF244321}">
                <p14:modId xmlns:p14="http://schemas.microsoft.com/office/powerpoint/2010/main" val="2558697360"/>
              </p:ext>
            </p:extLst>
          </p:nvPr>
        </p:nvGraphicFramePr>
        <p:xfrm>
          <a:off x="1185530" y="510363"/>
          <a:ext cx="6916479" cy="43274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72474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4269</TotalTime>
  <Words>2839</Words>
  <Application>Microsoft Office PowerPoint</Application>
  <PresentationFormat>Presentación en pantalla (16:9)</PresentationFormat>
  <Paragraphs>275</Paragraphs>
  <Slides>26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Calibri</vt:lpstr>
      <vt:lpstr>Courier New</vt:lpstr>
      <vt:lpstr>Arial</vt:lpstr>
      <vt:lpstr>Montserrat</vt:lpstr>
      <vt:lpstr>PublicSans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Andrade Cárdenas, Tania</cp:lastModifiedBy>
  <cp:revision>226</cp:revision>
  <dcterms:modified xsi:type="dcterms:W3CDTF">2022-02-25T20:47:34Z</dcterms:modified>
</cp:coreProperties>
</file>